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7" r:id="rId2"/>
  </p:sldMasterIdLst>
  <p:notesMasterIdLst>
    <p:notesMasterId r:id="rId46"/>
  </p:notesMasterIdLst>
  <p:handoutMasterIdLst>
    <p:handoutMasterId r:id="rId47"/>
  </p:handoutMasterIdLst>
  <p:sldIdLst>
    <p:sldId id="256" r:id="rId3"/>
    <p:sldId id="257" r:id="rId4"/>
    <p:sldId id="264" r:id="rId5"/>
    <p:sldId id="297" r:id="rId6"/>
    <p:sldId id="258" r:id="rId7"/>
    <p:sldId id="260" r:id="rId8"/>
    <p:sldId id="265" r:id="rId9"/>
    <p:sldId id="262" r:id="rId10"/>
    <p:sldId id="259" r:id="rId11"/>
    <p:sldId id="261" r:id="rId12"/>
    <p:sldId id="266" r:id="rId13"/>
    <p:sldId id="267" r:id="rId14"/>
    <p:sldId id="269" r:id="rId15"/>
    <p:sldId id="270" r:id="rId16"/>
    <p:sldId id="271" r:id="rId17"/>
    <p:sldId id="272" r:id="rId18"/>
    <p:sldId id="281" r:id="rId19"/>
    <p:sldId id="274" r:id="rId20"/>
    <p:sldId id="302" r:id="rId21"/>
    <p:sldId id="275" r:id="rId22"/>
    <p:sldId id="276" r:id="rId23"/>
    <p:sldId id="277" r:id="rId24"/>
    <p:sldId id="278" r:id="rId25"/>
    <p:sldId id="282" r:id="rId26"/>
    <p:sldId id="279" r:id="rId27"/>
    <p:sldId id="280" r:id="rId28"/>
    <p:sldId id="286" r:id="rId29"/>
    <p:sldId id="284" r:id="rId30"/>
    <p:sldId id="293" r:id="rId31"/>
    <p:sldId id="304" r:id="rId32"/>
    <p:sldId id="305" r:id="rId33"/>
    <p:sldId id="295" r:id="rId34"/>
    <p:sldId id="285" r:id="rId35"/>
    <p:sldId id="290" r:id="rId36"/>
    <p:sldId id="289" r:id="rId37"/>
    <p:sldId id="287" r:id="rId38"/>
    <p:sldId id="291" r:id="rId39"/>
    <p:sldId id="301" r:id="rId40"/>
    <p:sldId id="294" r:id="rId41"/>
    <p:sldId id="303" r:id="rId42"/>
    <p:sldId id="298" r:id="rId43"/>
    <p:sldId id="299" r:id="rId44"/>
    <p:sldId id="29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228" autoAdjust="0"/>
  </p:normalViewPr>
  <p:slideViewPr>
    <p:cSldViewPr snapToGrid="0" showGuides="1">
      <p:cViewPr varScale="1">
        <p:scale>
          <a:sx n="107" d="100"/>
          <a:sy n="107" d="100"/>
        </p:scale>
        <p:origin x="-576"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9/30/2015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9/30/2015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Rot="1" noChangeAspect="1" noChangeArrowheads="1"/>
          </p:cNvSpPr>
          <p:nvPr>
            <p:ph type="sldImg"/>
          </p:nvPr>
        </p:nvSpPr>
        <p:spPr>
          <a:solidFill>
            <a:srgbClr val="FFFFFF"/>
          </a:solidFill>
          <a:ln/>
        </p:spPr>
      </p:sp>
      <p:sp>
        <p:nvSpPr>
          <p:cNvPr id="40962" name="Rectangle 2"/>
          <p:cNvSpPr>
            <a:spLocks noGrp="1" noChangeArrowheads="1"/>
          </p:cNvSpPr>
          <p:nvPr>
            <p:ph type="body" idx="1"/>
          </p:nvPr>
        </p:nvSpPr>
        <p:spPr>
          <a:ln/>
        </p:spPr>
        <p:txBody>
          <a:bodyPr/>
          <a:lstStyle/>
          <a:p>
            <a:pPr eaLnBrk="1" hangingPunct="1">
              <a:lnSpc>
                <a:spcPct val="90000"/>
              </a:lnSpc>
              <a:spcBef>
                <a:spcPts val="575"/>
              </a:spcBef>
            </a:pPr>
            <a:r>
              <a:rPr lang="en-US" altLang="en-US" smtClean="0">
                <a:solidFill>
                  <a:srgbClr val="FFFFFF"/>
                </a:solidFill>
                <a:latin typeface="Arial Bold" panose="020B0704020202020204" pitchFamily="34" charset="0"/>
                <a:sym typeface="Arial Bold" panose="020B0704020202020204" pitchFamily="34" charset="0"/>
              </a:rPr>
              <a:t>Neuroanatomy of the Basal Ganglia</a:t>
            </a:r>
            <a:endParaRPr lang="en-US" altLang="en-US" smtClean="0">
              <a:solidFill>
                <a:srgbClr val="FFFFFF"/>
              </a:solidFill>
              <a:latin typeface="Arial" panose="020B0604020202020204" pitchFamily="34" charset="0"/>
              <a:cs typeface="Arial" panose="020B0604020202020204" pitchFamily="34" charset="0"/>
              <a:sym typeface="Arial" panose="020B0604020202020204" pitchFamily="34" charset="0"/>
            </a:endParaRPr>
          </a:p>
          <a:p>
            <a:pPr eaLnBrk="1" hangingPunct="1">
              <a:lnSpc>
                <a:spcPct val="90000"/>
              </a:lnSpc>
              <a:spcBef>
                <a:spcPts val="575"/>
              </a:spcBef>
            </a:pPr>
            <a:r>
              <a:rPr lang="en-US" altLang="en-US" smtClean="0">
                <a:solidFill>
                  <a:srgbClr val="FFFFFF"/>
                </a:solidFill>
                <a:latin typeface="Arial" panose="020B0604020202020204" pitchFamily="34" charset="0"/>
                <a:cs typeface="Arial" panose="020B0604020202020204" pitchFamily="34" charset="0"/>
                <a:sym typeface="Arial" panose="020B0604020202020204" pitchFamily="34" charset="0"/>
              </a:rPr>
              <a:t>The basal ganglia are a group of nuclei lying deep in the subcortical white matter of the frontal lobes that organize motor behavior.  </a:t>
            </a:r>
          </a:p>
          <a:p>
            <a:pPr eaLnBrk="1" hangingPunct="1">
              <a:lnSpc>
                <a:spcPct val="90000"/>
              </a:lnSpc>
              <a:spcBef>
                <a:spcPts val="575"/>
              </a:spcBef>
            </a:pPr>
            <a:r>
              <a:rPr lang="en-US" altLang="en-US" smtClean="0">
                <a:solidFill>
                  <a:srgbClr val="FFFFFF"/>
                </a:solidFill>
                <a:latin typeface="Arial" panose="020B0604020202020204" pitchFamily="34" charset="0"/>
                <a:cs typeface="Arial" panose="020B0604020202020204" pitchFamily="34" charset="0"/>
                <a:sym typeface="Arial" panose="020B0604020202020204" pitchFamily="34" charset="0"/>
              </a:rPr>
              <a:t>Due to their subcortical location, the basal ganglia are ideally situated to provide communication between the cortex and thalamus via a feedback loop.</a:t>
            </a:r>
          </a:p>
          <a:p>
            <a:pPr eaLnBrk="1" hangingPunct="1">
              <a:lnSpc>
                <a:spcPct val="90000"/>
              </a:lnSpc>
              <a:spcBef>
                <a:spcPts val="575"/>
              </a:spcBef>
            </a:pPr>
            <a:r>
              <a:rPr lang="en-US" altLang="en-US" smtClean="0">
                <a:solidFill>
                  <a:srgbClr val="FFFFFF"/>
                </a:solidFill>
                <a:latin typeface="Arial" panose="020B0604020202020204" pitchFamily="34" charset="0"/>
                <a:cs typeface="Arial" panose="020B0604020202020204" pitchFamily="34" charset="0"/>
                <a:sym typeface="Arial" panose="020B0604020202020204" pitchFamily="34" charset="0"/>
              </a:rPr>
              <a:t>Sensorimotor information from the cortex is processed by the basal ganglia, which consists of the striatum, the internal globus pallidus (GPi), the external globus pallidus (GPe), the subthalamic nucleus (STN) and the substantia nigra </a:t>
            </a:r>
            <a:r>
              <a:rPr lang="en-US" altLang="en-US" smtClean="0">
                <a:solidFill>
                  <a:srgbClr val="FFFFFF"/>
                </a:solidFill>
                <a:latin typeface="Arial Italic" panose="020B0604020202090204" pitchFamily="34" charset="0"/>
                <a:sym typeface="Arial Italic" panose="020B0604020202090204" pitchFamily="34" charset="0"/>
              </a:rPr>
              <a:t>pars reticulata </a:t>
            </a:r>
            <a:r>
              <a:rPr lang="en-US" altLang="en-US" smtClean="0">
                <a:solidFill>
                  <a:srgbClr val="FFFFFF"/>
                </a:solidFill>
                <a:latin typeface="Arial" panose="020B0604020202020204" pitchFamily="34" charset="0"/>
                <a:cs typeface="Arial" panose="020B0604020202020204" pitchFamily="34" charset="0"/>
                <a:sym typeface="Arial" panose="020B0604020202020204" pitchFamily="34" charset="0"/>
              </a:rPr>
              <a:t>(SNr). </a:t>
            </a:r>
          </a:p>
          <a:p>
            <a:pPr eaLnBrk="1" hangingPunct="1">
              <a:lnSpc>
                <a:spcPct val="90000"/>
              </a:lnSpc>
              <a:spcBef>
                <a:spcPts val="575"/>
              </a:spcBef>
            </a:pPr>
            <a:r>
              <a:rPr lang="en-US" altLang="en-US" smtClean="0">
                <a:solidFill>
                  <a:srgbClr val="FFFFFF"/>
                </a:solidFill>
                <a:latin typeface="Arial" panose="020B0604020202020204" pitchFamily="34" charset="0"/>
                <a:cs typeface="Arial" panose="020B0604020202020204" pitchFamily="34" charset="0"/>
                <a:sym typeface="Arial" panose="020B0604020202020204" pitchFamily="34" charset="0"/>
              </a:rPr>
              <a:t>Cortical information is relayed to the striatum (the </a:t>
            </a:r>
            <a:r>
              <a:rPr lang="ja-JP" altLang="en-US" smtClean="0">
                <a:solidFill>
                  <a:srgbClr val="FFFFFF"/>
                </a:solidFill>
                <a:latin typeface="Arial" panose="020B0604020202020204" pitchFamily="34" charset="0"/>
                <a:sym typeface="Arial Italic" panose="020B0604020202090204" pitchFamily="34" charset="0"/>
              </a:rPr>
              <a:t>“</a:t>
            </a:r>
            <a:r>
              <a:rPr lang="en-US" altLang="ja-JP" smtClean="0">
                <a:solidFill>
                  <a:srgbClr val="FFFFFF"/>
                </a:solidFill>
                <a:latin typeface="Arial Italic" panose="020B0604020202090204" pitchFamily="34" charset="0"/>
                <a:sym typeface="Arial Italic" panose="020B0604020202090204" pitchFamily="34" charset="0"/>
              </a:rPr>
              <a:t>input</a:t>
            </a:r>
            <a:r>
              <a:rPr lang="ja-JP" altLang="en-US" smtClean="0">
                <a:solidFill>
                  <a:srgbClr val="FFFFFF"/>
                </a:solidFill>
                <a:latin typeface="Arial" panose="020B0604020202020204" pitchFamily="34" charset="0"/>
                <a:sym typeface="Arial Italic" panose="020B0604020202090204" pitchFamily="34" charset="0"/>
              </a:rPr>
              <a:t>”</a:t>
            </a:r>
            <a:r>
              <a:rPr lang="en-US" altLang="ja-JP" smtClean="0">
                <a:solidFill>
                  <a:srgbClr val="FFFFFF"/>
                </a:solidFill>
                <a:latin typeface="Arial" panose="020B0604020202020204" pitchFamily="34" charset="0"/>
                <a:cs typeface="Arial" panose="020B0604020202020204" pitchFamily="34" charset="0"/>
                <a:sym typeface="Arial" panose="020B0604020202020204" pitchFamily="34" charset="0"/>
              </a:rPr>
              <a:t> nuclei) via glutamatergic neurons. This cortical information is regulated within tight controls by a constant dopaminergic input from the substantia nigra </a:t>
            </a:r>
            <a:r>
              <a:rPr lang="en-US" altLang="ja-JP" smtClean="0">
                <a:solidFill>
                  <a:srgbClr val="FFFFFF"/>
                </a:solidFill>
                <a:latin typeface="Arial Italic" panose="020B0604020202090204" pitchFamily="34" charset="0"/>
                <a:sym typeface="Arial Italic" panose="020B0604020202090204" pitchFamily="34" charset="0"/>
              </a:rPr>
              <a:t>pars compacta</a:t>
            </a:r>
            <a:r>
              <a:rPr lang="en-US" altLang="ja-JP" smtClean="0">
                <a:solidFill>
                  <a:srgbClr val="FFFFFF"/>
                </a:solidFill>
                <a:latin typeface="Arial" panose="020B0604020202020204" pitchFamily="34" charset="0"/>
                <a:cs typeface="Arial" panose="020B0604020202020204" pitchFamily="34" charset="0"/>
                <a:sym typeface="Arial" panose="020B0604020202020204" pitchFamily="34" charset="0"/>
              </a:rPr>
              <a:t> (SNc). </a:t>
            </a:r>
          </a:p>
          <a:p>
            <a:pPr eaLnBrk="1" hangingPunct="1">
              <a:lnSpc>
                <a:spcPct val="90000"/>
              </a:lnSpc>
              <a:spcBef>
                <a:spcPts val="575"/>
              </a:spcBef>
            </a:pPr>
            <a:r>
              <a:rPr lang="en-US" altLang="en-US" smtClean="0">
                <a:solidFill>
                  <a:srgbClr val="FFFFFF"/>
                </a:solidFill>
                <a:latin typeface="Arial" panose="020B0604020202020204" pitchFamily="34" charset="0"/>
                <a:cs typeface="Arial" panose="020B0604020202020204" pitchFamily="34" charset="0"/>
                <a:sym typeface="Arial" panose="020B0604020202020204" pitchFamily="34" charset="0"/>
              </a:rPr>
              <a:t>Therefore, adequate amounts of dopamine are key for the proper functioning of this complex neuronal network.</a:t>
            </a:r>
          </a:p>
          <a:p>
            <a:pPr eaLnBrk="1" hangingPunct="1">
              <a:lnSpc>
                <a:spcPct val="90000"/>
              </a:lnSpc>
            </a:pPr>
            <a:endPar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endParaRPr>
          </a:p>
          <a:p>
            <a:pPr eaLnBrk="1" hangingPunct="1">
              <a:lnSpc>
                <a:spcPct val="90000"/>
              </a:lnSpc>
            </a:pPr>
            <a:endPar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endParaRPr>
          </a:p>
          <a:p>
            <a:pPr eaLnBrk="1" hangingPunct="1">
              <a:lnSpc>
                <a:spcPct val="90000"/>
              </a:lnSpc>
            </a:pPr>
            <a:endPar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endParaRPr>
          </a:p>
          <a:p>
            <a:pPr eaLnBrk="1" hangingPunct="1">
              <a:lnSpc>
                <a:spcPct val="90000"/>
              </a:lnSpc>
            </a:pPr>
            <a:endPar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endParaRPr>
          </a:p>
          <a:p>
            <a:pPr eaLnBrk="1" hangingPunct="1">
              <a:lnSpc>
                <a:spcPct val="90000"/>
              </a:lnSpc>
            </a:pPr>
            <a:endPar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endParaRPr>
          </a:p>
          <a:p>
            <a:pPr eaLnBrk="1" hangingPunct="1">
              <a:lnSpc>
                <a:spcPct val="90000"/>
              </a:lnSpc>
            </a:pPr>
            <a:endPar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endParaRPr>
          </a:p>
          <a:p>
            <a:pPr eaLnBrk="1" hangingPunct="1">
              <a:lnSpc>
                <a:spcPct val="90000"/>
              </a:lnSpc>
            </a:pPr>
            <a:endPar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endParaRPr>
          </a:p>
          <a:p>
            <a:pPr eaLnBrk="1" hangingPunct="1">
              <a:lnSpc>
                <a:spcPct val="90000"/>
              </a:lnSpc>
            </a:pPr>
            <a:r>
              <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rPr>
              <a:t>Parent et al. </a:t>
            </a:r>
            <a:r>
              <a:rPr lang="en-US" altLang="en-US" sz="1100" smtClean="0">
                <a:solidFill>
                  <a:srgbClr val="FFFFFF"/>
                </a:solidFill>
                <a:latin typeface="Arial Italic" panose="020B0604020202090204" pitchFamily="34" charset="0"/>
                <a:sym typeface="Arial Italic" panose="020B0604020202090204" pitchFamily="34" charset="0"/>
              </a:rPr>
              <a:t>Trends Neurosci</a:t>
            </a:r>
            <a:r>
              <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rPr>
              <a:t> 1993: </a:t>
            </a:r>
            <a:r>
              <a:rPr lang="en-US" altLang="en-US" sz="1100" smtClean="0">
                <a:solidFill>
                  <a:srgbClr val="FFFFFF"/>
                </a:solidFill>
                <a:latin typeface="Arial Bold" panose="020B0704020202020204" pitchFamily="34" charset="0"/>
                <a:sym typeface="Arial Bold" panose="020B0704020202020204" pitchFamily="34" charset="0"/>
              </a:rPr>
              <a:t>16</a:t>
            </a:r>
            <a:r>
              <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rPr>
              <a:t>; 111–115.</a:t>
            </a:r>
          </a:p>
        </p:txBody>
      </p:sp>
    </p:spTree>
    <p:extLst>
      <p:ext uri="{BB962C8B-B14F-4D97-AF65-F5344CB8AC3E}">
        <p14:creationId xmlns:p14="http://schemas.microsoft.com/office/powerpoint/2010/main" val="3848156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32808-4AFE-47DB-BF12-960E10EC4F25}" type="slidenum">
              <a:rPr lang="en-US"/>
              <a:pPr/>
              <a:t>31</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4065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1A8191ED-1C5B-43E6-B872-A80522CCE661}" type="slidenum">
              <a:rPr lang="en-US" altLang="en-US">
                <a:solidFill>
                  <a:schemeClr val="tx1"/>
                </a:solidFill>
                <a:latin typeface="Arial" panose="020B0604020202020204" pitchFamily="34" charset="0"/>
                <a:ea typeface="MS PGothic" panose="020B0600070205080204" pitchFamily="34" charset="-128"/>
              </a:rPr>
              <a:pPr eaLnBrk="1" hangingPunct="1"/>
              <a:t>34</a:t>
            </a:fld>
            <a:endParaRPr lang="en-US" altLang="en-US">
              <a:solidFill>
                <a:schemeClr val="tx1"/>
              </a:solidFill>
              <a:latin typeface="Arial" panose="020B0604020202020204" pitchFamily="34" charset="0"/>
              <a:ea typeface="MS PGothic" panose="020B0600070205080204" pitchFamily="34" charset="-128"/>
            </a:endParaRPr>
          </a:p>
        </p:txBody>
      </p:sp>
      <p:sp>
        <p:nvSpPr>
          <p:cNvPr id="614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nchor="b"/>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r" eaLnBrk="1" hangingPunct="1"/>
            <a:fld id="{C8CA89E7-BA1B-4125-8C2C-83049EE3161F}" type="slidenum">
              <a:rPr lang="en-US" altLang="en-US" sz="1200">
                <a:solidFill>
                  <a:schemeClr val="tx1"/>
                </a:solidFill>
                <a:latin typeface="Arial" panose="020B0604020202020204" pitchFamily="34" charset="0"/>
                <a:ea typeface="ヒラギノ角ゴ Pro W3" charset="-128"/>
              </a:rPr>
              <a:pPr algn="r" eaLnBrk="1" hangingPunct="1"/>
              <a:t>34</a:t>
            </a:fld>
            <a:endParaRPr lang="en-US" altLang="en-US" sz="1200">
              <a:solidFill>
                <a:schemeClr val="tx1"/>
              </a:solidFill>
              <a:latin typeface="Arial" panose="020B0604020202020204" pitchFamily="34" charset="0"/>
              <a:ea typeface="ヒラギノ角ゴ Pro W3" charset="-128"/>
            </a:endParaRPr>
          </a:p>
        </p:txBody>
      </p:sp>
      <p:sp>
        <p:nvSpPr>
          <p:cNvPr id="26628" name="Rectangle 2"/>
          <p:cNvSpPr>
            <a:spLocks noGrp="1" noRot="1" noChangeAspect="1" noChangeArrowheads="1" noTextEdit="1"/>
          </p:cNvSpPr>
          <p:nvPr>
            <p:ph type="sldImg"/>
          </p:nvPr>
        </p:nvSpPr>
        <p:spPr>
          <a:xfrm>
            <a:off x="360363" y="674688"/>
            <a:ext cx="6126162" cy="3446462"/>
          </a:xfrm>
          <a:ln/>
        </p:spPr>
      </p:sp>
      <p:sp>
        <p:nvSpPr>
          <p:cNvPr id="26629" name="Rectangle 3"/>
          <p:cNvSpPr>
            <a:spLocks noGrp="1" noChangeArrowheads="1"/>
          </p:cNvSpPr>
          <p:nvPr>
            <p:ph type="body" idx="1"/>
          </p:nvPr>
        </p:nvSpPr>
        <p:spPr>
          <a:xfrm>
            <a:off x="892175" y="4348163"/>
            <a:ext cx="5060950" cy="412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15" tIns="45708" rIns="91415" bIns="45708"/>
          <a:lstStyle/>
          <a:p>
            <a:pPr eaLnBrk="1" hangingPunct="1">
              <a:defRPr/>
            </a:pPr>
            <a:endParaRPr lang="en-US">
              <a:latin typeface="Arial" charset="0"/>
              <a:ea typeface="ＭＳ Ｐゴシック" charset="0"/>
              <a:cs typeface="+mn-cs"/>
            </a:endParaRPr>
          </a:p>
        </p:txBody>
      </p:sp>
    </p:spTree>
    <p:extLst>
      <p:ext uri="{BB962C8B-B14F-4D97-AF65-F5344CB8AC3E}">
        <p14:creationId xmlns:p14="http://schemas.microsoft.com/office/powerpoint/2010/main" val="2682054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68F5E76D-F1B1-43BB-AA60-A50FB7335DBE}" type="slidenum">
              <a:rPr lang="en-US" altLang="en-US" sz="1200">
                <a:solidFill>
                  <a:schemeClr val="tx1"/>
                </a:solidFill>
                <a:latin typeface="Times New Roman" panose="02020603050405020304" pitchFamily="18" charset="0"/>
                <a:ea typeface="MS PGothic" panose="020B0600070205080204" pitchFamily="34" charset="-128"/>
              </a:rPr>
              <a:pPr eaLnBrk="1" hangingPunct="1"/>
              <a:t>37</a:t>
            </a:fld>
            <a:endParaRPr lang="en-US" altLang="en-US" sz="1200">
              <a:solidFill>
                <a:schemeClr val="tx1"/>
              </a:solidFill>
              <a:latin typeface="Times New Roman" panose="02020603050405020304" pitchFamily="18" charset="0"/>
              <a:ea typeface="MS PGothic" panose="020B0600070205080204" pitchFamily="34" charset="-128"/>
            </a:endParaRPr>
          </a:p>
        </p:txBody>
      </p:sp>
      <p:sp>
        <p:nvSpPr>
          <p:cNvPr id="62467" name="Rectangle 2"/>
          <p:cNvSpPr>
            <a:spLocks noGrp="1" noRot="1" noChangeAspect="1" noChangeArrowheads="1" noTextEdit="1"/>
          </p:cNvSpPr>
          <p:nvPr>
            <p:ph type="sldImg"/>
          </p:nvPr>
        </p:nvSpPr>
        <p:spPr>
          <a:xfrm>
            <a:off x="358775" y="674688"/>
            <a:ext cx="6127750" cy="3448050"/>
          </a:xfrm>
          <a:ln/>
        </p:spPr>
      </p:sp>
      <p:sp>
        <p:nvSpPr>
          <p:cNvPr id="62468" name="Rectangle 3"/>
          <p:cNvSpPr>
            <a:spLocks noGrp="1" noChangeArrowheads="1"/>
          </p:cNvSpPr>
          <p:nvPr>
            <p:ph type="body" idx="1"/>
          </p:nvPr>
        </p:nvSpPr>
        <p:spPr>
          <a:xfrm>
            <a:off x="892175" y="4346575"/>
            <a:ext cx="5060950" cy="41227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endParaRPr lang="en-US">
              <a:latin typeface="Times New Roman" charset="0"/>
              <a:ea typeface="ＭＳ Ｐゴシック" charset="0"/>
            </a:endParaRPr>
          </a:p>
        </p:txBody>
      </p:sp>
    </p:spTree>
    <p:extLst>
      <p:ext uri="{BB962C8B-B14F-4D97-AF65-F5344CB8AC3E}">
        <p14:creationId xmlns:p14="http://schemas.microsoft.com/office/powerpoint/2010/main" val="1305557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 vaccine trial had to be stopped</a:t>
            </a:r>
            <a:r>
              <a:rPr lang="en-US" baseline="0" dirty="0" smtClean="0"/>
              <a:t> due to several pts getting meningoencephalitis</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42</a:t>
            </a:fld>
            <a:endParaRPr lang="en-US"/>
          </a:p>
        </p:txBody>
      </p:sp>
    </p:spTree>
    <p:extLst>
      <p:ext uri="{BB962C8B-B14F-4D97-AF65-F5344CB8AC3E}">
        <p14:creationId xmlns:p14="http://schemas.microsoft.com/office/powerpoint/2010/main" val="3047302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43</a:t>
            </a:fld>
            <a:endParaRPr lang="en-US"/>
          </a:p>
        </p:txBody>
      </p:sp>
    </p:spTree>
    <p:extLst>
      <p:ext uri="{BB962C8B-B14F-4D97-AF65-F5344CB8AC3E}">
        <p14:creationId xmlns:p14="http://schemas.microsoft.com/office/powerpoint/2010/main" val="9269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308684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326491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Reduced off time by 1/9</a:t>
            </a:r>
            <a:r>
              <a:rPr lang="en-US" baseline="0" dirty="0" smtClean="0"/>
              <a:t> </a:t>
            </a:r>
            <a:r>
              <a:rPr lang="en-US" baseline="0" dirty="0" err="1" smtClean="0"/>
              <a:t>hrs</a:t>
            </a:r>
            <a:r>
              <a:rPr lang="en-US" baseline="0" dirty="0" smtClean="0"/>
              <a:t>/16 </a:t>
            </a:r>
            <a:r>
              <a:rPr lang="en-US" baseline="0" dirty="0" err="1" smtClean="0"/>
              <a:t>hs</a:t>
            </a:r>
            <a:endParaRPr lang="en-US" baseline="0" dirty="0" smtClean="0"/>
          </a:p>
          <a:p>
            <a:r>
              <a:rPr lang="en-US" dirty="0" smtClean="0"/>
              <a:t>Side effects mainly related to tube insertion – included erythema, infection, pain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279552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9E2DFF-A407-4FF3-BE2B-0F8D1FB229A1}" type="slidenum">
              <a:rPr lang="en-US" smtClean="0"/>
              <a:t>13</a:t>
            </a:fld>
            <a:endParaRPr lang="en-US"/>
          </a:p>
        </p:txBody>
      </p:sp>
    </p:spTree>
    <p:extLst>
      <p:ext uri="{BB962C8B-B14F-4D97-AF65-F5344CB8AC3E}">
        <p14:creationId xmlns:p14="http://schemas.microsoft.com/office/powerpoint/2010/main" val="410320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randomized study included 393 Parkinson’s disease patients who reported at least  2.5 hours of “off time,” defined as periods when they felt the medication was not working</a:t>
            </a:r>
          </a:p>
          <a:p>
            <a:r>
              <a:rPr lang="en-US" dirty="0" smtClean="0"/>
              <a:t>group on extended release formulations took less overall medication dosages (3.6 vs. 5 doses per day); however they also took more total pills. </a:t>
            </a:r>
          </a:p>
          <a:p>
            <a:r>
              <a:rPr lang="en-US" dirty="0" smtClean="0"/>
              <a:t>The daily “off-time” improved by over an hour each day in the extended release formulation.  Both medications in this trial were safe and well tolerated.</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14507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347834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p:cNvSpPr>
          <p:nvPr>
            <p:ph type="sldImg"/>
          </p:nvPr>
        </p:nvSpPr>
        <p:spPr>
          <a:solidFill>
            <a:srgbClr val="FFFFFF"/>
          </a:solidFill>
          <a:ln/>
        </p:spPr>
      </p:sp>
      <p:sp>
        <p:nvSpPr>
          <p:cNvPr id="48130" name="Rectangle 2"/>
          <p:cNvSpPr>
            <a:spLocks noGrp="1" noChangeArrowheads="1"/>
          </p:cNvSpPr>
          <p:nvPr>
            <p:ph type="body" idx="1"/>
          </p:nvPr>
        </p:nvSpPr>
        <p:spPr>
          <a:ln/>
        </p:spPr>
        <p:txBody>
          <a:bodyPr/>
          <a:lstStyle/>
          <a:p>
            <a:pPr eaLnBrk="1" hangingPunct="1">
              <a:lnSpc>
                <a:spcPct val="90000"/>
              </a:lnSpc>
              <a:spcBef>
                <a:spcPts val="575"/>
              </a:spcBef>
            </a:pPr>
            <a:r>
              <a:rPr lang="en-US" altLang="en-US" smtClean="0">
                <a:solidFill>
                  <a:srgbClr val="FFFFFF"/>
                </a:solidFill>
                <a:latin typeface="Arial Bold" panose="020B0704020202020204" pitchFamily="34" charset="0"/>
                <a:sym typeface="Arial Bold" panose="020B0704020202020204" pitchFamily="34" charset="0"/>
              </a:rPr>
              <a:t>Neuroanatomy of the Basal Ganglia</a:t>
            </a:r>
            <a:endParaRPr lang="en-US" altLang="en-US" smtClean="0">
              <a:solidFill>
                <a:srgbClr val="FFFFFF"/>
              </a:solidFill>
              <a:latin typeface="Arial" panose="020B0604020202020204" pitchFamily="34" charset="0"/>
              <a:cs typeface="Arial" panose="020B0604020202020204" pitchFamily="34" charset="0"/>
              <a:sym typeface="Arial" panose="020B0604020202020204" pitchFamily="34" charset="0"/>
            </a:endParaRPr>
          </a:p>
          <a:p>
            <a:pPr eaLnBrk="1" hangingPunct="1">
              <a:lnSpc>
                <a:spcPct val="90000"/>
              </a:lnSpc>
              <a:spcBef>
                <a:spcPts val="575"/>
              </a:spcBef>
            </a:pPr>
            <a:r>
              <a:rPr lang="en-US" altLang="en-US" smtClean="0">
                <a:solidFill>
                  <a:srgbClr val="FFFFFF"/>
                </a:solidFill>
                <a:latin typeface="Arial" panose="020B0604020202020204" pitchFamily="34" charset="0"/>
                <a:cs typeface="Arial" panose="020B0604020202020204" pitchFamily="34" charset="0"/>
                <a:sym typeface="Arial" panose="020B0604020202020204" pitchFamily="34" charset="0"/>
              </a:rPr>
              <a:t>The basal ganglia are a group of nuclei lying deep in the subcortical white matter of the frontal lobes that organize motor behavior.  </a:t>
            </a:r>
          </a:p>
          <a:p>
            <a:pPr eaLnBrk="1" hangingPunct="1">
              <a:lnSpc>
                <a:spcPct val="90000"/>
              </a:lnSpc>
              <a:spcBef>
                <a:spcPts val="575"/>
              </a:spcBef>
            </a:pPr>
            <a:r>
              <a:rPr lang="en-US" altLang="en-US" smtClean="0">
                <a:solidFill>
                  <a:srgbClr val="FFFFFF"/>
                </a:solidFill>
                <a:latin typeface="Arial" panose="020B0604020202020204" pitchFamily="34" charset="0"/>
                <a:cs typeface="Arial" panose="020B0604020202020204" pitchFamily="34" charset="0"/>
                <a:sym typeface="Arial" panose="020B0604020202020204" pitchFamily="34" charset="0"/>
              </a:rPr>
              <a:t>Due to their subcortical location, the basal ganglia are ideally situated to provide communication between the cortex and thalamus via a feedback loop.</a:t>
            </a:r>
          </a:p>
          <a:p>
            <a:pPr eaLnBrk="1" hangingPunct="1">
              <a:lnSpc>
                <a:spcPct val="90000"/>
              </a:lnSpc>
              <a:spcBef>
                <a:spcPts val="575"/>
              </a:spcBef>
            </a:pPr>
            <a:r>
              <a:rPr lang="en-US" altLang="en-US" smtClean="0">
                <a:solidFill>
                  <a:srgbClr val="FFFFFF"/>
                </a:solidFill>
                <a:latin typeface="Arial" panose="020B0604020202020204" pitchFamily="34" charset="0"/>
                <a:cs typeface="Arial" panose="020B0604020202020204" pitchFamily="34" charset="0"/>
                <a:sym typeface="Arial" panose="020B0604020202020204" pitchFamily="34" charset="0"/>
              </a:rPr>
              <a:t>Sensorimotor information from the cortex is processed by the basal ganglia, which consists of the striatum, the internal globus pallidus (GPi), the external globus pallidus (GPe), the subthalamic nucleus (STN) and the substantia nigra </a:t>
            </a:r>
            <a:r>
              <a:rPr lang="en-US" altLang="en-US" smtClean="0">
                <a:solidFill>
                  <a:srgbClr val="FFFFFF"/>
                </a:solidFill>
                <a:latin typeface="Arial Italic" panose="020B0604020202090204" pitchFamily="34" charset="0"/>
                <a:sym typeface="Arial Italic" panose="020B0604020202090204" pitchFamily="34" charset="0"/>
              </a:rPr>
              <a:t>pars reticulata </a:t>
            </a:r>
            <a:r>
              <a:rPr lang="en-US" altLang="en-US" smtClean="0">
                <a:solidFill>
                  <a:srgbClr val="FFFFFF"/>
                </a:solidFill>
                <a:latin typeface="Arial" panose="020B0604020202020204" pitchFamily="34" charset="0"/>
                <a:cs typeface="Arial" panose="020B0604020202020204" pitchFamily="34" charset="0"/>
                <a:sym typeface="Arial" panose="020B0604020202020204" pitchFamily="34" charset="0"/>
              </a:rPr>
              <a:t>(SNr). </a:t>
            </a:r>
          </a:p>
          <a:p>
            <a:pPr eaLnBrk="1" hangingPunct="1">
              <a:lnSpc>
                <a:spcPct val="90000"/>
              </a:lnSpc>
              <a:spcBef>
                <a:spcPts val="575"/>
              </a:spcBef>
            </a:pPr>
            <a:r>
              <a:rPr lang="en-US" altLang="en-US" smtClean="0">
                <a:solidFill>
                  <a:srgbClr val="FFFFFF"/>
                </a:solidFill>
                <a:latin typeface="Arial" panose="020B0604020202020204" pitchFamily="34" charset="0"/>
                <a:cs typeface="Arial" panose="020B0604020202020204" pitchFamily="34" charset="0"/>
                <a:sym typeface="Arial" panose="020B0604020202020204" pitchFamily="34" charset="0"/>
              </a:rPr>
              <a:t>Cortical information is relayed to the striatum (the </a:t>
            </a:r>
            <a:r>
              <a:rPr lang="ja-JP" altLang="en-US" smtClean="0">
                <a:solidFill>
                  <a:srgbClr val="FFFFFF"/>
                </a:solidFill>
                <a:latin typeface="Arial" panose="020B0604020202020204" pitchFamily="34" charset="0"/>
                <a:sym typeface="Arial Italic" panose="020B0604020202090204" pitchFamily="34" charset="0"/>
              </a:rPr>
              <a:t>“</a:t>
            </a:r>
            <a:r>
              <a:rPr lang="en-US" altLang="ja-JP" smtClean="0">
                <a:solidFill>
                  <a:srgbClr val="FFFFFF"/>
                </a:solidFill>
                <a:latin typeface="Arial Italic" panose="020B0604020202090204" pitchFamily="34" charset="0"/>
                <a:sym typeface="Arial Italic" panose="020B0604020202090204" pitchFamily="34" charset="0"/>
              </a:rPr>
              <a:t>input</a:t>
            </a:r>
            <a:r>
              <a:rPr lang="ja-JP" altLang="en-US" smtClean="0">
                <a:solidFill>
                  <a:srgbClr val="FFFFFF"/>
                </a:solidFill>
                <a:latin typeface="Arial" panose="020B0604020202020204" pitchFamily="34" charset="0"/>
                <a:sym typeface="Arial Italic" panose="020B0604020202090204" pitchFamily="34" charset="0"/>
              </a:rPr>
              <a:t>”</a:t>
            </a:r>
            <a:r>
              <a:rPr lang="en-US" altLang="ja-JP" smtClean="0">
                <a:solidFill>
                  <a:srgbClr val="FFFFFF"/>
                </a:solidFill>
                <a:latin typeface="Arial" panose="020B0604020202020204" pitchFamily="34" charset="0"/>
                <a:cs typeface="Arial" panose="020B0604020202020204" pitchFamily="34" charset="0"/>
                <a:sym typeface="Arial" panose="020B0604020202020204" pitchFamily="34" charset="0"/>
              </a:rPr>
              <a:t> nuclei) via glutamatergic neurons. This cortical information is regulated within tight controls by a constant dopaminergic input from the substantia nigra </a:t>
            </a:r>
            <a:r>
              <a:rPr lang="en-US" altLang="ja-JP" smtClean="0">
                <a:solidFill>
                  <a:srgbClr val="FFFFFF"/>
                </a:solidFill>
                <a:latin typeface="Arial Italic" panose="020B0604020202090204" pitchFamily="34" charset="0"/>
                <a:sym typeface="Arial Italic" panose="020B0604020202090204" pitchFamily="34" charset="0"/>
              </a:rPr>
              <a:t>pars compacta</a:t>
            </a:r>
            <a:r>
              <a:rPr lang="en-US" altLang="ja-JP" smtClean="0">
                <a:solidFill>
                  <a:srgbClr val="FFFFFF"/>
                </a:solidFill>
                <a:latin typeface="Arial" panose="020B0604020202020204" pitchFamily="34" charset="0"/>
                <a:cs typeface="Arial" panose="020B0604020202020204" pitchFamily="34" charset="0"/>
                <a:sym typeface="Arial" panose="020B0604020202020204" pitchFamily="34" charset="0"/>
              </a:rPr>
              <a:t> (SNc). </a:t>
            </a:r>
          </a:p>
          <a:p>
            <a:pPr eaLnBrk="1" hangingPunct="1">
              <a:lnSpc>
                <a:spcPct val="90000"/>
              </a:lnSpc>
              <a:spcBef>
                <a:spcPts val="575"/>
              </a:spcBef>
            </a:pPr>
            <a:r>
              <a:rPr lang="en-US" altLang="en-US" smtClean="0">
                <a:solidFill>
                  <a:srgbClr val="FFFFFF"/>
                </a:solidFill>
                <a:latin typeface="Arial" panose="020B0604020202020204" pitchFamily="34" charset="0"/>
                <a:cs typeface="Arial" panose="020B0604020202020204" pitchFamily="34" charset="0"/>
                <a:sym typeface="Arial" panose="020B0604020202020204" pitchFamily="34" charset="0"/>
              </a:rPr>
              <a:t>Therefore, adequate amounts of dopamine are key for the proper functioning of this complex neuronal network.</a:t>
            </a:r>
          </a:p>
          <a:p>
            <a:pPr eaLnBrk="1" hangingPunct="1">
              <a:lnSpc>
                <a:spcPct val="90000"/>
              </a:lnSpc>
            </a:pPr>
            <a:endPar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endParaRPr>
          </a:p>
          <a:p>
            <a:pPr eaLnBrk="1" hangingPunct="1">
              <a:lnSpc>
                <a:spcPct val="90000"/>
              </a:lnSpc>
            </a:pPr>
            <a:endPar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endParaRPr>
          </a:p>
          <a:p>
            <a:pPr eaLnBrk="1" hangingPunct="1">
              <a:lnSpc>
                <a:spcPct val="90000"/>
              </a:lnSpc>
            </a:pPr>
            <a:endPar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endParaRPr>
          </a:p>
          <a:p>
            <a:pPr eaLnBrk="1" hangingPunct="1">
              <a:lnSpc>
                <a:spcPct val="90000"/>
              </a:lnSpc>
            </a:pPr>
            <a:endPar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endParaRPr>
          </a:p>
          <a:p>
            <a:pPr eaLnBrk="1" hangingPunct="1">
              <a:lnSpc>
                <a:spcPct val="90000"/>
              </a:lnSpc>
            </a:pPr>
            <a:endPar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endParaRPr>
          </a:p>
          <a:p>
            <a:pPr eaLnBrk="1" hangingPunct="1">
              <a:lnSpc>
                <a:spcPct val="90000"/>
              </a:lnSpc>
            </a:pPr>
            <a:endPar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endParaRPr>
          </a:p>
          <a:p>
            <a:pPr eaLnBrk="1" hangingPunct="1">
              <a:lnSpc>
                <a:spcPct val="90000"/>
              </a:lnSpc>
            </a:pPr>
            <a:endPar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endParaRPr>
          </a:p>
          <a:p>
            <a:pPr eaLnBrk="1" hangingPunct="1">
              <a:lnSpc>
                <a:spcPct val="90000"/>
              </a:lnSpc>
            </a:pPr>
            <a:r>
              <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rPr>
              <a:t>Parent et al. </a:t>
            </a:r>
            <a:r>
              <a:rPr lang="en-US" altLang="en-US" sz="1100" smtClean="0">
                <a:solidFill>
                  <a:srgbClr val="FFFFFF"/>
                </a:solidFill>
                <a:latin typeface="Arial Italic" panose="020B0604020202090204" pitchFamily="34" charset="0"/>
                <a:sym typeface="Arial Italic" panose="020B0604020202090204" pitchFamily="34" charset="0"/>
              </a:rPr>
              <a:t>Trends Neurosci</a:t>
            </a:r>
            <a:r>
              <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rPr>
              <a:t> 1993: </a:t>
            </a:r>
            <a:r>
              <a:rPr lang="en-US" altLang="en-US" sz="1100" smtClean="0">
                <a:solidFill>
                  <a:srgbClr val="FFFFFF"/>
                </a:solidFill>
                <a:latin typeface="Arial Bold" panose="020B0704020202020204" pitchFamily="34" charset="0"/>
                <a:sym typeface="Arial Bold" panose="020B0704020202020204" pitchFamily="34" charset="0"/>
              </a:rPr>
              <a:t>16</a:t>
            </a:r>
            <a:r>
              <a:rPr lang="en-US" altLang="en-US" sz="1100" smtClean="0">
                <a:solidFill>
                  <a:srgbClr val="FFFFFF"/>
                </a:solidFill>
                <a:latin typeface="Arial" panose="020B0604020202020204" pitchFamily="34" charset="0"/>
                <a:cs typeface="Arial" panose="020B0604020202020204" pitchFamily="34" charset="0"/>
                <a:sym typeface="Arial" panose="020B0604020202020204" pitchFamily="34" charset="0"/>
              </a:rPr>
              <a:t>; 111–115.</a:t>
            </a:r>
          </a:p>
        </p:txBody>
      </p:sp>
    </p:spTree>
    <p:extLst>
      <p:ext uri="{BB962C8B-B14F-4D97-AF65-F5344CB8AC3E}">
        <p14:creationId xmlns:p14="http://schemas.microsoft.com/office/powerpoint/2010/main" val="1634616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877D38-F9BE-4B1C-91FC-83D37D73438D}" type="slidenum">
              <a:rPr lang="en-US"/>
              <a:pPr/>
              <a:t>30</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8233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402B9795-92DC-40DC-A1CA-9A4B349D7824}" type="datetimeFigureOut">
              <a:rPr lang="en-US" smtClean="0"/>
              <a:t>9/30/2015</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0FF54DE5-C571-48E8-A5BC-B369434E2F44}" type="slidenum">
              <a:rPr lang="en-US" smtClean="0"/>
              <a:t>‹#›</a:t>
            </a:fld>
            <a:endParaRPr lang="en-US"/>
          </a:p>
        </p:txBody>
      </p:sp>
    </p:spTree>
    <p:extLst>
      <p:ext uri="{BB962C8B-B14F-4D97-AF65-F5344CB8AC3E}">
        <p14:creationId xmlns:p14="http://schemas.microsoft.com/office/powerpoint/2010/main" val="103104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5714680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40634820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4014802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19026136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02B9795-92DC-40DC-A1CA-9A4B349D7824}" type="datetimeFigureOut">
              <a:rPr lang="en-US" smtClean="0"/>
              <a:pPr/>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10593260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02B9795-92DC-40DC-A1CA-9A4B349D7824}" type="datetimeFigureOut">
              <a:rPr lang="en-US" smtClean="0"/>
              <a:pPr/>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8362303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74547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44571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Tree>
    <p:extLst>
      <p:ext uri="{BB962C8B-B14F-4D97-AF65-F5344CB8AC3E}">
        <p14:creationId xmlns:p14="http://schemas.microsoft.com/office/powerpoint/2010/main" val="103009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68131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77340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22740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954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2B9795-92DC-40DC-A1CA-9A4B349D7824}" type="datetimeFigureOut">
              <a:rPr lang="en-US" smtClean="0"/>
              <a:t>9/30/2015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12341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9/30/2015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56397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18435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427359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402B9795-92DC-40DC-A1CA-9A4B349D7824}" type="datetimeFigureOut">
              <a:rPr lang="en-US" smtClean="0"/>
              <a:pPr/>
              <a:t>9/30/2015</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56957805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54955" y="618186"/>
            <a:ext cx="5567817" cy="3232597"/>
          </a:xfrm>
        </p:spPr>
        <p:txBody>
          <a:bodyPr anchor="ctr">
            <a:normAutofit fontScale="90000"/>
          </a:bodyPr>
          <a:lstStyle/>
          <a:p>
            <a:r>
              <a:rPr lang="en-US" b="1" dirty="0" smtClean="0">
                <a:solidFill>
                  <a:srgbClr val="FF0000"/>
                </a:solidFill>
              </a:rPr>
              <a:t>What’s new in the  treatment of Parkinson’s disease?</a:t>
            </a:r>
            <a:endParaRPr lang="en-US" b="1" dirty="0">
              <a:solidFill>
                <a:srgbClr val="FF0000"/>
              </a:solidFill>
            </a:endParaRPr>
          </a:p>
        </p:txBody>
      </p:sp>
      <p:sp>
        <p:nvSpPr>
          <p:cNvPr id="7" name="Subtitle 6"/>
          <p:cNvSpPr>
            <a:spLocks noGrp="1"/>
          </p:cNvSpPr>
          <p:nvPr>
            <p:ph type="subTitle" idx="1"/>
          </p:nvPr>
        </p:nvSpPr>
        <p:spPr>
          <a:xfrm>
            <a:off x="1154955" y="3850783"/>
            <a:ext cx="8825658" cy="1545465"/>
          </a:xfrm>
        </p:spPr>
        <p:txBody>
          <a:bodyPr>
            <a:normAutofit lnSpcReduction="10000"/>
          </a:bodyPr>
          <a:lstStyle/>
          <a:p>
            <a:r>
              <a:rPr lang="en-US" b="1" dirty="0" smtClean="0">
                <a:solidFill>
                  <a:schemeClr val="bg1"/>
                </a:solidFill>
              </a:rPr>
              <a:t>Camilla Kilbane, MD</a:t>
            </a:r>
          </a:p>
          <a:p>
            <a:r>
              <a:rPr lang="en-US" dirty="0" smtClean="0">
                <a:solidFill>
                  <a:schemeClr val="bg1"/>
                </a:solidFill>
              </a:rPr>
              <a:t>Assistant Professor of Neurology</a:t>
            </a:r>
          </a:p>
          <a:p>
            <a:r>
              <a:rPr lang="en-US" dirty="0" smtClean="0">
                <a:solidFill>
                  <a:schemeClr val="bg1"/>
                </a:solidFill>
              </a:rPr>
              <a:t>Parkinson’s and Movement Disorder Center</a:t>
            </a:r>
          </a:p>
          <a:p>
            <a:r>
              <a:rPr lang="en-US" dirty="0" smtClean="0">
                <a:solidFill>
                  <a:schemeClr val="bg1"/>
                </a:solidFill>
              </a:rPr>
              <a:t>University Hospitals Case Medical Center</a:t>
            </a:r>
            <a:endParaRPr lang="en-US" dirty="0">
              <a:solidFill>
                <a:schemeClr val="bg1"/>
              </a:solidFill>
            </a:endParaRPr>
          </a:p>
        </p:txBody>
      </p:sp>
      <p:pic>
        <p:nvPicPr>
          <p:cNvPr id="9" name="Picture Placeholder 8"/>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l="3567" r="3567"/>
          <a:stretch>
            <a:fillRect/>
          </a:stretch>
        </p:blipFill>
        <p:spPr>
          <a:xfrm>
            <a:off x="6928834" y="2058249"/>
            <a:ext cx="4709375" cy="4208463"/>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084" y="5488580"/>
            <a:ext cx="2533650" cy="685800"/>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RULES AND PRINCIPLES OF LEVODOPA THERAPY</a:t>
            </a:r>
            <a:endParaRPr lang="en-US" dirty="0"/>
          </a:p>
        </p:txBody>
      </p:sp>
      <p:sp>
        <p:nvSpPr>
          <p:cNvPr id="3" name="Content Placeholder 2"/>
          <p:cNvSpPr>
            <a:spLocks noGrp="1"/>
          </p:cNvSpPr>
          <p:nvPr>
            <p:ph idx="1"/>
          </p:nvPr>
        </p:nvSpPr>
        <p:spPr/>
        <p:txBody>
          <a:bodyPr/>
          <a:lstStyle/>
          <a:p>
            <a:r>
              <a:rPr lang="en-US" b="1" dirty="0" smtClean="0"/>
              <a:t>Offers substantial help in treatment of stiffness, slowness and tremor</a:t>
            </a:r>
          </a:p>
          <a:p>
            <a:r>
              <a:rPr lang="en-US" dirty="0" smtClean="0"/>
              <a:t>Sometimes tremor can be “stubborn”</a:t>
            </a:r>
          </a:p>
          <a:p>
            <a:r>
              <a:rPr lang="en-US" b="1" dirty="0" smtClean="0"/>
              <a:t>Typically taken at least 3 times a day</a:t>
            </a:r>
          </a:p>
          <a:p>
            <a:r>
              <a:rPr lang="en-US" dirty="0" smtClean="0"/>
              <a:t>Absorption can be affected by protein in the food, but for most people, not such a big issue</a:t>
            </a:r>
          </a:p>
          <a:p>
            <a:r>
              <a:rPr lang="en-US" dirty="0" smtClean="0"/>
              <a:t>Typically does not interact with other medications you may be on</a:t>
            </a:r>
            <a:endParaRPr lang="en-US" dirty="0"/>
          </a:p>
          <a:p>
            <a:r>
              <a:rPr lang="en-US" dirty="0" smtClean="0"/>
              <a:t>Use the </a:t>
            </a:r>
            <a:r>
              <a:rPr lang="en-US" b="1" dirty="0" smtClean="0"/>
              <a:t>Immediate Release during the day</a:t>
            </a:r>
            <a:r>
              <a:rPr lang="en-US" dirty="0" smtClean="0"/>
              <a:t>, and if needed the </a:t>
            </a:r>
            <a:r>
              <a:rPr lang="en-US" b="1" dirty="0" smtClean="0"/>
              <a:t>Slow release tablet at night. </a:t>
            </a:r>
          </a:p>
        </p:txBody>
      </p:sp>
      <p:pic>
        <p:nvPicPr>
          <p:cNvPr id="4" name="Picture 3"/>
          <p:cNvPicPr>
            <a:picLocks noChangeAspect="1"/>
          </p:cNvPicPr>
          <p:nvPr/>
        </p:nvPicPr>
        <p:blipFill>
          <a:blip r:embed="rId2"/>
          <a:stretch>
            <a:fillRect/>
          </a:stretch>
        </p:blipFill>
        <p:spPr>
          <a:xfrm>
            <a:off x="9916366" y="5312602"/>
            <a:ext cx="2030144" cy="1414395"/>
          </a:xfrm>
          <a:prstGeom prst="rect">
            <a:avLst/>
          </a:prstGeom>
        </p:spPr>
      </p:pic>
    </p:spTree>
    <p:extLst>
      <p:ext uri="{BB962C8B-B14F-4D97-AF65-F5344CB8AC3E}">
        <p14:creationId xmlns:p14="http://schemas.microsoft.com/office/powerpoint/2010/main" val="122725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LEVODOPA CONTINUED: </a:t>
            </a:r>
            <a:endParaRPr lang="en-US" dirty="0"/>
          </a:p>
        </p:txBody>
      </p:sp>
      <p:sp>
        <p:nvSpPr>
          <p:cNvPr id="5" name="Content Placeholder 4"/>
          <p:cNvSpPr>
            <a:spLocks noGrp="1"/>
          </p:cNvSpPr>
          <p:nvPr>
            <p:ph sz="half" idx="1"/>
          </p:nvPr>
        </p:nvSpPr>
        <p:spPr>
          <a:xfrm>
            <a:off x="1154954" y="2603500"/>
            <a:ext cx="4825158" cy="4140200"/>
          </a:xfrm>
        </p:spPr>
        <p:txBody>
          <a:bodyPr>
            <a:normAutofit fontScale="92500" lnSpcReduction="20000"/>
          </a:bodyPr>
          <a:lstStyle/>
          <a:p>
            <a:r>
              <a:rPr lang="en-US" sz="2100" dirty="0"/>
              <a:t>There are many different types of formulations:</a:t>
            </a:r>
          </a:p>
          <a:p>
            <a:pPr marL="457200" indent="-457200">
              <a:buFont typeface="+mj-lt"/>
              <a:buAutoNum type="arabicPeriod"/>
            </a:pPr>
            <a:r>
              <a:rPr lang="en-US" sz="2100" b="1" dirty="0" smtClean="0"/>
              <a:t>Immediate release </a:t>
            </a:r>
            <a:r>
              <a:rPr lang="en-US" sz="2100" dirty="0" smtClean="0"/>
              <a:t>(IR) </a:t>
            </a:r>
            <a:r>
              <a:rPr lang="en-US" sz="2100" dirty="0" err="1" smtClean="0"/>
              <a:t>Carbidopa</a:t>
            </a:r>
            <a:r>
              <a:rPr lang="en-US" sz="2100" dirty="0" smtClean="0"/>
              <a:t>/</a:t>
            </a:r>
            <a:r>
              <a:rPr lang="en-US" sz="2100" dirty="0" err="1" smtClean="0"/>
              <a:t>Levodoa</a:t>
            </a:r>
            <a:endParaRPr lang="en-US" sz="2100" dirty="0"/>
          </a:p>
          <a:p>
            <a:pPr marL="457200" indent="-457200">
              <a:buFont typeface="+mj-lt"/>
              <a:buAutoNum type="arabicPeriod"/>
            </a:pPr>
            <a:r>
              <a:rPr lang="en-US" sz="2100" b="1" dirty="0"/>
              <a:t>Sustained Release </a:t>
            </a:r>
            <a:r>
              <a:rPr lang="en-US" sz="2100" dirty="0" smtClean="0"/>
              <a:t>(SR/ER) </a:t>
            </a:r>
            <a:r>
              <a:rPr lang="en-US" sz="2100" dirty="0" err="1" smtClean="0"/>
              <a:t>Carbidopa</a:t>
            </a:r>
            <a:r>
              <a:rPr lang="en-US" sz="2100" dirty="0" smtClean="0"/>
              <a:t>/Levodopa</a:t>
            </a:r>
            <a:endParaRPr lang="en-US" sz="2100" dirty="0"/>
          </a:p>
          <a:p>
            <a:pPr marL="457200" indent="-457200">
              <a:buFont typeface="+mj-lt"/>
              <a:buAutoNum type="arabicPeriod"/>
            </a:pPr>
            <a:r>
              <a:rPr lang="en-US" sz="2100" b="1" dirty="0"/>
              <a:t>Sublingual</a:t>
            </a:r>
            <a:r>
              <a:rPr lang="en-US" sz="2100" dirty="0"/>
              <a:t> </a:t>
            </a:r>
            <a:r>
              <a:rPr lang="en-US" sz="2100" dirty="0" err="1" smtClean="0"/>
              <a:t>Carbidopa</a:t>
            </a:r>
            <a:r>
              <a:rPr lang="en-US" sz="2100" dirty="0" smtClean="0"/>
              <a:t>/Levodopa </a:t>
            </a:r>
            <a:r>
              <a:rPr lang="en-US" sz="2100" dirty="0" err="1" smtClean="0"/>
              <a:t>Parcopa</a:t>
            </a:r>
            <a:endParaRPr lang="en-US" sz="2100" dirty="0" smtClean="0"/>
          </a:p>
          <a:p>
            <a:pPr marL="457200" indent="-457200">
              <a:buFont typeface="+mj-lt"/>
              <a:buAutoNum type="arabicPeriod"/>
            </a:pPr>
            <a:r>
              <a:rPr lang="en-US" sz="2100" b="1" dirty="0" smtClean="0"/>
              <a:t>Capsulated</a:t>
            </a:r>
            <a:r>
              <a:rPr lang="en-US" sz="2100" dirty="0" smtClean="0"/>
              <a:t> </a:t>
            </a:r>
            <a:r>
              <a:rPr lang="en-US" sz="2100" dirty="0" err="1" smtClean="0"/>
              <a:t>Carbidopa</a:t>
            </a:r>
            <a:r>
              <a:rPr lang="en-US" sz="2100" dirty="0" smtClean="0"/>
              <a:t>/Levodopa </a:t>
            </a:r>
            <a:r>
              <a:rPr lang="en-US" sz="2100" dirty="0" err="1" smtClean="0"/>
              <a:t>Rytary</a:t>
            </a:r>
            <a:endParaRPr lang="en-US" sz="2100" dirty="0"/>
          </a:p>
          <a:p>
            <a:pPr marL="457200" indent="-457200">
              <a:buFont typeface="+mj-lt"/>
              <a:buAutoNum type="arabicPeriod"/>
            </a:pPr>
            <a:r>
              <a:rPr lang="en-US" sz="2100" b="1" dirty="0"/>
              <a:t>Intestinal Gel </a:t>
            </a:r>
            <a:r>
              <a:rPr lang="en-US" sz="2100" dirty="0" err="1"/>
              <a:t>Carbidopa</a:t>
            </a:r>
            <a:r>
              <a:rPr lang="en-US" sz="2100" dirty="0"/>
              <a:t>/Levodopa </a:t>
            </a:r>
            <a:r>
              <a:rPr lang="en-US" sz="2100" dirty="0" smtClean="0"/>
              <a:t>– </a:t>
            </a:r>
            <a:r>
              <a:rPr lang="en-US" sz="2100" dirty="0" err="1" smtClean="0"/>
              <a:t>Duopa</a:t>
            </a:r>
            <a:r>
              <a:rPr lang="en-US" sz="2100" dirty="0" smtClean="0"/>
              <a:t> </a:t>
            </a:r>
            <a:endParaRPr lang="en-US" sz="2100" dirty="0"/>
          </a:p>
          <a:p>
            <a:pPr marL="457200" indent="-457200">
              <a:buFont typeface="+mj-lt"/>
              <a:buAutoNum type="arabicPeriod"/>
            </a:pPr>
            <a:r>
              <a:rPr lang="en-US" sz="2100" b="1" dirty="0"/>
              <a:t>More to come</a:t>
            </a:r>
            <a:r>
              <a:rPr lang="en-US" sz="2100" dirty="0"/>
              <a:t>….</a:t>
            </a:r>
          </a:p>
          <a:p>
            <a:endParaRPr lang="en-US" dirty="0"/>
          </a:p>
          <a:p>
            <a:endParaRPr lang="en-US" dirty="0"/>
          </a:p>
        </p:txBody>
      </p:sp>
      <p:sp>
        <p:nvSpPr>
          <p:cNvPr id="9" name="Content Placeholder 8"/>
          <p:cNvSpPr>
            <a:spLocks noGrp="1"/>
          </p:cNvSpPr>
          <p:nvPr>
            <p:ph sz="half" idx="2"/>
          </p:nvPr>
        </p:nvSpPr>
        <p:spPr>
          <a:xfrm>
            <a:off x="6208712" y="2603500"/>
            <a:ext cx="4825159" cy="4254500"/>
          </a:xfrm>
        </p:spPr>
        <p:txBody>
          <a:bodyPr>
            <a:normAutofit fontScale="92500" lnSpcReduction="20000"/>
          </a:bodyPr>
          <a:lstStyle/>
          <a:p>
            <a:r>
              <a:rPr lang="en-US" sz="2200" b="1" dirty="0" smtClean="0"/>
              <a:t>SIDE EFFECTS: </a:t>
            </a:r>
          </a:p>
          <a:p>
            <a:r>
              <a:rPr lang="en-US" sz="2200" dirty="0" smtClean="0"/>
              <a:t>Nausea</a:t>
            </a:r>
          </a:p>
          <a:p>
            <a:r>
              <a:rPr lang="en-US" sz="2200" dirty="0" smtClean="0"/>
              <a:t>Dizziness when standing up quickly</a:t>
            </a:r>
          </a:p>
          <a:p>
            <a:r>
              <a:rPr lang="en-US" sz="2200" dirty="0" smtClean="0"/>
              <a:t>Sleepiness</a:t>
            </a:r>
          </a:p>
          <a:p>
            <a:r>
              <a:rPr lang="en-US" sz="2200" dirty="0" smtClean="0"/>
              <a:t>Confusion</a:t>
            </a:r>
          </a:p>
          <a:p>
            <a:r>
              <a:rPr lang="en-US" sz="2200" b="1" dirty="0" smtClean="0"/>
              <a:t>DYSKINESIAS – LINKED TO TOTAL DAILY DOSE OF LEVODOA AND DISEASE DURATION – NOT TO DURATION OF THERAPY</a:t>
            </a:r>
          </a:p>
          <a:p>
            <a:r>
              <a:rPr lang="en-US" sz="2200" b="1" dirty="0" smtClean="0"/>
              <a:t>NEED MORE WITH TIME DUE TO DISEASE PROGRESSION – NOT DUE TO TOLERANCE DEVELOPMENT</a:t>
            </a:r>
          </a:p>
          <a:p>
            <a:endParaRPr lang="en-US" sz="2200" dirty="0" smtClean="0"/>
          </a:p>
          <a:p>
            <a:endParaRPr lang="en-US" dirty="0"/>
          </a:p>
        </p:txBody>
      </p:sp>
      <p:pic>
        <p:nvPicPr>
          <p:cNvPr id="8" name="Picture 7"/>
          <p:cNvPicPr>
            <a:picLocks noChangeAspect="1"/>
          </p:cNvPicPr>
          <p:nvPr/>
        </p:nvPicPr>
        <p:blipFill>
          <a:blip r:embed="rId2"/>
          <a:stretch>
            <a:fillRect/>
          </a:stretch>
        </p:blipFill>
        <p:spPr>
          <a:xfrm>
            <a:off x="10765412" y="5431412"/>
            <a:ext cx="1426588" cy="1426588"/>
          </a:xfrm>
          <a:prstGeom prst="rect">
            <a:avLst/>
          </a:prstGeom>
        </p:spPr>
      </p:pic>
    </p:spTree>
    <p:extLst>
      <p:ext uri="{BB962C8B-B14F-4D97-AF65-F5344CB8AC3E}">
        <p14:creationId xmlns:p14="http://schemas.microsoft.com/office/powerpoint/2010/main" val="414321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DUOPA (APPROVED IN 2015)</a:t>
            </a:r>
            <a:endParaRPr lang="en-US" dirty="0"/>
          </a:p>
        </p:txBody>
      </p:sp>
      <p:sp>
        <p:nvSpPr>
          <p:cNvPr id="3" name="Content Placeholder 2"/>
          <p:cNvSpPr>
            <a:spLocks noGrp="1"/>
          </p:cNvSpPr>
          <p:nvPr>
            <p:ph idx="1"/>
          </p:nvPr>
        </p:nvSpPr>
        <p:spPr>
          <a:xfrm>
            <a:off x="913328" y="2463800"/>
            <a:ext cx="10363826" cy="4394200"/>
          </a:xfrm>
          <a:prstGeom prst="rect">
            <a:avLst/>
          </a:prstGeom>
        </p:spPr>
        <p:txBody>
          <a:bodyPr>
            <a:normAutofit/>
          </a:bodyPr>
          <a:lstStyle/>
          <a:p>
            <a:r>
              <a:rPr lang="en-US" sz="2100" dirty="0" smtClean="0"/>
              <a:t>Approved for motor fluctuations in advanced PD</a:t>
            </a:r>
          </a:p>
          <a:p>
            <a:r>
              <a:rPr lang="en-US" sz="2100" dirty="0" err="1" smtClean="0"/>
              <a:t>Duopa</a:t>
            </a:r>
            <a:r>
              <a:rPr lang="en-US" sz="2100" dirty="0" smtClean="0"/>
              <a:t> </a:t>
            </a:r>
            <a:r>
              <a:rPr lang="en-US" sz="2100" dirty="0"/>
              <a:t>is administered using a small, portable infusion pump that delivers  </a:t>
            </a:r>
            <a:r>
              <a:rPr lang="en-US" sz="2100" dirty="0" smtClean="0"/>
              <a:t>medication directly </a:t>
            </a:r>
            <a:r>
              <a:rPr lang="en-US" sz="2100" dirty="0"/>
              <a:t>into the small intestine for 16 continuous hours via a procedurally-placed tube.</a:t>
            </a:r>
          </a:p>
          <a:p>
            <a:r>
              <a:rPr lang="en-US" sz="2100" dirty="0" smtClean="0"/>
              <a:t>Avoids the pulsatile way levodopa typically is given</a:t>
            </a:r>
          </a:p>
          <a:p>
            <a:r>
              <a:rPr lang="en-US" sz="2100" dirty="0"/>
              <a:t>Pill free experience</a:t>
            </a:r>
            <a:r>
              <a:rPr lang="en-US" sz="2100" dirty="0" smtClean="0"/>
              <a:t>?</a:t>
            </a:r>
          </a:p>
          <a:p>
            <a:r>
              <a:rPr lang="en-US" sz="2100" dirty="0" err="1"/>
              <a:t>Duopa</a:t>
            </a:r>
            <a:r>
              <a:rPr lang="en-US" sz="2100" dirty="0"/>
              <a:t> shown </a:t>
            </a:r>
            <a:r>
              <a:rPr lang="en-US" sz="2100" dirty="0" smtClean="0"/>
              <a:t>in a clinical </a:t>
            </a:r>
            <a:r>
              <a:rPr lang="en-US" sz="2100" dirty="0"/>
              <a:t>trial to reduce “off time” by </a:t>
            </a:r>
            <a:r>
              <a:rPr lang="en-US" sz="2100" dirty="0" smtClean="0"/>
              <a:t>2 hours/16hours </a:t>
            </a:r>
            <a:r>
              <a:rPr lang="en-US" sz="2100" dirty="0"/>
              <a:t>compared to oral immediate release levodopa by mouth, </a:t>
            </a:r>
            <a:endParaRPr lang="en-US" sz="2100" dirty="0" smtClean="0"/>
          </a:p>
          <a:p>
            <a:r>
              <a:rPr lang="en-US" sz="2100" dirty="0" smtClean="0"/>
              <a:t>Also </a:t>
            </a:r>
            <a:r>
              <a:rPr lang="en-US" sz="2100" dirty="0"/>
              <a:t>increased </a:t>
            </a:r>
            <a:r>
              <a:rPr lang="en-US" sz="2100" dirty="0" smtClean="0"/>
              <a:t>“on time” </a:t>
            </a:r>
            <a:r>
              <a:rPr lang="en-US" sz="2100" dirty="0"/>
              <a:t>without bothersome </a:t>
            </a:r>
            <a:r>
              <a:rPr lang="en-US" sz="2100" dirty="0" err="1" smtClean="0"/>
              <a:t>dyskinesias</a:t>
            </a:r>
            <a:endParaRPr lang="en-US" sz="2100" dirty="0" smtClean="0"/>
          </a:p>
          <a:p>
            <a:endParaRPr lang="en-US" dirty="0"/>
          </a:p>
          <a:p>
            <a:endParaRPr lang="en-US" dirty="0" smtClean="0"/>
          </a:p>
        </p:txBody>
      </p:sp>
    </p:spTree>
    <p:extLst>
      <p:ext uri="{BB962C8B-B14F-4D97-AF65-F5344CB8AC3E}">
        <p14:creationId xmlns:p14="http://schemas.microsoft.com/office/powerpoint/2010/main" val="40440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DUOPA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6200" y="2497237"/>
            <a:ext cx="5586132" cy="4202899"/>
          </a:xfrm>
          <a:prstGeom prst="rect">
            <a:avLst/>
          </a:prstGeom>
        </p:spPr>
      </p:pic>
    </p:spTree>
    <p:extLst>
      <p:ext uri="{BB962C8B-B14F-4D97-AF65-F5344CB8AC3E}">
        <p14:creationId xmlns:p14="http://schemas.microsoft.com/office/powerpoint/2010/main" val="170513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DUOPA continued</a:t>
            </a:r>
            <a:endParaRPr lang="en-US" dirty="0"/>
          </a:p>
        </p:txBody>
      </p:sp>
      <p:sp>
        <p:nvSpPr>
          <p:cNvPr id="3" name="Content Placeholder 2"/>
          <p:cNvSpPr>
            <a:spLocks noGrp="1"/>
          </p:cNvSpPr>
          <p:nvPr>
            <p:ph idx="1"/>
          </p:nvPr>
        </p:nvSpPr>
        <p:spPr>
          <a:xfrm>
            <a:off x="913773" y="2514600"/>
            <a:ext cx="7297897" cy="4029636"/>
          </a:xfrm>
          <a:prstGeom prst="rect">
            <a:avLst/>
          </a:prstGeom>
        </p:spPr>
        <p:txBody>
          <a:bodyPr>
            <a:normAutofit lnSpcReduction="10000"/>
          </a:bodyPr>
          <a:lstStyle/>
          <a:p>
            <a:r>
              <a:rPr lang="en-US" sz="2000" dirty="0" smtClean="0"/>
              <a:t>The </a:t>
            </a:r>
            <a:r>
              <a:rPr lang="en-US" sz="2000" dirty="0"/>
              <a:t>current version of the pump requires wearing an external device.</a:t>
            </a:r>
          </a:p>
          <a:p>
            <a:r>
              <a:rPr lang="en-US" sz="2000" dirty="0" smtClean="0"/>
              <a:t>The </a:t>
            </a:r>
            <a:r>
              <a:rPr lang="en-US" sz="2000" dirty="0"/>
              <a:t>pump requires changing a dopamine cassette once or twice a day. </a:t>
            </a:r>
          </a:p>
          <a:p>
            <a:r>
              <a:rPr lang="en-US" sz="2000" dirty="0" smtClean="0"/>
              <a:t>The </a:t>
            </a:r>
            <a:r>
              <a:rPr lang="en-US" sz="2000" dirty="0"/>
              <a:t>dopamine cassettes are a little smaller than a cellular phone, and usually last about 14-16 hours. </a:t>
            </a:r>
          </a:p>
          <a:p>
            <a:r>
              <a:rPr lang="en-US" sz="2000" dirty="0" smtClean="0"/>
              <a:t>The </a:t>
            </a:r>
            <a:r>
              <a:rPr lang="en-US" sz="2000" dirty="0"/>
              <a:t>tube connected to the stomach requires </a:t>
            </a:r>
            <a:r>
              <a:rPr lang="en-US" sz="2000" dirty="0" smtClean="0"/>
              <a:t>monitoring </a:t>
            </a:r>
            <a:r>
              <a:rPr lang="en-US" sz="2000" dirty="0"/>
              <a:t>for infection and/or inflammation.</a:t>
            </a:r>
          </a:p>
          <a:p>
            <a:r>
              <a:rPr lang="en-US" sz="2000" dirty="0"/>
              <a:t>P</a:t>
            </a:r>
            <a:r>
              <a:rPr lang="en-US" sz="2000" dirty="0" smtClean="0"/>
              <a:t>ump requires care</a:t>
            </a:r>
          </a:p>
          <a:p>
            <a:r>
              <a:rPr lang="en-US" sz="2000" dirty="0"/>
              <a:t>A</a:t>
            </a:r>
            <a:r>
              <a:rPr lang="en-US" sz="2000" dirty="0" smtClean="0"/>
              <a:t>ctive </a:t>
            </a:r>
            <a:r>
              <a:rPr lang="en-US" sz="2000" dirty="0"/>
              <a:t>caregiver may be critical for the success of the therapy</a:t>
            </a:r>
            <a:r>
              <a:rPr lang="en-US" sz="2000" dirty="0" smtClean="0"/>
              <a: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681" y="2294965"/>
            <a:ext cx="3161541" cy="2103112"/>
          </a:xfrm>
          <a:prstGeom prst="rect">
            <a:avLst/>
          </a:prstGeom>
        </p:spPr>
      </p:pic>
    </p:spTree>
    <p:extLst>
      <p:ext uri="{BB962C8B-B14F-4D97-AF65-F5344CB8AC3E}">
        <p14:creationId xmlns:p14="http://schemas.microsoft.com/office/powerpoint/2010/main" val="371755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RYTARY (APPROVED IN 2015)</a:t>
            </a:r>
            <a:endParaRPr lang="en-US" dirty="0"/>
          </a:p>
        </p:txBody>
      </p:sp>
      <p:pic>
        <p:nvPicPr>
          <p:cNvPr id="4" name="Content Placeholder 3"/>
          <p:cNvPicPr>
            <a:picLocks noGrp="1" noChangeAspect="1"/>
          </p:cNvPicPr>
          <p:nvPr>
            <p:ph idx="1"/>
          </p:nvPr>
        </p:nvPicPr>
        <p:blipFill>
          <a:blip r:embed="rId3"/>
          <a:stretch>
            <a:fillRect/>
          </a:stretch>
        </p:blipFill>
        <p:spPr>
          <a:xfrm>
            <a:off x="1926450" y="2619501"/>
            <a:ext cx="8034300" cy="2334960"/>
          </a:xfrm>
          <a:prstGeom prst="rect">
            <a:avLst/>
          </a:prstGeom>
        </p:spPr>
      </p:pic>
    </p:spTree>
    <p:extLst>
      <p:ext uri="{BB962C8B-B14F-4D97-AF65-F5344CB8AC3E}">
        <p14:creationId xmlns:p14="http://schemas.microsoft.com/office/powerpoint/2010/main" val="194118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RYTARY</a:t>
            </a:r>
            <a:endParaRPr lang="en-US" dirty="0"/>
          </a:p>
        </p:txBody>
      </p:sp>
      <p:sp>
        <p:nvSpPr>
          <p:cNvPr id="3" name="Content Placeholder 2"/>
          <p:cNvSpPr>
            <a:spLocks noGrp="1"/>
          </p:cNvSpPr>
          <p:nvPr>
            <p:ph idx="1"/>
          </p:nvPr>
        </p:nvSpPr>
        <p:spPr>
          <a:xfrm>
            <a:off x="913775" y="2578100"/>
            <a:ext cx="10363826" cy="4279900"/>
          </a:xfrm>
          <a:prstGeom prst="rect">
            <a:avLst/>
          </a:prstGeom>
        </p:spPr>
        <p:txBody>
          <a:bodyPr>
            <a:normAutofit/>
          </a:bodyPr>
          <a:lstStyle/>
          <a:p>
            <a:r>
              <a:rPr lang="en-US" dirty="0"/>
              <a:t>S</a:t>
            </a:r>
            <a:r>
              <a:rPr lang="en-US" dirty="0" smtClean="0"/>
              <a:t>pecial </a:t>
            </a:r>
            <a:r>
              <a:rPr lang="en-US" dirty="0"/>
              <a:t>beads designed to dissolve at different rates within the stomach and the intestines.  </a:t>
            </a:r>
            <a:endParaRPr lang="en-US" dirty="0" smtClean="0"/>
          </a:p>
          <a:p>
            <a:r>
              <a:rPr lang="en-US" dirty="0" smtClean="0"/>
              <a:t>Designed so that each dose lasts longer. </a:t>
            </a:r>
          </a:p>
          <a:p>
            <a:r>
              <a:rPr lang="en-US" dirty="0" smtClean="0"/>
              <a:t>Less </a:t>
            </a:r>
            <a:r>
              <a:rPr lang="en-US" dirty="0"/>
              <a:t>frequent dosing, but may need to take more tablets each </a:t>
            </a:r>
            <a:r>
              <a:rPr lang="en-US" dirty="0" smtClean="0"/>
              <a:t>time</a:t>
            </a:r>
          </a:p>
          <a:p>
            <a:r>
              <a:rPr lang="en-US" dirty="0" smtClean="0"/>
              <a:t>Converting from regular Levodopa to this medication can be a little bumpy, as the conversion is very different</a:t>
            </a:r>
            <a:endParaRPr lang="en-US" dirty="0"/>
          </a:p>
          <a:p>
            <a:r>
              <a:rPr lang="en-US" dirty="0"/>
              <a:t>Capsule can be opened and sprinkled on apple sauce for example</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5673" y="2855364"/>
            <a:ext cx="2056327" cy="11823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7550" y="5179919"/>
            <a:ext cx="1314450" cy="1514475"/>
          </a:xfrm>
          <a:prstGeom prst="rect">
            <a:avLst/>
          </a:prstGeom>
        </p:spPr>
      </p:pic>
    </p:spTree>
    <p:extLst>
      <p:ext uri="{BB962C8B-B14F-4D97-AF65-F5344CB8AC3E}">
        <p14:creationId xmlns:p14="http://schemas.microsoft.com/office/powerpoint/2010/main" val="294246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Levodopa formulations </a:t>
            </a:r>
            <a:r>
              <a:rPr lang="en-US" smtClean="0"/>
              <a:t>in the pipeline</a:t>
            </a:r>
            <a:endParaRPr lang="en-US" dirty="0"/>
          </a:p>
        </p:txBody>
      </p:sp>
      <p:sp>
        <p:nvSpPr>
          <p:cNvPr id="3" name="Content Placeholder 2"/>
          <p:cNvSpPr>
            <a:spLocks noGrp="1"/>
          </p:cNvSpPr>
          <p:nvPr>
            <p:ph idx="1"/>
          </p:nvPr>
        </p:nvSpPr>
        <p:spPr/>
        <p:txBody>
          <a:bodyPr/>
          <a:lstStyle/>
          <a:p>
            <a:r>
              <a:rPr lang="en-US" sz="2000" b="1" dirty="0" smtClean="0"/>
              <a:t>Inhaled Levodopa </a:t>
            </a:r>
            <a:r>
              <a:rPr lang="en-US" dirty="0" smtClean="0"/>
              <a:t>– to be used for sudden </a:t>
            </a:r>
            <a:r>
              <a:rPr lang="en-US" dirty="0" err="1" smtClean="0"/>
              <a:t>off’s</a:t>
            </a:r>
            <a:endParaRPr lang="en-US" dirty="0" smtClean="0"/>
          </a:p>
          <a:p>
            <a:r>
              <a:rPr lang="en-US" sz="2000" b="1" dirty="0" smtClean="0"/>
              <a:t>“</a:t>
            </a:r>
            <a:r>
              <a:rPr lang="en-US" sz="2000" b="1" dirty="0" err="1" smtClean="0"/>
              <a:t>Dopafuse</a:t>
            </a:r>
            <a:r>
              <a:rPr lang="en-US" sz="2000" b="1" dirty="0" smtClean="0"/>
              <a:t>” </a:t>
            </a:r>
            <a:r>
              <a:rPr lang="en-US" dirty="0" smtClean="0"/>
              <a:t>– continuous subcutaneous levodopa infusions – currently undergoing further research trials</a:t>
            </a:r>
            <a:endParaRPr lang="en-US" dirty="0"/>
          </a:p>
        </p:txBody>
      </p:sp>
    </p:spTree>
    <p:extLst>
      <p:ext uri="{BB962C8B-B14F-4D97-AF65-F5344CB8AC3E}">
        <p14:creationId xmlns:p14="http://schemas.microsoft.com/office/powerpoint/2010/main" val="260523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Dopamine agonists</a:t>
            </a:r>
            <a:endParaRPr lang="en-US" dirty="0"/>
          </a:p>
        </p:txBody>
      </p:sp>
      <p:sp>
        <p:nvSpPr>
          <p:cNvPr id="3" name="Content Placeholder 2"/>
          <p:cNvSpPr>
            <a:spLocks noGrp="1"/>
          </p:cNvSpPr>
          <p:nvPr>
            <p:ph sz="half" idx="1"/>
          </p:nvPr>
        </p:nvSpPr>
        <p:spPr>
          <a:prstGeom prst="rect">
            <a:avLst/>
          </a:prstGeom>
        </p:spPr>
        <p:txBody>
          <a:bodyPr>
            <a:normAutofit/>
          </a:bodyPr>
          <a:lstStyle/>
          <a:p>
            <a:r>
              <a:rPr lang="en-US" dirty="0" smtClean="0"/>
              <a:t>Act directly on the dopamine receptors</a:t>
            </a:r>
          </a:p>
          <a:p>
            <a:r>
              <a:rPr lang="en-US" dirty="0" smtClean="0"/>
              <a:t>May be given prior to or in addition to Levodopa</a:t>
            </a:r>
          </a:p>
          <a:p>
            <a:r>
              <a:rPr lang="en-US" dirty="0" smtClean="0"/>
              <a:t>Used more commonly in the younger patient population</a:t>
            </a:r>
          </a:p>
        </p:txBody>
      </p:sp>
      <p:sp>
        <p:nvSpPr>
          <p:cNvPr id="4" name="Content Placeholder 3"/>
          <p:cNvSpPr>
            <a:spLocks noGrp="1"/>
          </p:cNvSpPr>
          <p:nvPr>
            <p:ph sz="half" idx="2"/>
          </p:nvPr>
        </p:nvSpPr>
        <p:spPr/>
        <p:txBody>
          <a:bodyPr/>
          <a:lstStyle/>
          <a:p>
            <a:r>
              <a:rPr lang="en-US" dirty="0" smtClean="0"/>
              <a:t>Notable </a:t>
            </a:r>
            <a:r>
              <a:rPr lang="en-US" b="1" dirty="0" smtClean="0"/>
              <a:t>side effects:</a:t>
            </a:r>
          </a:p>
          <a:p>
            <a:r>
              <a:rPr lang="en-US" dirty="0" smtClean="0"/>
              <a:t>Nausea – usually settles!</a:t>
            </a:r>
          </a:p>
          <a:p>
            <a:r>
              <a:rPr lang="en-US" dirty="0" smtClean="0"/>
              <a:t>Leg swelling</a:t>
            </a:r>
          </a:p>
          <a:p>
            <a:r>
              <a:rPr lang="en-US" dirty="0" smtClean="0"/>
              <a:t>Impulse Control disorders</a:t>
            </a:r>
          </a:p>
          <a:p>
            <a:r>
              <a:rPr lang="en-US" dirty="0" smtClean="0"/>
              <a:t>Sleep attacks</a:t>
            </a:r>
          </a:p>
          <a:p>
            <a:r>
              <a:rPr lang="en-US" dirty="0" smtClean="0"/>
              <a:t>Hallucinations</a:t>
            </a:r>
          </a:p>
          <a:p>
            <a:r>
              <a:rPr lang="en-US" dirty="0" smtClean="0"/>
              <a:t>Don’t stop it abruptly</a:t>
            </a:r>
            <a:endParaRPr lang="en-US" dirty="0"/>
          </a:p>
        </p:txBody>
      </p:sp>
    </p:spTree>
    <p:extLst>
      <p:ext uri="{BB962C8B-B14F-4D97-AF65-F5344CB8AC3E}">
        <p14:creationId xmlns:p14="http://schemas.microsoft.com/office/powerpoint/2010/main" val="136262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Dopamine agonists continued</a:t>
            </a:r>
            <a:endParaRPr lang="en-US" dirty="0"/>
          </a:p>
        </p:txBody>
      </p:sp>
      <p:sp>
        <p:nvSpPr>
          <p:cNvPr id="3" name="Content Placeholder 2"/>
          <p:cNvSpPr>
            <a:spLocks noGrp="1"/>
          </p:cNvSpPr>
          <p:nvPr>
            <p:ph idx="1"/>
          </p:nvPr>
        </p:nvSpPr>
        <p:spPr/>
        <p:txBody>
          <a:bodyPr/>
          <a:lstStyle/>
          <a:p>
            <a:r>
              <a:rPr lang="en-US" dirty="0"/>
              <a:t>Come as: </a:t>
            </a:r>
          </a:p>
          <a:p>
            <a:pPr>
              <a:buFont typeface="+mj-lt"/>
              <a:buAutoNum type="arabicPeriod"/>
            </a:pPr>
            <a:r>
              <a:rPr lang="en-US" b="1" dirty="0"/>
              <a:t>Tablets</a:t>
            </a:r>
            <a:r>
              <a:rPr lang="en-US" dirty="0"/>
              <a:t>: </a:t>
            </a:r>
            <a:r>
              <a:rPr lang="en-US" b="1" dirty="0" err="1"/>
              <a:t>Ropinirole</a:t>
            </a:r>
            <a:r>
              <a:rPr lang="en-US" b="1" dirty="0"/>
              <a:t>/</a:t>
            </a:r>
            <a:r>
              <a:rPr lang="en-US" b="1" dirty="0" err="1"/>
              <a:t>Requip</a:t>
            </a:r>
            <a:r>
              <a:rPr lang="en-US" dirty="0"/>
              <a:t> or </a:t>
            </a:r>
            <a:r>
              <a:rPr lang="en-US" b="1" dirty="0" err="1"/>
              <a:t>Pramipexole</a:t>
            </a:r>
            <a:r>
              <a:rPr lang="en-US" b="1" dirty="0"/>
              <a:t>/Mirapex</a:t>
            </a:r>
            <a:r>
              <a:rPr lang="en-US" dirty="0"/>
              <a:t>. These can be as immediate release taken three times a day, or as an extended release tablet once a day</a:t>
            </a:r>
          </a:p>
          <a:p>
            <a:pPr>
              <a:buFont typeface="+mj-lt"/>
              <a:buAutoNum type="arabicPeriod"/>
            </a:pPr>
            <a:r>
              <a:rPr lang="en-US" b="1" dirty="0"/>
              <a:t>Transdermal patch – </a:t>
            </a:r>
            <a:r>
              <a:rPr lang="en-US" b="1" dirty="0" err="1"/>
              <a:t>Rotigotine</a:t>
            </a:r>
            <a:r>
              <a:rPr lang="en-US" b="1" dirty="0"/>
              <a:t>/</a:t>
            </a:r>
            <a:r>
              <a:rPr lang="en-US" b="1" dirty="0" err="1"/>
              <a:t>Neupro</a:t>
            </a:r>
            <a:r>
              <a:rPr lang="en-US" b="1" dirty="0"/>
              <a:t> </a:t>
            </a:r>
            <a:r>
              <a:rPr lang="en-US" dirty="0"/>
              <a:t>patch</a:t>
            </a:r>
          </a:p>
          <a:p>
            <a:pPr>
              <a:buFont typeface="+mj-lt"/>
              <a:buAutoNum type="arabicPeriod"/>
            </a:pPr>
            <a:r>
              <a:rPr lang="en-US" b="1" dirty="0"/>
              <a:t>Subcutaneous injection –</a:t>
            </a:r>
            <a:r>
              <a:rPr lang="en-US" b="1" dirty="0" err="1"/>
              <a:t>Apomorophine</a:t>
            </a:r>
            <a:r>
              <a:rPr lang="en-US" b="1" dirty="0"/>
              <a:t>/</a:t>
            </a:r>
            <a:r>
              <a:rPr lang="en-US" b="1" dirty="0" err="1"/>
              <a:t>Apokyn</a:t>
            </a:r>
            <a:r>
              <a:rPr lang="en-US" dirty="0"/>
              <a:t> – infusion or rescue dosing.</a:t>
            </a:r>
          </a:p>
          <a:p>
            <a:endParaRPr lang="en-US" dirty="0"/>
          </a:p>
          <a:p>
            <a:endParaRPr lang="en-US" dirty="0"/>
          </a:p>
          <a:p>
            <a:endParaRPr lang="en-US" dirty="0"/>
          </a:p>
        </p:txBody>
      </p:sp>
    </p:spTree>
    <p:extLst>
      <p:ext uri="{BB962C8B-B14F-4D97-AF65-F5344CB8AC3E}">
        <p14:creationId xmlns:p14="http://schemas.microsoft.com/office/powerpoint/2010/main" val="113140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dirty="0" smtClean="0"/>
              <a:t>Outline of the talk:</a:t>
            </a:r>
            <a:endParaRPr lang="en-US" sz="3600" dirty="0"/>
          </a:p>
        </p:txBody>
      </p:sp>
      <p:sp>
        <p:nvSpPr>
          <p:cNvPr id="14" name="Content Placeholder 13"/>
          <p:cNvSpPr>
            <a:spLocks noGrp="1"/>
          </p:cNvSpPr>
          <p:nvPr>
            <p:ph idx="1"/>
          </p:nvPr>
        </p:nvSpPr>
        <p:spPr/>
        <p:txBody>
          <a:bodyPr>
            <a:normAutofit fontScale="77500" lnSpcReduction="20000"/>
          </a:bodyPr>
          <a:lstStyle/>
          <a:p>
            <a:r>
              <a:rPr lang="en-US" sz="3200" dirty="0" smtClean="0"/>
              <a:t>Quick introduction about Parkinson’s disease (PD)</a:t>
            </a:r>
          </a:p>
          <a:p>
            <a:r>
              <a:rPr lang="en-US" sz="3200" dirty="0" smtClean="0"/>
              <a:t>What are the medications used to treat PD motor symptoms? </a:t>
            </a:r>
          </a:p>
          <a:p>
            <a:r>
              <a:rPr lang="en-US" sz="3200" dirty="0"/>
              <a:t>What is new this year</a:t>
            </a:r>
            <a:r>
              <a:rPr lang="en-US" sz="3200" dirty="0" smtClean="0"/>
              <a:t>?</a:t>
            </a:r>
          </a:p>
          <a:p>
            <a:r>
              <a:rPr lang="en-US" sz="3200" dirty="0" smtClean="0"/>
              <a:t>What are the surgical treatments used for PD?</a:t>
            </a:r>
          </a:p>
          <a:p>
            <a:r>
              <a:rPr lang="en-US" sz="3200" dirty="0" smtClean="0"/>
              <a:t>New medications for “non-motor symptoms”</a:t>
            </a:r>
          </a:p>
          <a:p>
            <a:r>
              <a:rPr lang="en-US" sz="3200" dirty="0" smtClean="0"/>
              <a:t>What is coming down the pipeline?</a:t>
            </a:r>
            <a:br>
              <a:rPr lang="en-US" sz="3200" dirty="0" smtClean="0"/>
            </a:br>
            <a:endParaRPr lang="en-US" sz="3200" dirty="0" smtClean="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 OF DOPAMINE AGONISTS:</a:t>
            </a:r>
            <a:endParaRPr lang="en-US" dirty="0"/>
          </a:p>
        </p:txBody>
      </p:sp>
      <p:sp>
        <p:nvSpPr>
          <p:cNvPr id="3" name="Content Placeholder 2"/>
          <p:cNvSpPr>
            <a:spLocks noGrp="1"/>
          </p:cNvSpPr>
          <p:nvPr>
            <p:ph idx="1"/>
          </p:nvPr>
        </p:nvSpPr>
        <p:spPr>
          <a:xfrm>
            <a:off x="913774" y="2413000"/>
            <a:ext cx="10363826" cy="4229100"/>
          </a:xfrm>
          <a:prstGeom prst="rect">
            <a:avLst/>
          </a:prstGeom>
        </p:spPr>
        <p:txBody>
          <a:bodyPr/>
          <a:lstStyle/>
          <a:p>
            <a:r>
              <a:rPr lang="en-US" dirty="0" smtClean="0"/>
              <a:t>Nausea</a:t>
            </a:r>
          </a:p>
          <a:p>
            <a:r>
              <a:rPr lang="en-US" dirty="0" smtClean="0"/>
              <a:t>Dizziness and drop of blood pressure when standing up (called </a:t>
            </a:r>
            <a:r>
              <a:rPr lang="en-US" dirty="0" err="1" smtClean="0"/>
              <a:t>orthostasis</a:t>
            </a:r>
            <a:r>
              <a:rPr lang="en-US" dirty="0" smtClean="0"/>
              <a:t>)</a:t>
            </a:r>
          </a:p>
          <a:p>
            <a:r>
              <a:rPr lang="en-US" dirty="0" smtClean="0"/>
              <a:t>Confusion</a:t>
            </a:r>
          </a:p>
          <a:p>
            <a:r>
              <a:rPr lang="en-US" dirty="0" smtClean="0"/>
              <a:t>Hallucinations</a:t>
            </a:r>
          </a:p>
          <a:p>
            <a:r>
              <a:rPr lang="en-US" dirty="0" smtClean="0"/>
              <a:t>Lower limb edema</a:t>
            </a:r>
          </a:p>
          <a:p>
            <a:r>
              <a:rPr lang="en-US" dirty="0" smtClean="0"/>
              <a:t>Sleep attacks</a:t>
            </a:r>
          </a:p>
          <a:p>
            <a:r>
              <a:rPr lang="en-US" dirty="0" smtClean="0"/>
              <a:t>Impulse control disorder</a:t>
            </a:r>
          </a:p>
          <a:p>
            <a:r>
              <a:rPr lang="en-US" dirty="0" smtClean="0"/>
              <a:t>DAWS –Dopamine Agonist Withdrawal Syndrome</a:t>
            </a:r>
          </a:p>
          <a:p>
            <a:endParaRPr lang="en-US" dirty="0" smtClean="0"/>
          </a:p>
          <a:p>
            <a:endParaRPr lang="en-US" dirty="0"/>
          </a:p>
        </p:txBody>
      </p:sp>
    </p:spTree>
    <p:extLst>
      <p:ext uri="{BB962C8B-B14F-4D97-AF65-F5344CB8AC3E}">
        <p14:creationId xmlns:p14="http://schemas.microsoft.com/office/powerpoint/2010/main" val="283077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Monoamine Oxidase B inhibitors (MAOI)</a:t>
            </a:r>
            <a:endParaRPr lang="en-US" dirty="0"/>
          </a:p>
        </p:txBody>
      </p:sp>
      <p:sp>
        <p:nvSpPr>
          <p:cNvPr id="3" name="Content Placeholder 2"/>
          <p:cNvSpPr>
            <a:spLocks noGrp="1"/>
          </p:cNvSpPr>
          <p:nvPr>
            <p:ph idx="1"/>
          </p:nvPr>
        </p:nvSpPr>
        <p:spPr>
          <a:xfrm>
            <a:off x="913774" y="2705100"/>
            <a:ext cx="10363826" cy="4152900"/>
          </a:xfrm>
          <a:prstGeom prst="rect">
            <a:avLst/>
          </a:prstGeom>
        </p:spPr>
        <p:txBody>
          <a:bodyPr/>
          <a:lstStyle/>
          <a:p>
            <a:r>
              <a:rPr lang="en-US" sz="2000" dirty="0" smtClean="0"/>
              <a:t>MAO-B is the enzyme that metabolizes dopamine</a:t>
            </a:r>
          </a:p>
          <a:p>
            <a:r>
              <a:rPr lang="en-US" sz="2000" dirty="0" smtClean="0"/>
              <a:t>Delays or reduces breakdown of </a:t>
            </a:r>
            <a:r>
              <a:rPr lang="en-US" sz="2000" dirty="0"/>
              <a:t>D</a:t>
            </a:r>
            <a:r>
              <a:rPr lang="en-US" sz="2000" dirty="0" smtClean="0"/>
              <a:t>opamine</a:t>
            </a:r>
          </a:p>
          <a:p>
            <a:r>
              <a:rPr lang="en-US" sz="2000" dirty="0" smtClean="0"/>
              <a:t>Used as monotherapy or in conjunction with other medications</a:t>
            </a:r>
          </a:p>
          <a:p>
            <a:r>
              <a:rPr lang="en-US" sz="2000" dirty="0" smtClean="0"/>
              <a:t>Some MD’s think this may be </a:t>
            </a:r>
            <a:r>
              <a:rPr lang="en-US" sz="2000" dirty="0" err="1" smtClean="0"/>
              <a:t>neuroprotective</a:t>
            </a:r>
            <a:r>
              <a:rPr lang="en-US" sz="2000" dirty="0" smtClean="0"/>
              <a:t> (</a:t>
            </a:r>
            <a:r>
              <a:rPr lang="en-US" sz="2000" dirty="0" err="1" smtClean="0"/>
              <a:t>Azilect</a:t>
            </a:r>
            <a:r>
              <a:rPr lang="en-US" sz="2000" dirty="0"/>
              <a:t>)</a:t>
            </a:r>
            <a:r>
              <a:rPr lang="en-US" sz="2000" dirty="0" smtClean="0"/>
              <a:t> </a:t>
            </a:r>
          </a:p>
          <a:p>
            <a:r>
              <a:rPr lang="en-US" sz="2000" dirty="0" smtClean="0"/>
              <a:t>Symptom improvement mild/modest</a:t>
            </a:r>
          </a:p>
          <a:p>
            <a:r>
              <a:rPr lang="en-US" sz="2000" b="1" dirty="0" smtClean="0"/>
              <a:t>RASAGILINE = AZILECT</a:t>
            </a:r>
          </a:p>
          <a:p>
            <a:r>
              <a:rPr lang="en-US" sz="2000" b="1" dirty="0" smtClean="0"/>
              <a:t>SELEGELINE = ELDEPRYL</a:t>
            </a:r>
          </a:p>
          <a:p>
            <a:endParaRPr lang="en-US" dirty="0" smtClean="0"/>
          </a:p>
          <a:p>
            <a:endParaRPr lang="en-US" dirty="0"/>
          </a:p>
        </p:txBody>
      </p:sp>
    </p:spTree>
    <p:extLst>
      <p:ext uri="{BB962C8B-B14F-4D97-AF65-F5344CB8AC3E}">
        <p14:creationId xmlns:p14="http://schemas.microsoft.com/office/powerpoint/2010/main" val="100177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COMT inhibitors </a:t>
            </a:r>
            <a:r>
              <a:rPr lang="en-US" dirty="0"/>
              <a:t>(catechol o-methyl </a:t>
            </a:r>
            <a:r>
              <a:rPr lang="en-US" dirty="0" err="1" smtClean="0"/>
              <a:t>transferase</a:t>
            </a:r>
            <a:r>
              <a:rPr lang="en-US" dirty="0" smtClean="0"/>
              <a:t>)</a:t>
            </a:r>
            <a:r>
              <a:rPr lang="en-US" dirty="0"/>
              <a:t/>
            </a:r>
            <a:br>
              <a:rPr lang="en-US" dirty="0"/>
            </a:br>
            <a:endParaRPr lang="en-US" dirty="0"/>
          </a:p>
        </p:txBody>
      </p:sp>
      <p:sp>
        <p:nvSpPr>
          <p:cNvPr id="3" name="Content Placeholder 2"/>
          <p:cNvSpPr>
            <a:spLocks noGrp="1"/>
          </p:cNvSpPr>
          <p:nvPr>
            <p:ph idx="1"/>
          </p:nvPr>
        </p:nvSpPr>
        <p:spPr>
          <a:xfrm>
            <a:off x="885385" y="2447366"/>
            <a:ext cx="10363826" cy="4410634"/>
          </a:xfrm>
          <a:prstGeom prst="rect">
            <a:avLst/>
          </a:prstGeom>
        </p:spPr>
        <p:txBody>
          <a:bodyPr>
            <a:normAutofit/>
          </a:bodyPr>
          <a:lstStyle/>
          <a:p>
            <a:r>
              <a:rPr lang="en-US" sz="2000" dirty="0" smtClean="0"/>
              <a:t>This enzyme inactivates and degrades neurotransmitters like Dopamine</a:t>
            </a:r>
          </a:p>
          <a:p>
            <a:r>
              <a:rPr lang="en-US" sz="2000" dirty="0" smtClean="0"/>
              <a:t>Used in combination with Levodopa</a:t>
            </a:r>
          </a:p>
          <a:p>
            <a:r>
              <a:rPr lang="en-US" sz="2000" dirty="0" smtClean="0"/>
              <a:t>Delays wearing off effect of Levodopa</a:t>
            </a:r>
          </a:p>
          <a:p>
            <a:r>
              <a:rPr lang="en-US" sz="2000" b="1" dirty="0" smtClean="0"/>
              <a:t>ENTACAPONE – COMTAN</a:t>
            </a:r>
          </a:p>
          <a:p>
            <a:r>
              <a:rPr lang="en-US" sz="2000" b="1" dirty="0" smtClean="0"/>
              <a:t>COMBINATION OF LEVODOPA, CARBIDOPA AND ENTACAPONE -&gt; STALEVO</a:t>
            </a:r>
          </a:p>
          <a:p>
            <a:r>
              <a:rPr lang="en-US" sz="2000" b="1" dirty="0"/>
              <a:t>(TOLCAPONE – </a:t>
            </a:r>
            <a:r>
              <a:rPr lang="en-US" sz="2000" b="1" dirty="0" smtClean="0"/>
              <a:t>TASMAR)</a:t>
            </a:r>
            <a:endParaRPr lang="en-US" sz="2000" b="1" dirty="0"/>
          </a:p>
        </p:txBody>
      </p:sp>
    </p:spTree>
    <p:extLst>
      <p:ext uri="{BB962C8B-B14F-4D97-AF65-F5344CB8AC3E}">
        <p14:creationId xmlns:p14="http://schemas.microsoft.com/office/powerpoint/2010/main" val="348944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AMANTADINE</a:t>
            </a:r>
            <a:endParaRPr lang="en-US" dirty="0"/>
          </a:p>
        </p:txBody>
      </p:sp>
      <p:sp>
        <p:nvSpPr>
          <p:cNvPr id="3" name="Content Placeholder 2"/>
          <p:cNvSpPr>
            <a:spLocks noGrp="1"/>
          </p:cNvSpPr>
          <p:nvPr>
            <p:ph idx="1"/>
          </p:nvPr>
        </p:nvSpPr>
        <p:spPr>
          <a:xfrm>
            <a:off x="913774" y="2501900"/>
            <a:ext cx="10363826" cy="4203700"/>
          </a:xfrm>
          <a:prstGeom prst="rect">
            <a:avLst/>
          </a:prstGeom>
        </p:spPr>
        <p:txBody>
          <a:bodyPr>
            <a:normAutofit/>
          </a:bodyPr>
          <a:lstStyle/>
          <a:p>
            <a:r>
              <a:rPr lang="en-US" sz="2000" dirty="0" err="1" smtClean="0"/>
              <a:t>Symmetrel</a:t>
            </a:r>
            <a:r>
              <a:rPr lang="en-US" sz="2000" dirty="0" smtClean="0"/>
              <a:t> </a:t>
            </a:r>
          </a:p>
          <a:p>
            <a:r>
              <a:rPr lang="en-US" sz="2000" dirty="0" smtClean="0"/>
              <a:t>Anti-viral medication</a:t>
            </a:r>
          </a:p>
          <a:p>
            <a:r>
              <a:rPr lang="en-US" sz="2000" dirty="0" smtClean="0"/>
              <a:t>Weak antagonist of NMDA-type glutamate receptor, increases dopamine release, and blocks reuptake</a:t>
            </a:r>
          </a:p>
          <a:p>
            <a:r>
              <a:rPr lang="en-US" sz="2000" dirty="0" smtClean="0"/>
              <a:t>Can </a:t>
            </a:r>
            <a:r>
              <a:rPr lang="en-US" sz="2000" b="1" dirty="0" smtClean="0"/>
              <a:t>help PD symptoms in general, and in particular </a:t>
            </a:r>
            <a:r>
              <a:rPr lang="en-US" sz="2000" b="1" dirty="0" err="1" smtClean="0"/>
              <a:t>dyskinesias</a:t>
            </a:r>
            <a:r>
              <a:rPr lang="en-US" sz="2000" b="1" dirty="0" smtClean="0"/>
              <a:t> and freezing of gait</a:t>
            </a:r>
          </a:p>
          <a:p>
            <a:r>
              <a:rPr lang="en-US" sz="2000" dirty="0" smtClean="0"/>
              <a:t>Side effects: nausea, </a:t>
            </a:r>
            <a:r>
              <a:rPr lang="en-US" sz="2000" dirty="0" err="1" smtClean="0"/>
              <a:t>orthostasis</a:t>
            </a:r>
            <a:r>
              <a:rPr lang="en-US" sz="2000" dirty="0" smtClean="0"/>
              <a:t>, </a:t>
            </a:r>
            <a:r>
              <a:rPr lang="en-US" sz="2000" dirty="0" err="1" smtClean="0"/>
              <a:t>levido</a:t>
            </a:r>
            <a:r>
              <a:rPr lang="en-US" sz="2000" dirty="0" smtClean="0"/>
              <a:t> </a:t>
            </a:r>
            <a:r>
              <a:rPr lang="en-US" sz="2000" dirty="0" err="1" smtClean="0"/>
              <a:t>reticularis</a:t>
            </a:r>
            <a:r>
              <a:rPr lang="en-US" sz="2000" dirty="0" smtClean="0"/>
              <a:t>, hallucinations, nightmares</a:t>
            </a:r>
            <a:endParaRPr lang="en-US" sz="2000" dirty="0"/>
          </a:p>
        </p:txBody>
      </p:sp>
    </p:spTree>
    <p:extLst>
      <p:ext uri="{BB962C8B-B14F-4D97-AF65-F5344CB8AC3E}">
        <p14:creationId xmlns:p14="http://schemas.microsoft.com/office/powerpoint/2010/main" val="51394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NON MOTOR SYMPTOM TREATMENTS:</a:t>
            </a:r>
            <a:endParaRPr lang="en-US" dirty="0"/>
          </a:p>
        </p:txBody>
      </p:sp>
      <p:sp>
        <p:nvSpPr>
          <p:cNvPr id="3" name="Content Placeholder 2"/>
          <p:cNvSpPr>
            <a:spLocks noGrp="1"/>
          </p:cNvSpPr>
          <p:nvPr>
            <p:ph idx="1"/>
          </p:nvPr>
        </p:nvSpPr>
        <p:spPr/>
        <p:txBody>
          <a:bodyPr>
            <a:normAutofit/>
          </a:bodyPr>
          <a:lstStyle/>
          <a:p>
            <a:r>
              <a:rPr lang="en-US" sz="2400" dirty="0" smtClean="0"/>
              <a:t>I will concentrate on two new medications, recently developed</a:t>
            </a:r>
          </a:p>
          <a:p>
            <a:r>
              <a:rPr lang="en-US" sz="2400" dirty="0" smtClean="0"/>
              <a:t>There are many medications available to treat other non motor symptoms, and you should talk to your MD about all of these symptoms</a:t>
            </a:r>
            <a:endParaRPr lang="en-US" sz="2400" dirty="0"/>
          </a:p>
        </p:txBody>
      </p:sp>
    </p:spTree>
    <p:extLst>
      <p:ext uri="{BB962C8B-B14F-4D97-AF65-F5344CB8AC3E}">
        <p14:creationId xmlns:p14="http://schemas.microsoft.com/office/powerpoint/2010/main" val="69550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7"/>
            <a:ext cx="8761413" cy="1074073"/>
          </a:xfrm>
        </p:spPr>
        <p:txBody>
          <a:bodyPr/>
          <a:lstStyle/>
          <a:p>
            <a:r>
              <a:rPr lang="en-US" dirty="0" smtClean="0"/>
              <a:t>DROXIDOPA/NORTHERA </a:t>
            </a:r>
            <a:br>
              <a:rPr lang="en-US" dirty="0" smtClean="0"/>
            </a:br>
            <a:endParaRPr lang="en-US" dirty="0"/>
          </a:p>
        </p:txBody>
      </p:sp>
      <p:sp>
        <p:nvSpPr>
          <p:cNvPr id="3" name="Content Placeholder 2"/>
          <p:cNvSpPr>
            <a:spLocks noGrp="1"/>
          </p:cNvSpPr>
          <p:nvPr>
            <p:ph idx="1"/>
          </p:nvPr>
        </p:nvSpPr>
        <p:spPr/>
        <p:txBody>
          <a:bodyPr/>
          <a:lstStyle/>
          <a:p>
            <a:r>
              <a:rPr lang="en-US" sz="2000" dirty="0" smtClean="0"/>
              <a:t>This medication became FDA approved for management of Neurogenic </a:t>
            </a:r>
            <a:r>
              <a:rPr lang="en-US" sz="2000" dirty="0" err="1" smtClean="0"/>
              <a:t>orthostasis</a:t>
            </a:r>
            <a:r>
              <a:rPr lang="en-US" sz="2000" dirty="0" smtClean="0"/>
              <a:t> in 2014</a:t>
            </a:r>
          </a:p>
          <a:p>
            <a:r>
              <a:rPr lang="en-US" sz="2000" dirty="0" smtClean="0"/>
              <a:t>This is used to treat the drop in blood pressure that can occur when you stand up, due to the disease itself, and due to the medications commonly prescribed in PD</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985524" y="4456090"/>
            <a:ext cx="10322551" cy="2401910"/>
          </a:xfrm>
          <a:prstGeom prst="rect">
            <a:avLst/>
          </a:prstGeom>
        </p:spPr>
      </p:pic>
    </p:spTree>
    <p:extLst>
      <p:ext uri="{BB962C8B-B14F-4D97-AF65-F5344CB8AC3E}">
        <p14:creationId xmlns:p14="http://schemas.microsoft.com/office/powerpoint/2010/main" val="138048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PIMAVANSERIN/NUPLAZID</a:t>
            </a:r>
            <a:endParaRPr lang="en-US" dirty="0"/>
          </a:p>
        </p:txBody>
      </p:sp>
      <p:sp>
        <p:nvSpPr>
          <p:cNvPr id="3" name="Content Placeholder 2"/>
          <p:cNvSpPr>
            <a:spLocks noGrp="1"/>
          </p:cNvSpPr>
          <p:nvPr>
            <p:ph idx="1"/>
          </p:nvPr>
        </p:nvSpPr>
        <p:spPr>
          <a:xfrm>
            <a:off x="1154955" y="2628900"/>
            <a:ext cx="8370045" cy="4127500"/>
          </a:xfrm>
        </p:spPr>
        <p:txBody>
          <a:bodyPr/>
          <a:lstStyle/>
          <a:p>
            <a:r>
              <a:rPr lang="en-US" sz="2000" dirty="0" smtClean="0"/>
              <a:t>New drug to treat hallucinations and psychosis in Parkinson’s disease</a:t>
            </a:r>
          </a:p>
          <a:p>
            <a:r>
              <a:rPr lang="en-US" sz="2000" dirty="0" smtClean="0"/>
              <a:t>Request for FDA approval made just a week or so ago. </a:t>
            </a:r>
          </a:p>
          <a:p>
            <a:r>
              <a:rPr lang="en-US" dirty="0" smtClean="0"/>
              <a:t>This is very exciting, as most of the medications previously available to treat these symptoms are Dopamine blockers – not a good idea in PD!</a:t>
            </a:r>
            <a:endParaRPr lang="en-US" dirty="0"/>
          </a:p>
        </p:txBody>
      </p:sp>
      <p:pic>
        <p:nvPicPr>
          <p:cNvPr id="4" name="Picture 3"/>
          <p:cNvPicPr>
            <a:picLocks noChangeAspect="1"/>
          </p:cNvPicPr>
          <p:nvPr/>
        </p:nvPicPr>
        <p:blipFill>
          <a:blip r:embed="rId2"/>
          <a:stretch>
            <a:fillRect/>
          </a:stretch>
        </p:blipFill>
        <p:spPr>
          <a:xfrm>
            <a:off x="337793" y="4615377"/>
            <a:ext cx="11460508" cy="1892300"/>
          </a:xfrm>
          <a:prstGeom prst="rect">
            <a:avLst/>
          </a:prstGeom>
        </p:spPr>
      </p:pic>
    </p:spTree>
    <p:extLst>
      <p:ext uri="{BB962C8B-B14F-4D97-AF65-F5344CB8AC3E}">
        <p14:creationId xmlns:p14="http://schemas.microsoft.com/office/powerpoint/2010/main" val="249601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438" y="2311797"/>
            <a:ext cx="4613855" cy="45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Grp="1" noChangeAspect="1"/>
          </p:cNvPicPr>
          <p:nvPr>
            <p:ph idx="1"/>
          </p:nvPr>
        </p:nvPicPr>
        <p:blipFill>
          <a:blip r:embed="rId3"/>
          <a:stretch>
            <a:fillRect/>
          </a:stretch>
        </p:blipFill>
        <p:spPr>
          <a:xfrm>
            <a:off x="203487" y="2442926"/>
            <a:ext cx="7011655" cy="4283943"/>
          </a:xfrm>
          <a:prstGeom prst="rect">
            <a:avLst/>
          </a:prstGeom>
        </p:spPr>
      </p:pic>
      <p:sp>
        <p:nvSpPr>
          <p:cNvPr id="8" name="Title 7"/>
          <p:cNvSpPr>
            <a:spLocks noGrp="1"/>
          </p:cNvSpPr>
          <p:nvPr>
            <p:ph type="title"/>
          </p:nvPr>
        </p:nvSpPr>
        <p:spPr/>
        <p:txBody>
          <a:bodyPr/>
          <a:lstStyle/>
          <a:p>
            <a:r>
              <a:rPr lang="en-US" dirty="0" smtClean="0"/>
              <a:t>Deep Brain Stimulation (DBS)</a:t>
            </a:r>
            <a:endParaRPr lang="en-US" dirty="0"/>
          </a:p>
        </p:txBody>
      </p:sp>
    </p:spTree>
    <p:extLst>
      <p:ext uri="{BB962C8B-B14F-4D97-AF65-F5344CB8AC3E}">
        <p14:creationId xmlns:p14="http://schemas.microsoft.com/office/powerpoint/2010/main" val="403389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Rectangle 1"/>
          <p:cNvSpPr>
            <a:spLocks/>
          </p:cNvSpPr>
          <p:nvPr/>
        </p:nvSpPr>
        <p:spPr bwMode="auto">
          <a:xfrm>
            <a:off x="9080500" y="6505575"/>
            <a:ext cx="1536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spcBef>
                <a:spcPts val="713"/>
              </a:spcBef>
            </a:pPr>
            <a:r>
              <a:rPr lang="en-US" altLang="en-US" sz="1200">
                <a:solidFill>
                  <a:srgbClr val="FFFFFF"/>
                </a:solidFill>
                <a:latin typeface="Arial" panose="020B0604020202020204" pitchFamily="34" charset="0"/>
                <a:ea typeface="MS PGothic" panose="020B0600070205080204" pitchFamily="34" charset="-128"/>
                <a:sym typeface="Arial" panose="020B0604020202020204" pitchFamily="34" charset="0"/>
              </a:rPr>
              <a:t>Parent et al 1993</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0"/>
            <a:ext cx="96647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7107" name="Rectangle 3"/>
          <p:cNvSpPr>
            <a:spLocks/>
          </p:cNvSpPr>
          <p:nvPr/>
        </p:nvSpPr>
        <p:spPr bwMode="auto">
          <a:xfrm>
            <a:off x="508000" y="711200"/>
            <a:ext cx="6731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2400" dirty="0">
                <a:solidFill>
                  <a:schemeClr val="bg1"/>
                </a:solidFill>
                <a:latin typeface="Times New Roman" panose="02020603050405020304" pitchFamily="18" charset="0"/>
                <a:ea typeface="MS PGothic" panose="020B0600070205080204" pitchFamily="34" charset="-128"/>
                <a:sym typeface="Times New Roman" panose="02020603050405020304" pitchFamily="18" charset="0"/>
              </a:rPr>
              <a:t>The basal ganglia are anatomically segregated</a:t>
            </a:r>
          </a:p>
          <a:p>
            <a:pPr algn="l" eaLnBrk="1" hangingPunct="1"/>
            <a:r>
              <a:rPr lang="en-US" altLang="en-US" sz="2400" dirty="0">
                <a:solidFill>
                  <a:schemeClr val="bg1"/>
                </a:solidFill>
                <a:latin typeface="Times New Roman" panose="02020603050405020304" pitchFamily="18" charset="0"/>
                <a:ea typeface="MS PGothic" panose="020B0600070205080204" pitchFamily="34" charset="-128"/>
                <a:sym typeface="Times New Roman" panose="02020603050405020304" pitchFamily="18" charset="0"/>
              </a:rPr>
              <a:t>in relation to system, </a:t>
            </a:r>
            <a:r>
              <a:rPr lang="en-US" altLang="en-US" sz="2400" dirty="0" err="1">
                <a:solidFill>
                  <a:schemeClr val="bg1"/>
                </a:solidFill>
                <a:latin typeface="Times New Roman" panose="02020603050405020304" pitchFamily="18" charset="0"/>
                <a:ea typeface="MS PGothic" panose="020B0600070205080204" pitchFamily="34" charset="-128"/>
                <a:sym typeface="Times New Roman" panose="02020603050405020304" pitchFamily="18" charset="0"/>
              </a:rPr>
              <a:t>somatotopy</a:t>
            </a:r>
            <a:endParaRPr lang="en-US" altLang="en-US" sz="2400" dirty="0">
              <a:solidFill>
                <a:schemeClr val="bg1"/>
              </a:solidFill>
              <a:latin typeface="Times New Roman" panose="02020603050405020304" pitchFamily="18" charset="0"/>
              <a:ea typeface="MS PGothic" panose="020B0600070205080204" pitchFamily="34" charset="-128"/>
              <a:sym typeface="Times New Roman" panose="02020603050405020304" pitchFamily="18" charset="0"/>
            </a:endParaRPr>
          </a:p>
          <a:p>
            <a:pPr algn="l" eaLnBrk="1" hangingPunct="1"/>
            <a:r>
              <a:rPr lang="en-US" altLang="en-US" sz="2400" dirty="0">
                <a:solidFill>
                  <a:schemeClr val="bg1"/>
                </a:solidFill>
                <a:latin typeface="Times New Roman" panose="02020603050405020304" pitchFamily="18" charset="0"/>
                <a:ea typeface="MS PGothic" panose="020B0600070205080204" pitchFamily="34" charset="-128"/>
                <a:sym typeface="Times New Roman" panose="02020603050405020304" pitchFamily="18" charset="0"/>
              </a:rPr>
              <a:t>and function</a:t>
            </a:r>
          </a:p>
        </p:txBody>
      </p:sp>
    </p:spTree>
    <p:extLst>
      <p:ext uri="{BB962C8B-B14F-4D97-AF65-F5344CB8AC3E}">
        <p14:creationId xmlns:p14="http://schemas.microsoft.com/office/powerpoint/2010/main" val="179905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0-#ppt_w/2"/>
                                          </p:val>
                                        </p:tav>
                                        <p:tav tm="100000">
                                          <p:val>
                                            <p:strVal val="#ppt_x"/>
                                          </p:val>
                                        </p:tav>
                                      </p:tavLst>
                                    </p:anim>
                                    <p:anim calcmode="lin" valueType="num">
                                      <p:cBhvr additive="base">
                                        <p:cTn id="8" dur="500" fill="hold"/>
                                        <p:tgtEl>
                                          <p:spTgt spid="47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a:xfrm>
            <a:off x="2349500" y="0"/>
            <a:ext cx="7162800" cy="1600200"/>
          </a:xfrm>
        </p:spPr>
        <p:txBody>
          <a:bodyPr/>
          <a:lstStyle/>
          <a:p>
            <a:pPr eaLnBrk="1" hangingPunct="1">
              <a:defRPr/>
            </a:pPr>
            <a:r>
              <a:rPr lang="en-US" dirty="0" smtClean="0">
                <a:sym typeface="Arial Bold" charset="0"/>
              </a:rPr>
              <a:t>DBS Inclusion/Exclusion criteria</a:t>
            </a:r>
          </a:p>
        </p:txBody>
      </p:sp>
      <p:sp>
        <p:nvSpPr>
          <p:cNvPr id="58370" name="Rectangle 2"/>
          <p:cNvSpPr>
            <a:spLocks noGrp="1" noChangeArrowheads="1"/>
          </p:cNvSpPr>
          <p:nvPr>
            <p:ph idx="1"/>
          </p:nvPr>
        </p:nvSpPr>
        <p:spPr>
          <a:xfrm>
            <a:off x="2171700" y="2362200"/>
            <a:ext cx="7162800" cy="4610100"/>
          </a:xfrm>
        </p:spPr>
        <p:txBody>
          <a:bodyPr>
            <a:normAutofit/>
          </a:bodyPr>
          <a:lstStyle/>
          <a:p>
            <a:pPr eaLnBrk="1" hangingPunct="1"/>
            <a:r>
              <a:rPr lang="en-US" altLang="en-US" sz="2000" b="1" dirty="0" smtClean="0"/>
              <a:t>Inclusion criteria</a:t>
            </a:r>
          </a:p>
          <a:p>
            <a:pPr lvl="1" eaLnBrk="1" hangingPunct="1"/>
            <a:r>
              <a:rPr lang="en-US" altLang="en-US" sz="2000" dirty="0" smtClean="0"/>
              <a:t>Idiopathic Parkinson’s disease</a:t>
            </a:r>
          </a:p>
          <a:p>
            <a:pPr lvl="1" eaLnBrk="1" hangingPunct="1"/>
            <a:r>
              <a:rPr lang="en-US" altLang="en-US" sz="2000" dirty="0" smtClean="0"/>
              <a:t>Levodopa responsive</a:t>
            </a:r>
          </a:p>
          <a:p>
            <a:pPr lvl="1" eaLnBrk="1" hangingPunct="1"/>
            <a:r>
              <a:rPr lang="en-US" altLang="en-US" sz="2000" dirty="0"/>
              <a:t>N</a:t>
            </a:r>
            <a:r>
              <a:rPr lang="en-US" altLang="en-US" sz="2000" dirty="0" smtClean="0"/>
              <a:t>o age criteria but younger patients may do better</a:t>
            </a:r>
          </a:p>
          <a:p>
            <a:pPr lvl="1" eaLnBrk="1" hangingPunct="1"/>
            <a:r>
              <a:rPr lang="en-US" altLang="en-US" sz="2000" dirty="0" smtClean="0"/>
              <a:t>Appropriate Goals </a:t>
            </a:r>
          </a:p>
          <a:p>
            <a:pPr eaLnBrk="1" hangingPunct="1"/>
            <a:r>
              <a:rPr lang="en-US" altLang="en-US" sz="2000" b="1" dirty="0" smtClean="0"/>
              <a:t>Exclusion criteria</a:t>
            </a:r>
          </a:p>
          <a:p>
            <a:pPr lvl="1" eaLnBrk="1" hangingPunct="1"/>
            <a:r>
              <a:rPr lang="en-US" altLang="en-US" sz="2000" dirty="0"/>
              <a:t>D</a:t>
            </a:r>
            <a:r>
              <a:rPr lang="en-US" altLang="en-US" sz="2000" dirty="0" smtClean="0"/>
              <a:t>ementia</a:t>
            </a:r>
          </a:p>
          <a:p>
            <a:pPr lvl="1" eaLnBrk="1" hangingPunct="1"/>
            <a:r>
              <a:rPr lang="en-US" altLang="en-US" sz="2000" dirty="0" smtClean="0"/>
              <a:t>untreated psychiatric disease</a:t>
            </a:r>
          </a:p>
          <a:p>
            <a:pPr lvl="1" eaLnBrk="1" hangingPunct="1"/>
            <a:r>
              <a:rPr lang="en-US" altLang="en-US" sz="2000" dirty="0" smtClean="0"/>
              <a:t>severe medical co-</a:t>
            </a:r>
            <a:r>
              <a:rPr lang="en-US" altLang="en-US" sz="2000" dirty="0" err="1" smtClean="0"/>
              <a:t>morbidites</a:t>
            </a:r>
            <a:endParaRPr lang="en-US" altLang="en-US" sz="2000" dirty="0" smtClean="0"/>
          </a:p>
        </p:txBody>
      </p:sp>
    </p:spTree>
    <p:extLst>
      <p:ext uri="{BB962C8B-B14F-4D97-AF65-F5344CB8AC3E}">
        <p14:creationId xmlns:p14="http://schemas.microsoft.com/office/powerpoint/2010/main" val="42470181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3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837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837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837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837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83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5" name="Group 3"/>
          <p:cNvGrpSpPr>
            <a:grpSpLocks/>
          </p:cNvGrpSpPr>
          <p:nvPr/>
        </p:nvGrpSpPr>
        <p:grpSpPr bwMode="auto">
          <a:xfrm>
            <a:off x="5232400" y="2378075"/>
            <a:ext cx="3581400" cy="2654300"/>
            <a:chOff x="0" y="0"/>
            <a:chExt cx="2256" cy="1672"/>
          </a:xfrm>
        </p:grpSpPr>
        <p:sp>
          <p:nvSpPr>
            <p:cNvPr id="2" name="Rectangle 1"/>
            <p:cNvSpPr>
              <a:spLocks/>
            </p:cNvSpPr>
            <p:nvPr/>
          </p:nvSpPr>
          <p:spPr bwMode="auto">
            <a:xfrm>
              <a:off x="0" y="0"/>
              <a:ext cx="2255" cy="1672"/>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pic>
          <p:nvPicPr>
            <p:cNvPr id="3"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256" cy="1671"/>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pic>
      </p:grpSp>
      <p:sp>
        <p:nvSpPr>
          <p:cNvPr id="38914" name="Rectangle 4"/>
          <p:cNvSpPr>
            <a:spLocks/>
          </p:cNvSpPr>
          <p:nvPr/>
        </p:nvSpPr>
        <p:spPr bwMode="auto">
          <a:xfrm>
            <a:off x="9080500" y="6505575"/>
            <a:ext cx="1536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spcBef>
                <a:spcPts val="713"/>
              </a:spcBef>
            </a:pPr>
            <a:r>
              <a:rPr lang="en-US" altLang="en-US" sz="1200">
                <a:solidFill>
                  <a:srgbClr val="FFFFFF"/>
                </a:solidFill>
                <a:latin typeface="Arial" panose="020B0604020202020204" pitchFamily="34" charset="0"/>
                <a:ea typeface="MS PGothic" panose="020B0600070205080204" pitchFamily="34" charset="-128"/>
                <a:sym typeface="Arial" panose="020B0604020202020204" pitchFamily="34" charset="0"/>
              </a:rPr>
              <a:t>Parent et al 1993</a:t>
            </a:r>
          </a:p>
        </p:txBody>
      </p:sp>
      <p:sp>
        <p:nvSpPr>
          <p:cNvPr id="38917" name="Rectangle 5"/>
          <p:cNvSpPr>
            <a:spLocks/>
          </p:cNvSpPr>
          <p:nvPr/>
        </p:nvSpPr>
        <p:spPr bwMode="auto">
          <a:xfrm>
            <a:off x="5232400" y="5359400"/>
            <a:ext cx="5003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2000" dirty="0">
                <a:solidFill>
                  <a:schemeClr val="tx1"/>
                </a:solidFill>
                <a:latin typeface="Times New Roman" panose="02020603050405020304" pitchFamily="18" charset="0"/>
                <a:ea typeface="MS PGothic" panose="020B0600070205080204" pitchFamily="34" charset="-128"/>
                <a:sym typeface="Times New Roman" panose="02020603050405020304" pitchFamily="18" charset="0"/>
              </a:rPr>
              <a:t>Over 100 years later it was discovered that motor signs in PD</a:t>
            </a:r>
            <a:r>
              <a:rPr lang="en-US" altLang="en-US" sz="2400" dirty="0">
                <a:solidFill>
                  <a:schemeClr val="tx1"/>
                </a:solidFill>
                <a:latin typeface="Times New Roman Bold" panose="02020803070505020304" pitchFamily="18" charset="0"/>
                <a:ea typeface="MS PGothic" panose="020B0600070205080204" pitchFamily="34" charset="-128"/>
                <a:sym typeface="Times New Roman Bold" panose="02020803070505020304" pitchFamily="18" charset="0"/>
              </a:rPr>
              <a:t> </a:t>
            </a:r>
            <a:r>
              <a:rPr lang="en-US" altLang="en-US" sz="2000" dirty="0">
                <a:solidFill>
                  <a:schemeClr val="tx1"/>
                </a:solidFill>
                <a:latin typeface="Times New Roman" panose="02020603050405020304" pitchFamily="18" charset="0"/>
                <a:ea typeface="MS PGothic" panose="020B0600070205080204" pitchFamily="34" charset="-128"/>
                <a:sym typeface="Times New Roman" panose="02020603050405020304" pitchFamily="18" charset="0"/>
              </a:rPr>
              <a:t>develop from degeneration of dopamine producing neurons in the Substantia </a:t>
            </a:r>
            <a:r>
              <a:rPr lang="en-US" altLang="en-US" sz="2000" dirty="0" err="1">
                <a:solidFill>
                  <a:schemeClr val="tx1"/>
                </a:solidFill>
                <a:latin typeface="Times New Roman" panose="02020603050405020304" pitchFamily="18" charset="0"/>
                <a:ea typeface="MS PGothic" panose="020B0600070205080204" pitchFamily="34" charset="-128"/>
                <a:sym typeface="Times New Roman" panose="02020603050405020304" pitchFamily="18" charset="0"/>
              </a:rPr>
              <a:t>nigra</a:t>
            </a:r>
            <a:r>
              <a:rPr lang="en-US" altLang="en-US" sz="2000" dirty="0">
                <a:solidFill>
                  <a:schemeClr val="tx1"/>
                </a:solidFill>
                <a:latin typeface="Times New Roman" panose="02020603050405020304" pitchFamily="18" charset="0"/>
                <a:ea typeface="MS PGothic" panose="020B0600070205080204" pitchFamily="34" charset="-128"/>
                <a:sym typeface="Times New Roman" panose="02020603050405020304" pitchFamily="18" charset="0"/>
              </a:rPr>
              <a:t> pars compacta </a:t>
            </a:r>
          </a:p>
        </p:txBody>
      </p:sp>
      <p:pic>
        <p:nvPicPr>
          <p:cNvPr id="389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0"/>
            <a:ext cx="2187575" cy="3759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8919" name="Rectangle 7"/>
          <p:cNvSpPr>
            <a:spLocks/>
          </p:cNvSpPr>
          <p:nvPr/>
        </p:nvSpPr>
        <p:spPr bwMode="auto">
          <a:xfrm>
            <a:off x="1701801" y="3949701"/>
            <a:ext cx="184024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800">
                <a:solidFill>
                  <a:schemeClr val="tx1"/>
                </a:solidFill>
                <a:latin typeface="Times New Roman Bold" panose="02020803070505020304" pitchFamily="18" charset="0"/>
                <a:ea typeface="MS PGothic" panose="020B0600070205080204" pitchFamily="34" charset="-128"/>
                <a:sym typeface="Times New Roman Bold" panose="02020803070505020304" pitchFamily="18" charset="0"/>
              </a:rPr>
              <a:t>J. Parkinson 1817</a:t>
            </a:r>
          </a:p>
        </p:txBody>
      </p:sp>
      <p:sp>
        <p:nvSpPr>
          <p:cNvPr id="38920" name="Rectangle 8"/>
          <p:cNvSpPr>
            <a:spLocks/>
          </p:cNvSpPr>
          <p:nvPr/>
        </p:nvSpPr>
        <p:spPr bwMode="auto">
          <a:xfrm>
            <a:off x="8459789" y="4406900"/>
            <a:ext cx="1590675" cy="292100"/>
          </a:xfrm>
          <a:prstGeom prst="rect">
            <a:avLst/>
          </a:prstGeom>
          <a:solidFill>
            <a:srgbClr val="FFFFFF"/>
          </a:solidFill>
          <a:ln w="9525">
            <a:solidFill>
              <a:srgbClr val="FFFFFF"/>
            </a:solidFill>
            <a:miter lim="800000"/>
            <a:headEnd/>
            <a:tailEnd/>
          </a:ln>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400">
                <a:solidFill>
                  <a:schemeClr val="tx1"/>
                </a:solidFill>
                <a:latin typeface="Times New Roman" panose="02020603050405020304" pitchFamily="18" charset="0"/>
                <a:ea typeface="MS PGothic" panose="020B0600070205080204" pitchFamily="34" charset="-128"/>
                <a:sym typeface="Times New Roman" panose="02020603050405020304" pitchFamily="18" charset="0"/>
              </a:rPr>
              <a:t>Subthalamic nucleus</a:t>
            </a:r>
          </a:p>
        </p:txBody>
      </p:sp>
      <p:sp>
        <p:nvSpPr>
          <p:cNvPr id="38921" name="Line 9"/>
          <p:cNvSpPr>
            <a:spLocks noChangeShapeType="1"/>
          </p:cNvSpPr>
          <p:nvPr/>
        </p:nvSpPr>
        <p:spPr bwMode="auto">
          <a:xfrm rot="10800000">
            <a:off x="7061200" y="3695700"/>
            <a:ext cx="1346200" cy="825500"/>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8922" name="Rectangle 10"/>
          <p:cNvSpPr>
            <a:spLocks/>
          </p:cNvSpPr>
          <p:nvPr/>
        </p:nvSpPr>
        <p:spPr bwMode="auto">
          <a:xfrm>
            <a:off x="3835400" y="279400"/>
            <a:ext cx="68453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2400" dirty="0" smtClean="0">
                <a:solidFill>
                  <a:schemeClr val="tx1"/>
                </a:solidFill>
                <a:latin typeface="Times" panose="02020603050405020304" pitchFamily="18" charset="0"/>
                <a:ea typeface="MS PGothic" panose="020B0600070205080204" pitchFamily="34" charset="-128"/>
                <a:sym typeface="Times" panose="02020603050405020304" pitchFamily="18" charset="0"/>
              </a:rPr>
              <a:t>Parkinson</a:t>
            </a:r>
            <a:r>
              <a:rPr lang="en-US" altLang="en-US" sz="2400" dirty="0" smtClean="0">
                <a:solidFill>
                  <a:schemeClr val="tx1"/>
                </a:solidFill>
                <a:latin typeface="Arial" panose="020B0604020202020204" pitchFamily="34" charset="0"/>
                <a:ea typeface="MS PGothic" panose="020B0600070205080204" pitchFamily="34" charset="-128"/>
                <a:sym typeface="Times" panose="02020603050405020304" pitchFamily="18" charset="0"/>
              </a:rPr>
              <a:t>’</a:t>
            </a:r>
            <a:r>
              <a:rPr lang="en-US" altLang="ja-JP" sz="2400" dirty="0" smtClean="0">
                <a:solidFill>
                  <a:schemeClr val="tx1"/>
                </a:solidFill>
                <a:latin typeface="Times" panose="02020603050405020304" pitchFamily="18" charset="0"/>
                <a:sym typeface="Times" panose="02020603050405020304" pitchFamily="18" charset="0"/>
              </a:rPr>
              <a:t>s </a:t>
            </a:r>
            <a:r>
              <a:rPr lang="en-US" altLang="ja-JP" sz="2400" dirty="0">
                <a:solidFill>
                  <a:schemeClr val="tx1"/>
                </a:solidFill>
                <a:latin typeface="Times" panose="02020603050405020304" pitchFamily="18" charset="0"/>
                <a:sym typeface="Times" panose="02020603050405020304" pitchFamily="18" charset="0"/>
              </a:rPr>
              <a:t>Disease was originally defined based on the </a:t>
            </a:r>
            <a:r>
              <a:rPr lang="en-US" altLang="en-US" sz="2400" dirty="0" smtClean="0">
                <a:solidFill>
                  <a:schemeClr val="tx1"/>
                </a:solidFill>
                <a:latin typeface="Times" panose="02020603050405020304" pitchFamily="18" charset="0"/>
                <a:sym typeface="Times" panose="02020603050405020304" pitchFamily="18" charset="0"/>
              </a:rPr>
              <a:t>appearance </a:t>
            </a:r>
            <a:r>
              <a:rPr lang="en-US" altLang="en-US" sz="2400" dirty="0">
                <a:solidFill>
                  <a:schemeClr val="tx1"/>
                </a:solidFill>
                <a:latin typeface="Times" panose="02020603050405020304" pitchFamily="18" charset="0"/>
                <a:sym typeface="Times" panose="02020603050405020304" pitchFamily="18" charset="0"/>
              </a:rPr>
              <a:t>of the patient and today the diagnosis remains based on the patient</a:t>
            </a:r>
            <a:r>
              <a:rPr lang="ja-JP" altLang="en-US" sz="2400" dirty="0">
                <a:solidFill>
                  <a:schemeClr val="tx1"/>
                </a:solidFill>
                <a:latin typeface="Arial" panose="020B0604020202020204" pitchFamily="34" charset="0"/>
                <a:ea typeface="MS PGothic" panose="020B0600070205080204" pitchFamily="34" charset="-128"/>
                <a:sym typeface="Times" panose="02020603050405020304" pitchFamily="18" charset="0"/>
              </a:rPr>
              <a:t>’</a:t>
            </a:r>
            <a:r>
              <a:rPr lang="en-US" altLang="ja-JP" sz="2400" dirty="0">
                <a:solidFill>
                  <a:schemeClr val="tx1"/>
                </a:solidFill>
                <a:latin typeface="Times" panose="02020603050405020304" pitchFamily="18" charset="0"/>
                <a:sym typeface="Times" panose="02020603050405020304" pitchFamily="18" charset="0"/>
              </a:rPr>
              <a:t>s symptoms and the doctor</a:t>
            </a:r>
            <a:r>
              <a:rPr lang="ja-JP" altLang="en-US" sz="2400" dirty="0">
                <a:solidFill>
                  <a:schemeClr val="tx1"/>
                </a:solidFill>
                <a:latin typeface="Arial" panose="020B0604020202020204" pitchFamily="34" charset="0"/>
                <a:ea typeface="MS PGothic" panose="020B0600070205080204" pitchFamily="34" charset="-128"/>
                <a:sym typeface="Times" panose="02020603050405020304" pitchFamily="18" charset="0"/>
              </a:rPr>
              <a:t>’</a:t>
            </a:r>
            <a:r>
              <a:rPr lang="en-US" altLang="ja-JP" sz="2400" dirty="0">
                <a:solidFill>
                  <a:schemeClr val="tx1"/>
                </a:solidFill>
                <a:latin typeface="Times" panose="02020603050405020304" pitchFamily="18" charset="0"/>
                <a:sym typeface="Times" panose="02020603050405020304" pitchFamily="18" charset="0"/>
              </a:rPr>
              <a:t>s examination</a:t>
            </a:r>
            <a:r>
              <a:rPr lang="en-US" altLang="ja-JP" sz="2400" dirty="0" smtClean="0">
                <a:solidFill>
                  <a:schemeClr val="tx1"/>
                </a:solidFill>
                <a:latin typeface="Times" panose="02020603050405020304" pitchFamily="18" charset="0"/>
                <a:sym typeface="Times" panose="02020603050405020304" pitchFamily="18" charset="0"/>
              </a:rPr>
              <a:t>.</a:t>
            </a:r>
            <a:endParaRPr lang="en-US" altLang="ja-JP" sz="2400" dirty="0">
              <a:solidFill>
                <a:schemeClr val="tx1"/>
              </a:solidFill>
              <a:latin typeface="Times" panose="02020603050405020304" pitchFamily="18" charset="0"/>
              <a:sym typeface="Times" panose="02020603050405020304" pitchFamily="18" charset="0"/>
            </a:endParaRPr>
          </a:p>
        </p:txBody>
      </p:sp>
      <p:pic>
        <p:nvPicPr>
          <p:cNvPr id="3892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700" y="4752975"/>
            <a:ext cx="3124200" cy="2044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8924" name="Line 12"/>
          <p:cNvSpPr>
            <a:spLocks noChangeShapeType="1"/>
          </p:cNvSpPr>
          <p:nvPr/>
        </p:nvSpPr>
        <p:spPr bwMode="auto">
          <a:xfrm rot="10800000" flipH="1">
            <a:off x="4178300" y="4572000"/>
            <a:ext cx="2451100" cy="1282700"/>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209092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additive="base">
                                        <p:cTn id="7" dur="500" fill="hold"/>
                                        <p:tgtEl>
                                          <p:spTgt spid="38918"/>
                                        </p:tgtEl>
                                        <p:attrNameLst>
                                          <p:attrName>ppt_x</p:attrName>
                                        </p:attrNameLst>
                                      </p:cBhvr>
                                      <p:tavLst>
                                        <p:tav tm="0">
                                          <p:val>
                                            <p:strVal val="0-#ppt_w/2"/>
                                          </p:val>
                                        </p:tav>
                                        <p:tav tm="100000">
                                          <p:val>
                                            <p:strVal val="#ppt_x"/>
                                          </p:val>
                                        </p:tav>
                                      </p:tavLst>
                                    </p:anim>
                                    <p:anim calcmode="lin" valueType="num">
                                      <p:cBhvr additive="base">
                                        <p:cTn id="8" dur="500" fill="hold"/>
                                        <p:tgtEl>
                                          <p:spTgt spid="389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8919"/>
                                        </p:tgtEl>
                                        <p:attrNameLst>
                                          <p:attrName>style.visibility</p:attrName>
                                        </p:attrNameLst>
                                      </p:cBhvr>
                                      <p:to>
                                        <p:strVal val="visible"/>
                                      </p:to>
                                    </p:set>
                                    <p:anim calcmode="lin" valueType="num">
                                      <p:cBhvr additive="base">
                                        <p:cTn id="12" dur="500" fill="hold"/>
                                        <p:tgtEl>
                                          <p:spTgt spid="38919"/>
                                        </p:tgtEl>
                                        <p:attrNameLst>
                                          <p:attrName>ppt_x</p:attrName>
                                        </p:attrNameLst>
                                      </p:cBhvr>
                                      <p:tavLst>
                                        <p:tav tm="0">
                                          <p:val>
                                            <p:strVal val="0-#ppt_w/2"/>
                                          </p:val>
                                        </p:tav>
                                        <p:tav tm="100000">
                                          <p:val>
                                            <p:strVal val="#ppt_x"/>
                                          </p:val>
                                        </p:tav>
                                      </p:tavLst>
                                    </p:anim>
                                    <p:anim calcmode="lin" valueType="num">
                                      <p:cBhvr additive="base">
                                        <p:cTn id="13" dur="500" fill="hold"/>
                                        <p:tgtEl>
                                          <p:spTgt spid="3891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38922">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38923"/>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38924"/>
                                        </p:tgtEl>
                                        <p:attrNameLst>
                                          <p:attrName>style.visibility</p:attrName>
                                        </p:attrNameLst>
                                      </p:cBhvr>
                                      <p:to>
                                        <p:strVal val="visible"/>
                                      </p:to>
                                    </p:set>
                                  </p:childTnLst>
                                </p:cTn>
                              </p:par>
                            </p:childTnLst>
                          </p:cTn>
                        </p:par>
                        <p:par>
                          <p:cTn id="24" fill="hold" nodeType="afterGroup">
                            <p:stCondLst>
                              <p:cond delay="1000"/>
                            </p:stCondLst>
                            <p:childTnLst>
                              <p:par>
                                <p:cTn id="25" presetID="1" presetClass="entr" presetSubtype="0" fill="hold" nodeType="afterEffect">
                                  <p:stCondLst>
                                    <p:cond delay="0"/>
                                  </p:stCondLst>
                                  <p:childTnLst>
                                    <p:set>
                                      <p:cBhvr>
                                        <p:cTn id="26" dur="1" fill="hold">
                                          <p:stCondLst>
                                            <p:cond delay="499"/>
                                          </p:stCondLst>
                                        </p:cTn>
                                        <p:tgtEl>
                                          <p:spTgt spid="38915"/>
                                        </p:tgtEl>
                                        <p:attrNameLst>
                                          <p:attrName>style.visibility</p:attrName>
                                        </p:attrNameLst>
                                      </p:cBhvr>
                                      <p:to>
                                        <p:strVal val="visible"/>
                                      </p:to>
                                    </p:set>
                                  </p:childTnLst>
                                </p:cTn>
                              </p:par>
                            </p:childTnLst>
                          </p:cTn>
                        </p:par>
                        <p:par>
                          <p:cTn id="27" fill="hold" nodeType="afterGroup">
                            <p:stCondLst>
                              <p:cond delay="1500"/>
                            </p:stCondLst>
                            <p:childTnLst>
                              <p:par>
                                <p:cTn id="28" presetID="1" presetClass="entr" presetSubtype="0" fill="hold" grpId="0" nodeType="afterEffect">
                                  <p:stCondLst>
                                    <p:cond delay="0"/>
                                  </p:stCondLst>
                                  <p:childTnLst>
                                    <p:set>
                                      <p:cBhvr>
                                        <p:cTn id="29" dur="1" fill="hold">
                                          <p:stCondLst>
                                            <p:cond delay="499"/>
                                          </p:stCondLst>
                                        </p:cTn>
                                        <p:tgtEl>
                                          <p:spTgt spid="38921"/>
                                        </p:tgtEl>
                                        <p:attrNameLst>
                                          <p:attrName>style.visibility</p:attrName>
                                        </p:attrNameLst>
                                      </p:cBhvr>
                                      <p:to>
                                        <p:strVal val="visible"/>
                                      </p:to>
                                    </p:set>
                                  </p:childTnLst>
                                </p:cTn>
                              </p:par>
                            </p:childTnLst>
                          </p:cTn>
                        </p:par>
                        <p:par>
                          <p:cTn id="30" fill="hold" nodeType="afterGroup">
                            <p:stCondLst>
                              <p:cond delay="2000"/>
                            </p:stCondLst>
                            <p:childTnLst>
                              <p:par>
                                <p:cTn id="31" presetID="1" presetClass="entr" presetSubtype="0" fill="hold" grpId="0" nodeType="afterEffect">
                                  <p:stCondLst>
                                    <p:cond delay="0"/>
                                  </p:stCondLst>
                                  <p:childTnLst>
                                    <p:set>
                                      <p:cBhvr>
                                        <p:cTn id="32" dur="1" fill="hold">
                                          <p:stCondLst>
                                            <p:cond delay="499"/>
                                          </p:stCondLst>
                                        </p:cTn>
                                        <p:tgtEl>
                                          <p:spTgt spid="38920"/>
                                        </p:tgtEl>
                                        <p:attrNameLst>
                                          <p:attrName>style.visibility</p:attrName>
                                        </p:attrNameLst>
                                      </p:cBhvr>
                                      <p:to>
                                        <p:strVal val="visible"/>
                                      </p:to>
                                    </p:set>
                                  </p:childTnLst>
                                </p:cTn>
                              </p:par>
                            </p:childTnLst>
                          </p:cTn>
                        </p:par>
                        <p:par>
                          <p:cTn id="33" fill="hold" nodeType="afterGroup">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38917"/>
                                        </p:tgtEl>
                                        <p:attrNameLst>
                                          <p:attrName>style.visibility</p:attrName>
                                        </p:attrNameLst>
                                      </p:cBhvr>
                                      <p:to>
                                        <p:strVal val="visible"/>
                                      </p:to>
                                    </p:set>
                                    <p:anim calcmode="lin" valueType="num">
                                      <p:cBhvr additive="base">
                                        <p:cTn id="36" dur="500" fill="hold"/>
                                        <p:tgtEl>
                                          <p:spTgt spid="38917"/>
                                        </p:tgtEl>
                                        <p:attrNameLst>
                                          <p:attrName>ppt_x</p:attrName>
                                        </p:attrNameLst>
                                      </p:cBhvr>
                                      <p:tavLst>
                                        <p:tav tm="0">
                                          <p:val>
                                            <p:strVal val="#ppt_x"/>
                                          </p:val>
                                        </p:tav>
                                        <p:tav tm="100000">
                                          <p:val>
                                            <p:strVal val="#ppt_x"/>
                                          </p:val>
                                        </p:tav>
                                      </p:tavLst>
                                    </p:anim>
                                    <p:anim calcmode="lin" valueType="num">
                                      <p:cBhvr additive="base">
                                        <p:cTn id="37"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utoUpdateAnimBg="0"/>
      <p:bldP spid="38919" grpId="0" autoUpdateAnimBg="0"/>
      <p:bldP spid="38920" grpId="0" animBg="1" autoUpdateAnimBg="0"/>
      <p:bldP spid="38921" grpId="0" animBg="1"/>
      <p:bldP spid="38922" grpId="0" build="p" autoUpdateAnimBg="0" advAuto="0"/>
      <p:bldP spid="389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sz="4000" dirty="0">
                <a:solidFill>
                  <a:srgbClr val="33CC33"/>
                </a:solidFill>
                <a:effectLst>
                  <a:outerShdw blurRad="38100" dist="38100" dir="2700000" algn="tl">
                    <a:srgbClr val="000000">
                      <a:alpha val="43137"/>
                    </a:srgbClr>
                  </a:outerShdw>
                </a:effectLst>
              </a:rPr>
              <a:t>What are realistic expectations from surgery?</a:t>
            </a:r>
          </a:p>
        </p:txBody>
      </p:sp>
      <p:sp>
        <p:nvSpPr>
          <p:cNvPr id="208899" name="Rectangle 3"/>
          <p:cNvSpPr>
            <a:spLocks noGrp="1" noChangeArrowheads="1"/>
          </p:cNvSpPr>
          <p:nvPr>
            <p:ph type="body" idx="1"/>
          </p:nvPr>
        </p:nvSpPr>
        <p:spPr/>
        <p:txBody>
          <a:bodyPr>
            <a:normAutofit fontScale="92500" lnSpcReduction="20000"/>
          </a:bodyPr>
          <a:lstStyle/>
          <a:p>
            <a:pPr>
              <a:lnSpc>
                <a:spcPct val="90000"/>
              </a:lnSpc>
            </a:pPr>
            <a:r>
              <a:rPr lang="en-US" sz="2800" dirty="0"/>
              <a:t>Improved Tremor</a:t>
            </a:r>
          </a:p>
          <a:p>
            <a:pPr>
              <a:lnSpc>
                <a:spcPct val="90000"/>
              </a:lnSpc>
            </a:pPr>
            <a:r>
              <a:rPr lang="en-US" sz="2800" dirty="0"/>
              <a:t>Improved Dyskinesia</a:t>
            </a:r>
          </a:p>
          <a:p>
            <a:pPr>
              <a:lnSpc>
                <a:spcPct val="90000"/>
              </a:lnSpc>
            </a:pPr>
            <a:r>
              <a:rPr lang="en-US" sz="2800" dirty="0"/>
              <a:t>Less ups and downs</a:t>
            </a:r>
          </a:p>
          <a:p>
            <a:pPr>
              <a:lnSpc>
                <a:spcPct val="90000"/>
              </a:lnSpc>
            </a:pPr>
            <a:r>
              <a:rPr lang="en-US" sz="2800" dirty="0"/>
              <a:t>Longer lasting benefit through the day</a:t>
            </a:r>
          </a:p>
          <a:p>
            <a:pPr>
              <a:lnSpc>
                <a:spcPct val="90000"/>
              </a:lnSpc>
            </a:pPr>
            <a:r>
              <a:rPr lang="en-US" sz="2800" dirty="0"/>
              <a:t>Improved slowness</a:t>
            </a:r>
          </a:p>
          <a:p>
            <a:pPr>
              <a:lnSpc>
                <a:spcPct val="90000"/>
              </a:lnSpc>
            </a:pPr>
            <a:r>
              <a:rPr lang="en-US" sz="2800" dirty="0"/>
              <a:t>Improved dystonia (cramps)</a:t>
            </a:r>
          </a:p>
          <a:p>
            <a:pPr>
              <a:lnSpc>
                <a:spcPct val="90000"/>
              </a:lnSpc>
            </a:pPr>
            <a:r>
              <a:rPr lang="en-US" sz="2800" u="sng" dirty="0"/>
              <a:t>Some</a:t>
            </a:r>
            <a:r>
              <a:rPr lang="en-US" sz="2800" dirty="0"/>
              <a:t> reduction in medication</a:t>
            </a:r>
          </a:p>
          <a:p>
            <a:pPr>
              <a:lnSpc>
                <a:spcPct val="90000"/>
              </a:lnSpc>
            </a:pPr>
            <a:r>
              <a:rPr lang="en-US" sz="2800" dirty="0"/>
              <a:t>Improved off freezing</a:t>
            </a:r>
          </a:p>
        </p:txBody>
      </p:sp>
      <p:sp>
        <p:nvSpPr>
          <p:cNvPr id="5" name="Footer Placeholder 4"/>
          <p:cNvSpPr>
            <a:spLocks noGrp="1"/>
          </p:cNvSpPr>
          <p:nvPr>
            <p:ph type="ftr" sz="quarter" idx="11"/>
          </p:nvPr>
        </p:nvSpPr>
        <p:spPr>
          <a:xfrm>
            <a:off x="3049588" y="6507163"/>
            <a:ext cx="2895600" cy="457200"/>
          </a:xfrm>
        </p:spPr>
        <p:txBody>
          <a:bodyPr/>
          <a:lstStyle/>
          <a:p>
            <a:endParaRPr lang="en-US" dirty="0"/>
          </a:p>
        </p:txBody>
      </p:sp>
      <p:sp>
        <p:nvSpPr>
          <p:cNvPr id="6" name="Slide Number Placeholder 5"/>
          <p:cNvSpPr>
            <a:spLocks noGrp="1"/>
          </p:cNvSpPr>
          <p:nvPr>
            <p:ph type="sldNum" sz="quarter" idx="12"/>
          </p:nvPr>
        </p:nvSpPr>
        <p:spPr>
          <a:xfrm>
            <a:off x="8524875" y="6507163"/>
            <a:ext cx="1905000" cy="457200"/>
          </a:xfrm>
        </p:spPr>
        <p:txBody>
          <a:bodyPr/>
          <a:lstStyle/>
          <a:p>
            <a:fld id="{620F533F-4B83-48CC-87DA-BBF633BDD21B}" type="slidenum">
              <a:rPr lang="en-US" smtClean="0"/>
              <a:pPr/>
              <a:t>30</a:t>
            </a:fld>
            <a:endParaRPr lang="en-US" b="0"/>
          </a:p>
        </p:txBody>
      </p:sp>
    </p:spTree>
    <p:extLst>
      <p:ext uri="{BB962C8B-B14F-4D97-AF65-F5344CB8AC3E}">
        <p14:creationId xmlns:p14="http://schemas.microsoft.com/office/powerpoint/2010/main" val="391332531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sz="4000" dirty="0">
                <a:solidFill>
                  <a:srgbClr val="FF3300"/>
                </a:solidFill>
                <a:effectLst>
                  <a:outerShdw blurRad="38100" dist="38100" dir="2700000" algn="tl">
                    <a:srgbClr val="000000">
                      <a:alpha val="43137"/>
                    </a:srgbClr>
                  </a:outerShdw>
                </a:effectLst>
              </a:rPr>
              <a:t>What are not realistic expectations from surgery?</a:t>
            </a:r>
          </a:p>
        </p:txBody>
      </p:sp>
      <p:sp>
        <p:nvSpPr>
          <p:cNvPr id="210947" name="Rectangle 3"/>
          <p:cNvSpPr>
            <a:spLocks noGrp="1" noChangeArrowheads="1"/>
          </p:cNvSpPr>
          <p:nvPr>
            <p:ph type="body" idx="1"/>
          </p:nvPr>
        </p:nvSpPr>
        <p:spPr/>
        <p:txBody>
          <a:bodyPr>
            <a:normAutofit/>
          </a:bodyPr>
          <a:lstStyle/>
          <a:p>
            <a:r>
              <a:rPr lang="en-US" sz="2400" dirty="0"/>
              <a:t>Improved “on-freezing”</a:t>
            </a:r>
          </a:p>
          <a:p>
            <a:r>
              <a:rPr lang="en-US" sz="2400" dirty="0"/>
              <a:t>Improved balance</a:t>
            </a:r>
          </a:p>
          <a:p>
            <a:r>
              <a:rPr lang="en-US" sz="2400" dirty="0"/>
              <a:t>Improved memory</a:t>
            </a:r>
          </a:p>
          <a:p>
            <a:r>
              <a:rPr lang="en-US" sz="2400" dirty="0"/>
              <a:t>Improved swallowing, or bladder function</a:t>
            </a:r>
          </a:p>
        </p:txBody>
      </p:sp>
      <p:sp>
        <p:nvSpPr>
          <p:cNvPr id="5" name="Footer Placeholder 4"/>
          <p:cNvSpPr>
            <a:spLocks noGrp="1"/>
          </p:cNvSpPr>
          <p:nvPr>
            <p:ph type="ftr" sz="quarter" idx="11"/>
          </p:nvPr>
        </p:nvSpPr>
        <p:spPr>
          <a:xfrm>
            <a:off x="4725988" y="5615781"/>
            <a:ext cx="2895600" cy="457200"/>
          </a:xfrm>
        </p:spPr>
        <p:txBody>
          <a:bodyPr/>
          <a:lstStyle/>
          <a:p>
            <a:endParaRPr lang="en-US" dirty="0"/>
          </a:p>
        </p:txBody>
      </p:sp>
      <p:sp>
        <p:nvSpPr>
          <p:cNvPr id="6" name="Slide Number Placeholder 5"/>
          <p:cNvSpPr>
            <a:spLocks noGrp="1"/>
          </p:cNvSpPr>
          <p:nvPr>
            <p:ph type="sldNum" sz="quarter" idx="12"/>
          </p:nvPr>
        </p:nvSpPr>
        <p:spPr>
          <a:xfrm>
            <a:off x="8524875" y="6507163"/>
            <a:ext cx="1905000" cy="457200"/>
          </a:xfrm>
        </p:spPr>
        <p:txBody>
          <a:bodyPr/>
          <a:lstStyle/>
          <a:p>
            <a:fld id="{620F533F-4B83-48CC-87DA-BBF633BDD21B}" type="slidenum">
              <a:rPr lang="en-US" smtClean="0"/>
              <a:pPr/>
              <a:t>31</a:t>
            </a:fld>
            <a:endParaRPr lang="en-US" b="0"/>
          </a:p>
        </p:txBody>
      </p:sp>
    </p:spTree>
    <p:extLst>
      <p:ext uri="{BB962C8B-B14F-4D97-AF65-F5344CB8AC3E}">
        <p14:creationId xmlns:p14="http://schemas.microsoft.com/office/powerpoint/2010/main" val="340396376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596900"/>
            <a:ext cx="59563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9634" name="Rectangle 2"/>
          <p:cNvSpPr>
            <a:spLocks/>
          </p:cNvSpPr>
          <p:nvPr/>
        </p:nvSpPr>
        <p:spPr bwMode="auto">
          <a:xfrm>
            <a:off x="5130800" y="2959100"/>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2400">
                <a:solidFill>
                  <a:schemeClr val="tx1"/>
                </a:solidFill>
                <a:latin typeface="Times" panose="02020603050405020304" pitchFamily="18" charset="0"/>
                <a:ea typeface="MS PGothic" panose="020B0600070205080204" pitchFamily="34" charset="-128"/>
                <a:sym typeface="Times" panose="02020603050405020304" pitchFamily="18" charset="0"/>
              </a:rPr>
              <a:t>*</a:t>
            </a:r>
          </a:p>
        </p:txBody>
      </p:sp>
      <p:sp>
        <p:nvSpPr>
          <p:cNvPr id="69635" name="Rectangle 3"/>
          <p:cNvSpPr>
            <a:spLocks/>
          </p:cNvSpPr>
          <p:nvPr/>
        </p:nvSpPr>
        <p:spPr bwMode="auto">
          <a:xfrm>
            <a:off x="4419600" y="2959100"/>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2400">
                <a:solidFill>
                  <a:schemeClr val="tx1"/>
                </a:solidFill>
                <a:latin typeface="Times" panose="02020603050405020304" pitchFamily="18" charset="0"/>
                <a:ea typeface="MS PGothic" panose="020B0600070205080204" pitchFamily="34" charset="-128"/>
                <a:sym typeface="Times" panose="02020603050405020304" pitchFamily="18" charset="0"/>
              </a:rPr>
              <a:t>*</a:t>
            </a:r>
          </a:p>
        </p:txBody>
      </p:sp>
      <p:sp>
        <p:nvSpPr>
          <p:cNvPr id="69636" name="Rectangle 4"/>
          <p:cNvSpPr>
            <a:spLocks/>
          </p:cNvSpPr>
          <p:nvPr/>
        </p:nvSpPr>
        <p:spPr bwMode="auto">
          <a:xfrm>
            <a:off x="3708400" y="2959100"/>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2400">
                <a:solidFill>
                  <a:schemeClr val="tx1"/>
                </a:solidFill>
                <a:latin typeface="Times" panose="02020603050405020304" pitchFamily="18" charset="0"/>
                <a:ea typeface="MS PGothic" panose="020B0600070205080204" pitchFamily="34" charset="-128"/>
                <a:sym typeface="Times" panose="02020603050405020304" pitchFamily="18" charset="0"/>
              </a:rPr>
              <a:t>*</a:t>
            </a:r>
          </a:p>
        </p:txBody>
      </p:sp>
      <p:sp>
        <p:nvSpPr>
          <p:cNvPr id="69637" name="Rectangle 5"/>
          <p:cNvSpPr>
            <a:spLocks/>
          </p:cNvSpPr>
          <p:nvPr/>
        </p:nvSpPr>
        <p:spPr bwMode="auto">
          <a:xfrm>
            <a:off x="6680200" y="2959100"/>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2400">
                <a:solidFill>
                  <a:schemeClr val="tx1"/>
                </a:solidFill>
                <a:latin typeface="Times" panose="02020603050405020304" pitchFamily="18" charset="0"/>
                <a:ea typeface="MS PGothic" panose="020B0600070205080204" pitchFamily="34" charset="-128"/>
                <a:sym typeface="Times" panose="02020603050405020304" pitchFamily="18" charset="0"/>
              </a:rPr>
              <a:t>*</a:t>
            </a:r>
          </a:p>
        </p:txBody>
      </p:sp>
      <p:sp>
        <p:nvSpPr>
          <p:cNvPr id="69638" name="Rectangle 6"/>
          <p:cNvSpPr>
            <a:spLocks/>
          </p:cNvSpPr>
          <p:nvPr/>
        </p:nvSpPr>
        <p:spPr bwMode="auto">
          <a:xfrm>
            <a:off x="5969000" y="2959100"/>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2400">
                <a:solidFill>
                  <a:schemeClr val="tx1"/>
                </a:solidFill>
                <a:latin typeface="Times" panose="02020603050405020304" pitchFamily="18" charset="0"/>
                <a:ea typeface="MS PGothic" panose="020B0600070205080204" pitchFamily="34" charset="-128"/>
                <a:sym typeface="Times" panose="02020603050405020304" pitchFamily="18" charset="0"/>
              </a:rPr>
              <a:t>*</a:t>
            </a:r>
          </a:p>
        </p:txBody>
      </p:sp>
      <p:sp>
        <p:nvSpPr>
          <p:cNvPr id="69639" name="Rectangle 7"/>
          <p:cNvSpPr>
            <a:spLocks/>
          </p:cNvSpPr>
          <p:nvPr/>
        </p:nvSpPr>
        <p:spPr bwMode="auto">
          <a:xfrm>
            <a:off x="6083301" y="4762500"/>
            <a:ext cx="18498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400">
                <a:solidFill>
                  <a:schemeClr val="tx1"/>
                </a:solidFill>
                <a:latin typeface="Times" panose="02020603050405020304" pitchFamily="18" charset="0"/>
                <a:ea typeface="MS PGothic" panose="020B0600070205080204" pitchFamily="34" charset="-128"/>
                <a:sym typeface="Times" panose="02020603050405020304" pitchFamily="18" charset="0"/>
              </a:rPr>
              <a:t>Bronte-Stewart at al 2004</a:t>
            </a:r>
          </a:p>
        </p:txBody>
      </p:sp>
      <p:sp>
        <p:nvSpPr>
          <p:cNvPr id="69640" name="Rectangle 8"/>
          <p:cNvSpPr>
            <a:spLocks/>
          </p:cNvSpPr>
          <p:nvPr/>
        </p:nvSpPr>
        <p:spPr bwMode="auto">
          <a:xfrm>
            <a:off x="1574800" y="101600"/>
            <a:ext cx="9093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2800">
                <a:solidFill>
                  <a:schemeClr val="tx1"/>
                </a:solidFill>
                <a:latin typeface="Times" panose="02020603050405020304" pitchFamily="18" charset="0"/>
                <a:ea typeface="MS PGothic" panose="020B0600070205080204" pitchFamily="34" charset="-128"/>
                <a:sym typeface="Times" panose="02020603050405020304" pitchFamily="18" charset="0"/>
              </a:rPr>
              <a:t>Improvement in motor function (UPDRS III) from STN DBS</a:t>
            </a:r>
          </a:p>
        </p:txBody>
      </p:sp>
      <p:sp>
        <p:nvSpPr>
          <p:cNvPr id="61449" name="Rectangle 9"/>
          <p:cNvSpPr>
            <a:spLocks/>
          </p:cNvSpPr>
          <p:nvPr/>
        </p:nvSpPr>
        <p:spPr bwMode="auto">
          <a:xfrm>
            <a:off x="1955800" y="5245100"/>
            <a:ext cx="87122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2400">
                <a:solidFill>
                  <a:schemeClr val="tx1"/>
                </a:solidFill>
                <a:latin typeface="Times New Roman" panose="02020603050405020304" pitchFamily="18" charset="0"/>
                <a:ea typeface="MS PGothic" panose="020B0600070205080204" pitchFamily="34" charset="-128"/>
                <a:sym typeface="Times New Roman" panose="02020603050405020304" pitchFamily="18" charset="0"/>
              </a:rPr>
              <a:t>DBS for PD improves dopamine responsive motor signs, reduces dyskinesias, and motor fluctuations and is associated with improved</a:t>
            </a:r>
          </a:p>
          <a:p>
            <a:pPr algn="l" eaLnBrk="1" hangingPunct="1"/>
            <a:r>
              <a:rPr lang="en-US" altLang="en-US" sz="2400">
                <a:solidFill>
                  <a:schemeClr val="tx1"/>
                </a:solidFill>
                <a:latin typeface="Times New Roman" panose="02020603050405020304" pitchFamily="18" charset="0"/>
                <a:ea typeface="MS PGothic" panose="020B0600070205080204" pitchFamily="34" charset="-128"/>
                <a:sym typeface="Times New Roman" panose="02020603050405020304" pitchFamily="18" charset="0"/>
              </a:rPr>
              <a:t>quality of life scores, periods of predictable  </a:t>
            </a:r>
            <a:r>
              <a:rPr lang="ja-JP" altLang="en-US" sz="2400">
                <a:solidFill>
                  <a:schemeClr val="tx1"/>
                </a:solidFill>
                <a:latin typeface="Arial" panose="020B0604020202020204" pitchFamily="34" charset="0"/>
                <a:ea typeface="MS PGothic" panose="020B0600070205080204" pitchFamily="34" charset="-128"/>
                <a:sym typeface="Times New Roman" panose="02020603050405020304" pitchFamily="18" charset="0"/>
              </a:rPr>
              <a:t>“</a:t>
            </a:r>
            <a:r>
              <a:rPr lang="en-US" altLang="ja-JP" sz="24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on</a:t>
            </a:r>
            <a:r>
              <a:rPr lang="ja-JP" altLang="en-US" sz="2400">
                <a:solidFill>
                  <a:schemeClr val="tx1"/>
                </a:solidFill>
                <a:latin typeface="Arial" panose="020B0604020202020204" pitchFamily="34" charset="0"/>
                <a:ea typeface="MS PGothic" panose="020B0600070205080204" pitchFamily="34" charset="-128"/>
                <a:sym typeface="Times New Roman" panose="02020603050405020304" pitchFamily="18" charset="0"/>
              </a:rPr>
              <a:t>”</a:t>
            </a:r>
            <a:r>
              <a:rPr lang="en-US" altLang="ja-JP" sz="24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time, and improved sleep. </a:t>
            </a:r>
            <a:endParaRPr lang="en-US" altLang="en-US" sz="24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40334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9"/>
                                        </p:tgtEl>
                                        <p:attrNameLst>
                                          <p:attrName>style.visibility</p:attrName>
                                        </p:attrNameLst>
                                      </p:cBhvr>
                                      <p:to>
                                        <p:strVal val="visible"/>
                                      </p:to>
                                    </p:set>
                                    <p:anim calcmode="lin" valueType="num">
                                      <p:cBhvr additive="base">
                                        <p:cTn id="7" dur="500" fill="hold"/>
                                        <p:tgtEl>
                                          <p:spTgt spid="61449"/>
                                        </p:tgtEl>
                                        <p:attrNameLst>
                                          <p:attrName>ppt_x</p:attrName>
                                        </p:attrNameLst>
                                      </p:cBhvr>
                                      <p:tavLst>
                                        <p:tav tm="0">
                                          <p:val>
                                            <p:strVal val="#ppt_x"/>
                                          </p:val>
                                        </p:tav>
                                        <p:tav tm="100000">
                                          <p:val>
                                            <p:strVal val="#ppt_x"/>
                                          </p:val>
                                        </p:tav>
                                      </p:tavLst>
                                    </p:anim>
                                    <p:anim calcmode="lin" valueType="num">
                                      <p:cBhvr additive="base">
                                        <p:cTn id="8" dur="500" fill="hold"/>
                                        <p:tgtEl>
                                          <p:spTgt spid="614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p:cNvSpPr>
          <p:nvPr/>
        </p:nvSpPr>
        <p:spPr bwMode="auto">
          <a:xfrm>
            <a:off x="1320800" y="196850"/>
            <a:ext cx="9385300" cy="96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lnSpc>
                <a:spcPct val="90000"/>
              </a:lnSpc>
            </a:pPr>
            <a:r>
              <a:rPr lang="en-US" altLang="en-US" sz="3600" dirty="0">
                <a:solidFill>
                  <a:schemeClr val="tx1"/>
                </a:solidFill>
                <a:latin typeface="Arial Bold" panose="020B0704020202020204" pitchFamily="34" charset="0"/>
                <a:ea typeface="MS PGothic" panose="020B0600070205080204" pitchFamily="34" charset="-128"/>
                <a:sym typeface="Arial Bold" panose="020B0704020202020204" pitchFamily="34" charset="0"/>
              </a:rPr>
              <a:t>Strategies to treat Parkinson</a:t>
            </a:r>
            <a:r>
              <a:rPr lang="ja-JP" altLang="en-US" sz="3600" dirty="0">
                <a:solidFill>
                  <a:schemeClr val="tx1"/>
                </a:solidFill>
                <a:latin typeface="Arial" panose="020B0604020202020204" pitchFamily="34" charset="0"/>
                <a:ea typeface="MS PGothic" panose="020B0600070205080204" pitchFamily="34" charset="-128"/>
                <a:sym typeface="Arial Bold" panose="020B0704020202020204" pitchFamily="34" charset="0"/>
              </a:rPr>
              <a:t>’</a:t>
            </a:r>
            <a:r>
              <a:rPr lang="en-US" altLang="ja-JP" sz="3600" dirty="0">
                <a:solidFill>
                  <a:schemeClr val="tx1"/>
                </a:solidFill>
                <a:latin typeface="Arial Bold" panose="020B0704020202020204" pitchFamily="34" charset="0"/>
                <a:sym typeface="Arial Bold" panose="020B0704020202020204" pitchFamily="34" charset="0"/>
              </a:rPr>
              <a:t>s disease</a:t>
            </a:r>
            <a:endParaRPr lang="en-US" altLang="en-US" sz="3600" dirty="0">
              <a:solidFill>
                <a:schemeClr val="tx1"/>
              </a:solidFill>
              <a:latin typeface="Arial Bold" panose="020B0704020202020204" pitchFamily="34" charset="0"/>
              <a:sym typeface="Arial Bold" panose="020B0704020202020204" pitchFamily="34" charset="0"/>
            </a:endParaRPr>
          </a:p>
        </p:txBody>
      </p:sp>
      <p:grpSp>
        <p:nvGrpSpPr>
          <p:cNvPr id="52226" name="Group 4"/>
          <p:cNvGrpSpPr>
            <a:grpSpLocks/>
          </p:cNvGrpSpPr>
          <p:nvPr/>
        </p:nvGrpSpPr>
        <p:grpSpPr bwMode="auto">
          <a:xfrm>
            <a:off x="6324600" y="4365625"/>
            <a:ext cx="984250" cy="1062038"/>
            <a:chOff x="0" y="0"/>
            <a:chExt cx="620" cy="668"/>
          </a:xfrm>
        </p:grpSpPr>
        <p:sp>
          <p:nvSpPr>
            <p:cNvPr id="52277" name="Freeform 2"/>
            <p:cNvSpPr>
              <a:spLocks/>
            </p:cNvSpPr>
            <p:nvPr/>
          </p:nvSpPr>
          <p:spPr bwMode="auto">
            <a:xfrm>
              <a:off x="0" y="0"/>
              <a:ext cx="620" cy="668"/>
            </a:xfrm>
            <a:custGeom>
              <a:avLst/>
              <a:gdLst>
                <a:gd name="T0" fmla="*/ 0 w 21600"/>
                <a:gd name="T1" fmla="*/ 0 h 21600"/>
                <a:gd name="T2" fmla="*/ 1 w 21600"/>
                <a:gd name="T3" fmla="*/ 1 h 21600"/>
                <a:gd name="T4" fmla="*/ 0 w 21600"/>
                <a:gd name="T5" fmla="*/ 1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11929" y="0"/>
                    <a:pt x="21600" y="9671"/>
                    <a:pt x="21600" y="21600"/>
                  </a:cubicBezTo>
                  <a:lnTo>
                    <a:pt x="0" y="21600"/>
                  </a:lnTo>
                  <a:lnTo>
                    <a:pt x="0" y="0"/>
                  </a:lnTo>
                  <a:close/>
                  <a:moveTo>
                    <a:pt x="0" y="0"/>
                  </a:moveTo>
                </a:path>
              </a:pathLst>
            </a:custGeom>
            <a:solidFill>
              <a:srgbClr val="00279F"/>
            </a:solidFill>
            <a:ln>
              <a:noFill/>
            </a:ln>
            <a:extLs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p>
              <a:endParaRPr lang="en-US"/>
            </a:p>
          </p:txBody>
        </p:sp>
        <p:sp>
          <p:nvSpPr>
            <p:cNvPr id="52278" name="Freeform 3"/>
            <p:cNvSpPr>
              <a:spLocks/>
            </p:cNvSpPr>
            <p:nvPr/>
          </p:nvSpPr>
          <p:spPr bwMode="auto">
            <a:xfrm>
              <a:off x="0" y="0"/>
              <a:ext cx="620" cy="668"/>
            </a:xfrm>
            <a:custGeom>
              <a:avLst/>
              <a:gdLst>
                <a:gd name="T0" fmla="*/ 0 w 21600"/>
                <a:gd name="T1" fmla="*/ 0 h 21600"/>
                <a:gd name="T2" fmla="*/ 1 w 21600"/>
                <a:gd name="T3" fmla="*/ 1 h 21600"/>
                <a:gd name="T4" fmla="*/ 0 60000 65536"/>
                <a:gd name="T5" fmla="*/ 0 60000 65536"/>
              </a:gdLst>
              <a:ahLst/>
              <a:cxnLst>
                <a:cxn ang="T4">
                  <a:pos x="T0" y="T1"/>
                </a:cxn>
                <a:cxn ang="T5">
                  <a:pos x="T2" y="T3"/>
                </a:cxn>
              </a:cxnLst>
              <a:rect l="0" t="0" r="r" b="b"/>
              <a:pathLst>
                <a:path w="21600" h="21600">
                  <a:moveTo>
                    <a:pt x="0" y="0"/>
                  </a:moveTo>
                  <a:cubicBezTo>
                    <a:pt x="11929" y="0"/>
                    <a:pt x="21600" y="9671"/>
                    <a:pt x="21600" y="21600"/>
                  </a:cubicBezTo>
                </a:path>
              </a:pathLst>
            </a:custGeom>
            <a:noFill/>
            <a:ln w="12700" cap="rnd">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2227" name="Freeform 5"/>
          <p:cNvSpPr>
            <a:spLocks/>
          </p:cNvSpPr>
          <p:nvPr/>
        </p:nvSpPr>
        <p:spPr bwMode="auto">
          <a:xfrm>
            <a:off x="6477000" y="3681414"/>
            <a:ext cx="1670050" cy="1747837"/>
          </a:xfrm>
          <a:custGeom>
            <a:avLst/>
            <a:gdLst>
              <a:gd name="T0" fmla="*/ 0 w 21600"/>
              <a:gd name="T1" fmla="*/ 0 h 21600"/>
              <a:gd name="T2" fmla="*/ 2147483647 w 21600"/>
              <a:gd name="T3" fmla="*/ 2147483647 h 21600"/>
              <a:gd name="T4" fmla="*/ 0 60000 65536"/>
              <a:gd name="T5" fmla="*/ 0 60000 65536"/>
            </a:gdLst>
            <a:ahLst/>
            <a:cxnLst>
              <a:cxn ang="T4">
                <a:pos x="T0" y="T1"/>
              </a:cxn>
              <a:cxn ang="T5">
                <a:pos x="T2" y="T3"/>
              </a:cxn>
            </a:cxnLst>
            <a:rect l="0" t="0" r="r" b="b"/>
            <a:pathLst>
              <a:path w="21600" h="21600">
                <a:moveTo>
                  <a:pt x="0" y="0"/>
                </a:moveTo>
                <a:cubicBezTo>
                  <a:pt x="11932" y="11"/>
                  <a:pt x="21600" y="9678"/>
                  <a:pt x="21600" y="21600"/>
                </a:cubicBezTo>
              </a:path>
            </a:pathLst>
          </a:custGeom>
          <a:noFill/>
          <a:ln w="12700" cap="rnd">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228" name="Freeform 6"/>
          <p:cNvSpPr>
            <a:spLocks/>
          </p:cNvSpPr>
          <p:nvPr/>
        </p:nvSpPr>
        <p:spPr bwMode="auto">
          <a:xfrm>
            <a:off x="6553200" y="4214814"/>
            <a:ext cx="908050" cy="1214437"/>
          </a:xfrm>
          <a:custGeom>
            <a:avLst/>
            <a:gdLst>
              <a:gd name="T0" fmla="*/ 0 w 21600"/>
              <a:gd name="T1" fmla="*/ 0 h 21600"/>
              <a:gd name="T2" fmla="*/ 1604803197 w 21600"/>
              <a:gd name="T3" fmla="*/ 2147483647 h 21600"/>
              <a:gd name="T4" fmla="*/ 0 60000 65536"/>
              <a:gd name="T5" fmla="*/ 0 60000 65536"/>
            </a:gdLst>
            <a:ahLst/>
            <a:cxnLst>
              <a:cxn ang="T4">
                <a:pos x="T0" y="T1"/>
              </a:cxn>
              <a:cxn ang="T5">
                <a:pos x="T2" y="T3"/>
              </a:cxn>
            </a:cxnLst>
            <a:rect l="0" t="0" r="r" b="b"/>
            <a:pathLst>
              <a:path w="21600" h="21600">
                <a:moveTo>
                  <a:pt x="0" y="0"/>
                </a:moveTo>
                <a:cubicBezTo>
                  <a:pt x="11929" y="0"/>
                  <a:pt x="21600" y="9671"/>
                  <a:pt x="21600" y="21600"/>
                </a:cubicBezTo>
              </a:path>
            </a:pathLst>
          </a:custGeom>
          <a:noFill/>
          <a:ln w="12700" cap="rnd">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229" name="Line 7"/>
          <p:cNvSpPr>
            <a:spLocks noChangeShapeType="1"/>
          </p:cNvSpPr>
          <p:nvPr/>
        </p:nvSpPr>
        <p:spPr bwMode="auto">
          <a:xfrm>
            <a:off x="7475538" y="5426075"/>
            <a:ext cx="671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2230" name="Line 8"/>
          <p:cNvSpPr>
            <a:spLocks noChangeShapeType="1"/>
          </p:cNvSpPr>
          <p:nvPr/>
        </p:nvSpPr>
        <p:spPr bwMode="auto">
          <a:xfrm rot="10800000">
            <a:off x="6478589" y="3675064"/>
            <a:ext cx="73025" cy="530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2231" name="Oval 9"/>
          <p:cNvSpPr>
            <a:spLocks/>
          </p:cNvSpPr>
          <p:nvPr/>
        </p:nvSpPr>
        <p:spPr bwMode="auto">
          <a:xfrm>
            <a:off x="4724400" y="3444875"/>
            <a:ext cx="762000" cy="1524000"/>
          </a:xfrm>
          <a:prstGeom prst="ellipse">
            <a:avLst/>
          </a:prstGeom>
          <a:solidFill>
            <a:srgbClr val="FFFFFF"/>
          </a:solidFill>
          <a:ln w="127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52232" name="Oval 10"/>
          <p:cNvSpPr>
            <a:spLocks/>
          </p:cNvSpPr>
          <p:nvPr/>
        </p:nvSpPr>
        <p:spPr bwMode="auto">
          <a:xfrm>
            <a:off x="6705600" y="5426075"/>
            <a:ext cx="381000" cy="152400"/>
          </a:xfrm>
          <a:prstGeom prst="ellipse">
            <a:avLst/>
          </a:prstGeom>
          <a:solidFill>
            <a:srgbClr val="FFFFFF"/>
          </a:solidFill>
          <a:ln w="127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52233" name="Oval 11"/>
          <p:cNvSpPr>
            <a:spLocks/>
          </p:cNvSpPr>
          <p:nvPr/>
        </p:nvSpPr>
        <p:spPr bwMode="auto">
          <a:xfrm>
            <a:off x="4343400" y="5730875"/>
            <a:ext cx="838200" cy="228600"/>
          </a:xfrm>
          <a:prstGeom prst="ellipse">
            <a:avLst/>
          </a:prstGeom>
          <a:solidFill>
            <a:srgbClr val="FFFFFF"/>
          </a:solidFill>
          <a:ln w="127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52234" name="Oval 12"/>
          <p:cNvSpPr>
            <a:spLocks/>
          </p:cNvSpPr>
          <p:nvPr/>
        </p:nvSpPr>
        <p:spPr bwMode="auto">
          <a:xfrm>
            <a:off x="5486400" y="5502275"/>
            <a:ext cx="533400" cy="381000"/>
          </a:xfrm>
          <a:prstGeom prst="ellipse">
            <a:avLst/>
          </a:prstGeom>
          <a:solidFill>
            <a:srgbClr val="FC0128"/>
          </a:solidFill>
          <a:ln w="127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52235" name="Freeform 13"/>
          <p:cNvSpPr>
            <a:spLocks/>
          </p:cNvSpPr>
          <p:nvPr/>
        </p:nvSpPr>
        <p:spPr bwMode="auto">
          <a:xfrm>
            <a:off x="6716714" y="2524125"/>
            <a:ext cx="2897187" cy="2933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350768248 h 21600"/>
              <a:gd name="T84" fmla="*/ 2147483647 w 21600"/>
              <a:gd name="T85" fmla="*/ 0 h 21600"/>
              <a:gd name="T86" fmla="*/ 2147483647 w 21600"/>
              <a:gd name="T87" fmla="*/ 350768248 h 21600"/>
              <a:gd name="T88" fmla="*/ 2147483647 w 21600"/>
              <a:gd name="T89" fmla="*/ 704026745 h 21600"/>
              <a:gd name="T90" fmla="*/ 2147483647 w 21600"/>
              <a:gd name="T91" fmla="*/ 2147483647 h 21600"/>
              <a:gd name="T92" fmla="*/ 1715691205 w 21600"/>
              <a:gd name="T93" fmla="*/ 2147483647 h 21600"/>
              <a:gd name="T94" fmla="*/ 342648831 w 21600"/>
              <a:gd name="T95" fmla="*/ 2147483647 h 21600"/>
              <a:gd name="T96" fmla="*/ 342648831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7105" y="5751"/>
                </a:moveTo>
                <a:lnTo>
                  <a:pt x="6963" y="6031"/>
                </a:lnTo>
                <a:lnTo>
                  <a:pt x="6963" y="6312"/>
                </a:lnTo>
                <a:lnTo>
                  <a:pt x="6963" y="6592"/>
                </a:lnTo>
                <a:lnTo>
                  <a:pt x="7105" y="6873"/>
                </a:lnTo>
                <a:lnTo>
                  <a:pt x="7105" y="7153"/>
                </a:lnTo>
                <a:lnTo>
                  <a:pt x="7247" y="7434"/>
                </a:lnTo>
                <a:lnTo>
                  <a:pt x="7247" y="7714"/>
                </a:lnTo>
                <a:lnTo>
                  <a:pt x="7389" y="7995"/>
                </a:lnTo>
                <a:lnTo>
                  <a:pt x="7532" y="8275"/>
                </a:lnTo>
                <a:lnTo>
                  <a:pt x="7532" y="8556"/>
                </a:lnTo>
                <a:lnTo>
                  <a:pt x="7674" y="8836"/>
                </a:lnTo>
                <a:lnTo>
                  <a:pt x="7816" y="9117"/>
                </a:lnTo>
                <a:lnTo>
                  <a:pt x="8100" y="9397"/>
                </a:lnTo>
                <a:lnTo>
                  <a:pt x="8242" y="9678"/>
                </a:lnTo>
                <a:lnTo>
                  <a:pt x="8384" y="9958"/>
                </a:lnTo>
                <a:lnTo>
                  <a:pt x="8668" y="10099"/>
                </a:lnTo>
                <a:lnTo>
                  <a:pt x="8811" y="10379"/>
                </a:lnTo>
                <a:lnTo>
                  <a:pt x="9095" y="10660"/>
                </a:lnTo>
                <a:lnTo>
                  <a:pt x="9379" y="10800"/>
                </a:lnTo>
                <a:lnTo>
                  <a:pt x="9521" y="11081"/>
                </a:lnTo>
                <a:lnTo>
                  <a:pt x="9805" y="11221"/>
                </a:lnTo>
                <a:lnTo>
                  <a:pt x="9947" y="11501"/>
                </a:lnTo>
                <a:lnTo>
                  <a:pt x="10232" y="11642"/>
                </a:lnTo>
                <a:lnTo>
                  <a:pt x="10516" y="11782"/>
                </a:lnTo>
                <a:lnTo>
                  <a:pt x="10800" y="11782"/>
                </a:lnTo>
                <a:lnTo>
                  <a:pt x="10942" y="12062"/>
                </a:lnTo>
                <a:lnTo>
                  <a:pt x="11226" y="12062"/>
                </a:lnTo>
                <a:lnTo>
                  <a:pt x="11511" y="12203"/>
                </a:lnTo>
                <a:lnTo>
                  <a:pt x="11795" y="12343"/>
                </a:lnTo>
                <a:lnTo>
                  <a:pt x="12079" y="12483"/>
                </a:lnTo>
                <a:lnTo>
                  <a:pt x="12363" y="12623"/>
                </a:lnTo>
                <a:lnTo>
                  <a:pt x="12789" y="12904"/>
                </a:lnTo>
                <a:lnTo>
                  <a:pt x="13074" y="13044"/>
                </a:lnTo>
                <a:lnTo>
                  <a:pt x="13358" y="13184"/>
                </a:lnTo>
                <a:lnTo>
                  <a:pt x="13642" y="13325"/>
                </a:lnTo>
                <a:lnTo>
                  <a:pt x="13926" y="13605"/>
                </a:lnTo>
                <a:lnTo>
                  <a:pt x="14211" y="13745"/>
                </a:lnTo>
                <a:lnTo>
                  <a:pt x="14495" y="13886"/>
                </a:lnTo>
                <a:lnTo>
                  <a:pt x="14637" y="14166"/>
                </a:lnTo>
                <a:lnTo>
                  <a:pt x="14921" y="14447"/>
                </a:lnTo>
                <a:lnTo>
                  <a:pt x="15063" y="14727"/>
                </a:lnTo>
                <a:lnTo>
                  <a:pt x="15205" y="15008"/>
                </a:lnTo>
                <a:lnTo>
                  <a:pt x="15489" y="15288"/>
                </a:lnTo>
                <a:lnTo>
                  <a:pt x="15632" y="15569"/>
                </a:lnTo>
                <a:lnTo>
                  <a:pt x="15774" y="15849"/>
                </a:lnTo>
                <a:lnTo>
                  <a:pt x="15916" y="16130"/>
                </a:lnTo>
                <a:lnTo>
                  <a:pt x="16200" y="16551"/>
                </a:lnTo>
                <a:lnTo>
                  <a:pt x="16342" y="16831"/>
                </a:lnTo>
                <a:lnTo>
                  <a:pt x="16484" y="17112"/>
                </a:lnTo>
                <a:lnTo>
                  <a:pt x="16626" y="17532"/>
                </a:lnTo>
                <a:lnTo>
                  <a:pt x="16768" y="17813"/>
                </a:lnTo>
                <a:lnTo>
                  <a:pt x="16911" y="18094"/>
                </a:lnTo>
                <a:lnTo>
                  <a:pt x="16911" y="18374"/>
                </a:lnTo>
                <a:lnTo>
                  <a:pt x="17053" y="18655"/>
                </a:lnTo>
                <a:lnTo>
                  <a:pt x="17195" y="18935"/>
                </a:lnTo>
                <a:lnTo>
                  <a:pt x="17337" y="19216"/>
                </a:lnTo>
                <a:lnTo>
                  <a:pt x="17337" y="19496"/>
                </a:lnTo>
                <a:lnTo>
                  <a:pt x="17479" y="19917"/>
                </a:lnTo>
                <a:lnTo>
                  <a:pt x="17621" y="20197"/>
                </a:lnTo>
                <a:lnTo>
                  <a:pt x="17621" y="20478"/>
                </a:lnTo>
                <a:lnTo>
                  <a:pt x="17763" y="20758"/>
                </a:lnTo>
                <a:lnTo>
                  <a:pt x="17905" y="21039"/>
                </a:lnTo>
                <a:lnTo>
                  <a:pt x="18047" y="21319"/>
                </a:lnTo>
                <a:lnTo>
                  <a:pt x="18189" y="21600"/>
                </a:lnTo>
                <a:lnTo>
                  <a:pt x="18474" y="21600"/>
                </a:lnTo>
                <a:lnTo>
                  <a:pt x="18758" y="21600"/>
                </a:lnTo>
                <a:lnTo>
                  <a:pt x="18900" y="21319"/>
                </a:lnTo>
                <a:lnTo>
                  <a:pt x="19184" y="21039"/>
                </a:lnTo>
                <a:lnTo>
                  <a:pt x="19468" y="20758"/>
                </a:lnTo>
                <a:lnTo>
                  <a:pt x="19611" y="20478"/>
                </a:lnTo>
                <a:lnTo>
                  <a:pt x="19895" y="20338"/>
                </a:lnTo>
                <a:lnTo>
                  <a:pt x="20037" y="20057"/>
                </a:lnTo>
                <a:lnTo>
                  <a:pt x="20179" y="19777"/>
                </a:lnTo>
                <a:lnTo>
                  <a:pt x="20321" y="19496"/>
                </a:lnTo>
                <a:lnTo>
                  <a:pt x="20605" y="19216"/>
                </a:lnTo>
                <a:lnTo>
                  <a:pt x="20605" y="18795"/>
                </a:lnTo>
                <a:lnTo>
                  <a:pt x="20889" y="18514"/>
                </a:lnTo>
                <a:lnTo>
                  <a:pt x="20889" y="18234"/>
                </a:lnTo>
                <a:lnTo>
                  <a:pt x="21032" y="17813"/>
                </a:lnTo>
                <a:lnTo>
                  <a:pt x="21174" y="17392"/>
                </a:lnTo>
                <a:lnTo>
                  <a:pt x="21316" y="17112"/>
                </a:lnTo>
                <a:lnTo>
                  <a:pt x="21458" y="16691"/>
                </a:lnTo>
                <a:lnTo>
                  <a:pt x="21458" y="16270"/>
                </a:lnTo>
                <a:lnTo>
                  <a:pt x="21600" y="15849"/>
                </a:lnTo>
                <a:lnTo>
                  <a:pt x="21600" y="15569"/>
                </a:lnTo>
                <a:lnTo>
                  <a:pt x="21600" y="15288"/>
                </a:lnTo>
                <a:lnTo>
                  <a:pt x="21600" y="14727"/>
                </a:lnTo>
                <a:lnTo>
                  <a:pt x="21600" y="14447"/>
                </a:lnTo>
                <a:lnTo>
                  <a:pt x="21458" y="14166"/>
                </a:lnTo>
                <a:lnTo>
                  <a:pt x="21458" y="13745"/>
                </a:lnTo>
                <a:lnTo>
                  <a:pt x="21458" y="13465"/>
                </a:lnTo>
                <a:lnTo>
                  <a:pt x="21458" y="13044"/>
                </a:lnTo>
                <a:lnTo>
                  <a:pt x="21458" y="12764"/>
                </a:lnTo>
                <a:lnTo>
                  <a:pt x="21458" y="12483"/>
                </a:lnTo>
                <a:lnTo>
                  <a:pt x="21458" y="12062"/>
                </a:lnTo>
                <a:lnTo>
                  <a:pt x="21458" y="11782"/>
                </a:lnTo>
                <a:lnTo>
                  <a:pt x="21458" y="11501"/>
                </a:lnTo>
                <a:lnTo>
                  <a:pt x="21458" y="11221"/>
                </a:lnTo>
                <a:lnTo>
                  <a:pt x="21458" y="10940"/>
                </a:lnTo>
                <a:lnTo>
                  <a:pt x="21458" y="10660"/>
                </a:lnTo>
                <a:lnTo>
                  <a:pt x="21458" y="10379"/>
                </a:lnTo>
                <a:lnTo>
                  <a:pt x="21458" y="10099"/>
                </a:lnTo>
                <a:lnTo>
                  <a:pt x="21458" y="9818"/>
                </a:lnTo>
                <a:lnTo>
                  <a:pt x="21458" y="9538"/>
                </a:lnTo>
                <a:lnTo>
                  <a:pt x="21458" y="9257"/>
                </a:lnTo>
                <a:lnTo>
                  <a:pt x="21316" y="8977"/>
                </a:lnTo>
                <a:lnTo>
                  <a:pt x="21316" y="8696"/>
                </a:lnTo>
                <a:lnTo>
                  <a:pt x="21316" y="8416"/>
                </a:lnTo>
                <a:lnTo>
                  <a:pt x="21174" y="8135"/>
                </a:lnTo>
                <a:lnTo>
                  <a:pt x="21032" y="7855"/>
                </a:lnTo>
                <a:lnTo>
                  <a:pt x="21032" y="7574"/>
                </a:lnTo>
                <a:lnTo>
                  <a:pt x="20747" y="7434"/>
                </a:lnTo>
                <a:lnTo>
                  <a:pt x="20605" y="7013"/>
                </a:lnTo>
                <a:lnTo>
                  <a:pt x="20321" y="6732"/>
                </a:lnTo>
                <a:lnTo>
                  <a:pt x="20037" y="6452"/>
                </a:lnTo>
                <a:lnTo>
                  <a:pt x="19895" y="6171"/>
                </a:lnTo>
                <a:lnTo>
                  <a:pt x="19611" y="5891"/>
                </a:lnTo>
                <a:lnTo>
                  <a:pt x="19326" y="5610"/>
                </a:lnTo>
                <a:lnTo>
                  <a:pt x="18900" y="5330"/>
                </a:lnTo>
                <a:lnTo>
                  <a:pt x="18616" y="5049"/>
                </a:lnTo>
                <a:lnTo>
                  <a:pt x="18332" y="4909"/>
                </a:lnTo>
                <a:lnTo>
                  <a:pt x="18047" y="4629"/>
                </a:lnTo>
                <a:lnTo>
                  <a:pt x="17763" y="4488"/>
                </a:lnTo>
                <a:lnTo>
                  <a:pt x="17479" y="4488"/>
                </a:lnTo>
                <a:lnTo>
                  <a:pt x="17195" y="4348"/>
                </a:lnTo>
                <a:lnTo>
                  <a:pt x="16911" y="4348"/>
                </a:lnTo>
                <a:lnTo>
                  <a:pt x="16626" y="4348"/>
                </a:lnTo>
                <a:lnTo>
                  <a:pt x="16342" y="4348"/>
                </a:lnTo>
                <a:lnTo>
                  <a:pt x="16058" y="4208"/>
                </a:lnTo>
                <a:lnTo>
                  <a:pt x="15774" y="4068"/>
                </a:lnTo>
                <a:lnTo>
                  <a:pt x="15489" y="4068"/>
                </a:lnTo>
                <a:lnTo>
                  <a:pt x="15205" y="4068"/>
                </a:lnTo>
                <a:lnTo>
                  <a:pt x="14921" y="4068"/>
                </a:lnTo>
                <a:lnTo>
                  <a:pt x="14637" y="3927"/>
                </a:lnTo>
                <a:lnTo>
                  <a:pt x="14353" y="3927"/>
                </a:lnTo>
                <a:lnTo>
                  <a:pt x="14068" y="3927"/>
                </a:lnTo>
                <a:lnTo>
                  <a:pt x="13784" y="3927"/>
                </a:lnTo>
                <a:lnTo>
                  <a:pt x="13500" y="3927"/>
                </a:lnTo>
                <a:lnTo>
                  <a:pt x="13216" y="3927"/>
                </a:lnTo>
                <a:lnTo>
                  <a:pt x="12932" y="3927"/>
                </a:lnTo>
                <a:lnTo>
                  <a:pt x="12647" y="4068"/>
                </a:lnTo>
                <a:lnTo>
                  <a:pt x="12363" y="4068"/>
                </a:lnTo>
                <a:lnTo>
                  <a:pt x="12079" y="4068"/>
                </a:lnTo>
                <a:lnTo>
                  <a:pt x="11795" y="4068"/>
                </a:lnTo>
                <a:lnTo>
                  <a:pt x="11368" y="4068"/>
                </a:lnTo>
                <a:lnTo>
                  <a:pt x="11084" y="4068"/>
                </a:lnTo>
                <a:lnTo>
                  <a:pt x="10800" y="4068"/>
                </a:lnTo>
                <a:lnTo>
                  <a:pt x="10516" y="4068"/>
                </a:lnTo>
                <a:lnTo>
                  <a:pt x="10374" y="3787"/>
                </a:lnTo>
                <a:lnTo>
                  <a:pt x="10089" y="3647"/>
                </a:lnTo>
                <a:lnTo>
                  <a:pt x="9805" y="3506"/>
                </a:lnTo>
                <a:lnTo>
                  <a:pt x="9663" y="3226"/>
                </a:lnTo>
                <a:lnTo>
                  <a:pt x="9379" y="3086"/>
                </a:lnTo>
                <a:lnTo>
                  <a:pt x="9237" y="2805"/>
                </a:lnTo>
                <a:lnTo>
                  <a:pt x="8953" y="2665"/>
                </a:lnTo>
                <a:lnTo>
                  <a:pt x="8811" y="2384"/>
                </a:lnTo>
                <a:lnTo>
                  <a:pt x="8526" y="2244"/>
                </a:lnTo>
                <a:lnTo>
                  <a:pt x="8242" y="2104"/>
                </a:lnTo>
                <a:lnTo>
                  <a:pt x="8100" y="1823"/>
                </a:lnTo>
                <a:lnTo>
                  <a:pt x="7674" y="1543"/>
                </a:lnTo>
                <a:lnTo>
                  <a:pt x="7532" y="1262"/>
                </a:lnTo>
                <a:lnTo>
                  <a:pt x="7247" y="1122"/>
                </a:lnTo>
                <a:lnTo>
                  <a:pt x="6963" y="982"/>
                </a:lnTo>
                <a:lnTo>
                  <a:pt x="6821" y="701"/>
                </a:lnTo>
                <a:lnTo>
                  <a:pt x="6537" y="561"/>
                </a:lnTo>
                <a:lnTo>
                  <a:pt x="6395" y="281"/>
                </a:lnTo>
                <a:lnTo>
                  <a:pt x="6111" y="140"/>
                </a:lnTo>
                <a:lnTo>
                  <a:pt x="5826" y="0"/>
                </a:lnTo>
                <a:lnTo>
                  <a:pt x="5542" y="0"/>
                </a:lnTo>
                <a:lnTo>
                  <a:pt x="5258" y="0"/>
                </a:lnTo>
                <a:lnTo>
                  <a:pt x="4974" y="0"/>
                </a:lnTo>
                <a:lnTo>
                  <a:pt x="4689" y="0"/>
                </a:lnTo>
                <a:lnTo>
                  <a:pt x="4263" y="0"/>
                </a:lnTo>
                <a:lnTo>
                  <a:pt x="3979" y="140"/>
                </a:lnTo>
                <a:lnTo>
                  <a:pt x="3553" y="140"/>
                </a:lnTo>
                <a:lnTo>
                  <a:pt x="3268" y="140"/>
                </a:lnTo>
                <a:lnTo>
                  <a:pt x="2984" y="140"/>
                </a:lnTo>
                <a:lnTo>
                  <a:pt x="2700" y="140"/>
                </a:lnTo>
                <a:lnTo>
                  <a:pt x="2416" y="281"/>
                </a:lnTo>
                <a:lnTo>
                  <a:pt x="2274" y="561"/>
                </a:lnTo>
                <a:lnTo>
                  <a:pt x="1989" y="701"/>
                </a:lnTo>
                <a:lnTo>
                  <a:pt x="1847" y="982"/>
                </a:lnTo>
                <a:lnTo>
                  <a:pt x="1563" y="1122"/>
                </a:lnTo>
                <a:lnTo>
                  <a:pt x="1279" y="1403"/>
                </a:lnTo>
                <a:lnTo>
                  <a:pt x="995" y="1543"/>
                </a:lnTo>
                <a:lnTo>
                  <a:pt x="995" y="1823"/>
                </a:lnTo>
                <a:lnTo>
                  <a:pt x="711" y="2104"/>
                </a:lnTo>
                <a:lnTo>
                  <a:pt x="568" y="2384"/>
                </a:lnTo>
                <a:lnTo>
                  <a:pt x="426" y="2665"/>
                </a:lnTo>
                <a:lnTo>
                  <a:pt x="284" y="2945"/>
                </a:lnTo>
                <a:lnTo>
                  <a:pt x="142" y="3226"/>
                </a:lnTo>
                <a:lnTo>
                  <a:pt x="0" y="3506"/>
                </a:lnTo>
                <a:lnTo>
                  <a:pt x="0" y="3787"/>
                </a:lnTo>
                <a:lnTo>
                  <a:pt x="0" y="4068"/>
                </a:lnTo>
                <a:lnTo>
                  <a:pt x="142" y="4348"/>
                </a:lnTo>
                <a:lnTo>
                  <a:pt x="284" y="4629"/>
                </a:lnTo>
                <a:lnTo>
                  <a:pt x="568" y="4769"/>
                </a:lnTo>
                <a:lnTo>
                  <a:pt x="711" y="5049"/>
                </a:lnTo>
                <a:lnTo>
                  <a:pt x="995" y="5190"/>
                </a:lnTo>
                <a:lnTo>
                  <a:pt x="1279" y="5330"/>
                </a:lnTo>
                <a:lnTo>
                  <a:pt x="1563" y="5470"/>
                </a:lnTo>
                <a:lnTo>
                  <a:pt x="1847" y="5610"/>
                </a:lnTo>
                <a:lnTo>
                  <a:pt x="2132" y="5751"/>
                </a:lnTo>
                <a:lnTo>
                  <a:pt x="2416" y="5751"/>
                </a:lnTo>
                <a:lnTo>
                  <a:pt x="2700" y="5891"/>
                </a:lnTo>
                <a:lnTo>
                  <a:pt x="2984" y="5891"/>
                </a:lnTo>
                <a:lnTo>
                  <a:pt x="3268" y="5891"/>
                </a:lnTo>
                <a:lnTo>
                  <a:pt x="3553" y="5891"/>
                </a:lnTo>
                <a:lnTo>
                  <a:pt x="3837" y="5891"/>
                </a:lnTo>
                <a:lnTo>
                  <a:pt x="4263" y="5891"/>
                </a:lnTo>
                <a:lnTo>
                  <a:pt x="4547" y="5891"/>
                </a:lnTo>
                <a:lnTo>
                  <a:pt x="4832" y="5751"/>
                </a:lnTo>
                <a:lnTo>
                  <a:pt x="5116" y="5751"/>
                </a:lnTo>
                <a:lnTo>
                  <a:pt x="5400" y="5751"/>
                </a:lnTo>
                <a:lnTo>
                  <a:pt x="5684" y="5751"/>
                </a:lnTo>
                <a:lnTo>
                  <a:pt x="5968" y="5610"/>
                </a:lnTo>
                <a:lnTo>
                  <a:pt x="6253" y="5610"/>
                </a:lnTo>
                <a:lnTo>
                  <a:pt x="6537" y="5751"/>
                </a:lnTo>
                <a:lnTo>
                  <a:pt x="6821" y="5891"/>
                </a:lnTo>
                <a:lnTo>
                  <a:pt x="7105" y="5751"/>
                </a:lnTo>
              </a:path>
            </a:pathLst>
          </a:custGeom>
          <a:solidFill>
            <a:srgbClr val="FFFFFF"/>
          </a:solidFill>
          <a:ln w="12700" cap="rnd">
            <a:solidFill>
              <a:schemeClr val="tx1"/>
            </a:solidFill>
            <a:prstDash val="solid"/>
            <a:round/>
            <a:headEnd type="none" w="med" len="med"/>
            <a:tailEnd type="none" w="med" len="med"/>
          </a:ln>
        </p:spPr>
        <p:txBody>
          <a:bodyPr lIns="0" tIns="0" rIns="0" bIns="0"/>
          <a:lstStyle/>
          <a:p>
            <a:endParaRPr lang="en-US"/>
          </a:p>
        </p:txBody>
      </p:sp>
      <p:sp>
        <p:nvSpPr>
          <p:cNvPr id="52236" name="Line 14"/>
          <p:cNvSpPr>
            <a:spLocks noChangeShapeType="1"/>
          </p:cNvSpPr>
          <p:nvPr/>
        </p:nvSpPr>
        <p:spPr bwMode="auto">
          <a:xfrm rot="10800000" flipH="1">
            <a:off x="4675189" y="2913063"/>
            <a:ext cx="2079625" cy="2894012"/>
          </a:xfrm>
          <a:prstGeom prst="line">
            <a:avLst/>
          </a:prstGeom>
          <a:noFill/>
          <a:ln w="76200">
            <a:solidFill>
              <a:srgbClr val="8CBC1C"/>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2237" name="Freeform 15"/>
          <p:cNvSpPr>
            <a:spLocks/>
          </p:cNvSpPr>
          <p:nvPr/>
        </p:nvSpPr>
        <p:spPr bwMode="auto">
          <a:xfrm>
            <a:off x="6781800" y="2938464"/>
            <a:ext cx="2489200" cy="1728787"/>
          </a:xfrm>
          <a:custGeom>
            <a:avLst/>
            <a:gdLst>
              <a:gd name="T0" fmla="*/ 0 w 21600"/>
              <a:gd name="T1" fmla="*/ 0 h 21600"/>
              <a:gd name="T2" fmla="*/ 2147483647 w 21600"/>
              <a:gd name="T3" fmla="*/ 2147483647 h 21600"/>
              <a:gd name="T4" fmla="*/ 0 60000 65536"/>
              <a:gd name="T5" fmla="*/ 0 60000 65536"/>
            </a:gdLst>
            <a:ahLst/>
            <a:cxnLst>
              <a:cxn ang="T4">
                <a:pos x="T0" y="T1"/>
              </a:cxn>
              <a:cxn ang="T5">
                <a:pos x="T2" y="T3"/>
              </a:cxn>
            </a:cxnLst>
            <a:rect l="0" t="0" r="r" b="b"/>
            <a:pathLst>
              <a:path w="21600" h="21600">
                <a:moveTo>
                  <a:pt x="0" y="0"/>
                </a:moveTo>
                <a:cubicBezTo>
                  <a:pt x="11931" y="7"/>
                  <a:pt x="21600" y="9675"/>
                  <a:pt x="21600" y="21600"/>
                </a:cubicBezTo>
              </a:path>
            </a:pathLst>
          </a:custGeom>
          <a:noFill/>
          <a:ln w="76200" cap="rnd">
            <a:solidFill>
              <a:srgbClr val="8CBC1C"/>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238" name="Freeform 16"/>
          <p:cNvSpPr>
            <a:spLocks/>
          </p:cNvSpPr>
          <p:nvPr/>
        </p:nvSpPr>
        <p:spPr bwMode="auto">
          <a:xfrm>
            <a:off x="8001000" y="3167064"/>
            <a:ext cx="279400" cy="661987"/>
          </a:xfrm>
          <a:custGeom>
            <a:avLst/>
            <a:gdLst>
              <a:gd name="T0" fmla="*/ 0 w 21600"/>
              <a:gd name="T1" fmla="*/ 0 h 21600"/>
              <a:gd name="T2" fmla="*/ 46748936 w 21600"/>
              <a:gd name="T3" fmla="*/ 621785909 h 21600"/>
              <a:gd name="T4" fmla="*/ 0 60000 65536"/>
              <a:gd name="T5" fmla="*/ 0 60000 65536"/>
            </a:gdLst>
            <a:ahLst/>
            <a:cxnLst>
              <a:cxn ang="T4">
                <a:pos x="T0" y="T1"/>
              </a:cxn>
              <a:cxn ang="T5">
                <a:pos x="T2" y="T3"/>
              </a:cxn>
            </a:cxnLst>
            <a:rect l="0" t="0" r="r" b="b"/>
            <a:pathLst>
              <a:path w="21600" h="21600">
                <a:moveTo>
                  <a:pt x="0" y="0"/>
                </a:moveTo>
                <a:cubicBezTo>
                  <a:pt x="11929" y="0"/>
                  <a:pt x="21600" y="9671"/>
                  <a:pt x="21600" y="21600"/>
                </a:cubicBezTo>
              </a:path>
            </a:pathLst>
          </a:custGeom>
          <a:noFill/>
          <a:ln w="76200" cap="rnd">
            <a:solidFill>
              <a:srgbClr val="8CBC1C"/>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239" name="Freeform 17"/>
          <p:cNvSpPr>
            <a:spLocks/>
          </p:cNvSpPr>
          <p:nvPr/>
        </p:nvSpPr>
        <p:spPr bwMode="auto">
          <a:xfrm>
            <a:off x="5094289" y="4357688"/>
            <a:ext cx="1462087" cy="774700"/>
          </a:xfrm>
          <a:custGeom>
            <a:avLst/>
            <a:gdLst>
              <a:gd name="T0" fmla="*/ 2147483647 w 21600"/>
              <a:gd name="T1" fmla="*/ 996536385 h 21600"/>
              <a:gd name="T2" fmla="*/ 0 w 21600"/>
              <a:gd name="T3" fmla="*/ 0 h 21600"/>
              <a:gd name="T4" fmla="*/ 0 60000 65536"/>
              <a:gd name="T5" fmla="*/ 0 60000 65536"/>
            </a:gdLst>
            <a:ahLst/>
            <a:cxnLst>
              <a:cxn ang="T4">
                <a:pos x="T0" y="T1"/>
              </a:cxn>
              <a:cxn ang="T5">
                <a:pos x="T2" y="T3"/>
              </a:cxn>
            </a:cxnLst>
            <a:rect l="0" t="0" r="r" b="b"/>
            <a:pathLst>
              <a:path w="21600" h="21600">
                <a:moveTo>
                  <a:pt x="21600" y="21600"/>
                </a:moveTo>
                <a:cubicBezTo>
                  <a:pt x="9671" y="21600"/>
                  <a:pt x="0" y="11930"/>
                  <a:pt x="0" y="0"/>
                </a:cubicBezTo>
              </a:path>
            </a:pathLst>
          </a:custGeom>
          <a:noFill/>
          <a:ln w="127000" cap="rnd">
            <a:solidFill>
              <a:srgbClr val="333399"/>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240" name="Freeform 18"/>
          <p:cNvSpPr>
            <a:spLocks/>
          </p:cNvSpPr>
          <p:nvPr/>
        </p:nvSpPr>
        <p:spPr bwMode="auto">
          <a:xfrm>
            <a:off x="4637089" y="3976688"/>
            <a:ext cx="547687" cy="698500"/>
          </a:xfrm>
          <a:custGeom>
            <a:avLst/>
            <a:gdLst>
              <a:gd name="T0" fmla="*/ 352119281 w 21600"/>
              <a:gd name="T1" fmla="*/ 730452074 h 21600"/>
              <a:gd name="T2" fmla="*/ 0 w 21600"/>
              <a:gd name="T3" fmla="*/ 0 h 21600"/>
              <a:gd name="T4" fmla="*/ 0 60000 65536"/>
              <a:gd name="T5" fmla="*/ 0 60000 65536"/>
            </a:gdLst>
            <a:ahLst/>
            <a:cxnLst>
              <a:cxn ang="T4">
                <a:pos x="T0" y="T1"/>
              </a:cxn>
              <a:cxn ang="T5">
                <a:pos x="T2" y="T3"/>
              </a:cxn>
            </a:cxnLst>
            <a:rect l="0" t="0" r="r" b="b"/>
            <a:pathLst>
              <a:path w="21600" h="21600">
                <a:moveTo>
                  <a:pt x="21600" y="21600"/>
                </a:moveTo>
                <a:cubicBezTo>
                  <a:pt x="9671" y="21600"/>
                  <a:pt x="0" y="11930"/>
                  <a:pt x="0" y="0"/>
                </a:cubicBezTo>
              </a:path>
            </a:pathLst>
          </a:custGeom>
          <a:noFill/>
          <a:ln w="127000" cap="rnd">
            <a:solidFill>
              <a:srgbClr val="333399"/>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241" name="Freeform 19"/>
          <p:cNvSpPr>
            <a:spLocks/>
          </p:cNvSpPr>
          <p:nvPr/>
        </p:nvSpPr>
        <p:spPr bwMode="auto">
          <a:xfrm>
            <a:off x="5780088" y="4119564"/>
            <a:ext cx="1001712" cy="1533525"/>
          </a:xfrm>
          <a:custGeom>
            <a:avLst/>
            <a:gdLst>
              <a:gd name="T0" fmla="*/ 0 w 21600"/>
              <a:gd name="T1" fmla="*/ 2147483647 h 21600"/>
              <a:gd name="T2" fmla="*/ 2147483647 w 21600"/>
              <a:gd name="T3" fmla="*/ 0 h 21600"/>
              <a:gd name="T4" fmla="*/ 0 60000 65536"/>
              <a:gd name="T5" fmla="*/ 0 60000 65536"/>
            </a:gdLst>
            <a:ahLst/>
            <a:cxnLst>
              <a:cxn ang="T4">
                <a:pos x="T0" y="T1"/>
              </a:cxn>
              <a:cxn ang="T5">
                <a:pos x="T2" y="T3"/>
              </a:cxn>
            </a:cxnLst>
            <a:rect l="0" t="0" r="r" b="b"/>
            <a:pathLst>
              <a:path w="21600" h="21600">
                <a:moveTo>
                  <a:pt x="0" y="21600"/>
                </a:moveTo>
                <a:cubicBezTo>
                  <a:pt x="24" y="9677"/>
                  <a:pt x="9683" y="18"/>
                  <a:pt x="21600" y="0"/>
                </a:cubicBezTo>
              </a:path>
            </a:pathLst>
          </a:custGeom>
          <a:noFill/>
          <a:ln w="127000" cap="rnd">
            <a:solidFill>
              <a:srgbClr val="FC0128"/>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242" name="Freeform 20"/>
          <p:cNvSpPr>
            <a:spLocks/>
          </p:cNvSpPr>
          <p:nvPr/>
        </p:nvSpPr>
        <p:spPr bwMode="auto">
          <a:xfrm>
            <a:off x="5919788" y="4716463"/>
            <a:ext cx="633412" cy="100012"/>
          </a:xfrm>
          <a:custGeom>
            <a:avLst/>
            <a:gdLst>
              <a:gd name="T0" fmla="*/ 0 w 21600"/>
              <a:gd name="T1" fmla="*/ 2144118 h 21600"/>
              <a:gd name="T2" fmla="*/ 544692444 w 21600"/>
              <a:gd name="T3" fmla="*/ 0 h 21600"/>
              <a:gd name="T4" fmla="*/ 0 60000 65536"/>
              <a:gd name="T5" fmla="*/ 0 60000 65536"/>
            </a:gdLst>
            <a:ahLst/>
            <a:cxnLst>
              <a:cxn ang="T4">
                <a:pos x="T0" y="T1"/>
              </a:cxn>
              <a:cxn ang="T5">
                <a:pos x="T2" y="T3"/>
              </a:cxn>
            </a:cxnLst>
            <a:rect l="0" t="0" r="r" b="b"/>
            <a:pathLst>
              <a:path w="21600" h="21600">
                <a:moveTo>
                  <a:pt x="0" y="21600"/>
                </a:moveTo>
                <a:cubicBezTo>
                  <a:pt x="184" y="9638"/>
                  <a:pt x="9792" y="28"/>
                  <a:pt x="21600" y="0"/>
                </a:cubicBezTo>
              </a:path>
            </a:pathLst>
          </a:custGeom>
          <a:noFill/>
          <a:ln w="101600" cap="rnd">
            <a:solidFill>
              <a:srgbClr val="FC0128"/>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243" name="Line 21"/>
          <p:cNvSpPr>
            <a:spLocks noChangeShapeType="1"/>
          </p:cNvSpPr>
          <p:nvPr/>
        </p:nvSpPr>
        <p:spPr bwMode="auto">
          <a:xfrm flipH="1">
            <a:off x="7773988" y="4740275"/>
            <a:ext cx="1446212" cy="0"/>
          </a:xfrm>
          <a:prstGeom prst="line">
            <a:avLst/>
          </a:prstGeom>
          <a:noFill/>
          <a:ln w="127000">
            <a:solidFill>
              <a:srgbClr val="333399"/>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2244" name="Line 22"/>
          <p:cNvSpPr>
            <a:spLocks noChangeShapeType="1"/>
          </p:cNvSpPr>
          <p:nvPr/>
        </p:nvSpPr>
        <p:spPr bwMode="auto">
          <a:xfrm rot="10800000">
            <a:off x="4344988" y="5808664"/>
            <a:ext cx="760412" cy="73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2245" name="Line 23"/>
          <p:cNvSpPr>
            <a:spLocks noChangeShapeType="1"/>
          </p:cNvSpPr>
          <p:nvPr/>
        </p:nvSpPr>
        <p:spPr bwMode="auto">
          <a:xfrm flipH="1">
            <a:off x="7697788" y="3856039"/>
            <a:ext cx="531812" cy="320675"/>
          </a:xfrm>
          <a:prstGeom prst="line">
            <a:avLst/>
          </a:prstGeom>
          <a:noFill/>
          <a:ln w="76200">
            <a:solidFill>
              <a:srgbClr val="333399"/>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224" name="Line 24"/>
          <p:cNvSpPr>
            <a:spLocks noChangeShapeType="1"/>
          </p:cNvSpPr>
          <p:nvPr/>
        </p:nvSpPr>
        <p:spPr bwMode="auto">
          <a:xfrm flipH="1">
            <a:off x="6707189" y="4495801"/>
            <a:ext cx="454025" cy="244475"/>
          </a:xfrm>
          <a:prstGeom prst="line">
            <a:avLst/>
          </a:prstGeom>
          <a:noFill/>
          <a:ln w="76200">
            <a:solidFill>
              <a:srgbClr val="333399"/>
            </a:solidFill>
            <a:prstDash val="dash"/>
            <a:round/>
            <a:headEnd/>
            <a:tailEnd type="triangle" w="med" len="med"/>
          </a:ln>
          <a:effectLst>
            <a:outerShdw blurRad="12700" dist="17961" dir="2700000" algn="ctr" rotWithShape="0">
              <a:schemeClr val="bg2">
                <a:alpha val="74997"/>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52247" name="Line 25"/>
          <p:cNvSpPr>
            <a:spLocks noChangeShapeType="1"/>
          </p:cNvSpPr>
          <p:nvPr/>
        </p:nvSpPr>
        <p:spPr bwMode="auto">
          <a:xfrm>
            <a:off x="6324600" y="4367214"/>
            <a:ext cx="0" cy="1050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2248" name="Line 26"/>
          <p:cNvSpPr>
            <a:spLocks noChangeShapeType="1"/>
          </p:cNvSpPr>
          <p:nvPr/>
        </p:nvSpPr>
        <p:spPr bwMode="auto">
          <a:xfrm flipH="1">
            <a:off x="6326189" y="5426075"/>
            <a:ext cx="9874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2249" name="Rectangle 27"/>
          <p:cNvSpPr>
            <a:spLocks/>
          </p:cNvSpPr>
          <p:nvPr/>
        </p:nvSpPr>
        <p:spPr bwMode="auto">
          <a:xfrm>
            <a:off x="8202613" y="3638551"/>
            <a:ext cx="21159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800">
                <a:solidFill>
                  <a:schemeClr val="tx1"/>
                </a:solidFill>
                <a:latin typeface="Arial Bold" panose="020B0704020202020204" pitchFamily="34" charset="0"/>
                <a:ea typeface="MS PGothic" panose="020B0600070205080204" pitchFamily="34" charset="-128"/>
                <a:sym typeface="Arial Bold" panose="020B0704020202020204" pitchFamily="34" charset="0"/>
              </a:rPr>
              <a:t>+</a:t>
            </a:r>
          </a:p>
        </p:txBody>
      </p:sp>
      <p:sp>
        <p:nvSpPr>
          <p:cNvPr id="52250" name="Rectangle 28"/>
          <p:cNvSpPr>
            <a:spLocks/>
          </p:cNvSpPr>
          <p:nvPr/>
        </p:nvSpPr>
        <p:spPr bwMode="auto">
          <a:xfrm>
            <a:off x="9269413" y="4286251"/>
            <a:ext cx="19717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2800">
                <a:solidFill>
                  <a:schemeClr val="tx1"/>
                </a:solidFill>
                <a:latin typeface="Arial Bold" panose="020B0704020202020204" pitchFamily="34" charset="0"/>
                <a:ea typeface="MS PGothic" panose="020B0600070205080204" pitchFamily="34" charset="-128"/>
                <a:sym typeface="Arial Bold" panose="020B0704020202020204" pitchFamily="34" charset="0"/>
              </a:rPr>
              <a:t>-</a:t>
            </a:r>
          </a:p>
        </p:txBody>
      </p:sp>
      <p:sp>
        <p:nvSpPr>
          <p:cNvPr id="52251" name="Rectangle 29"/>
          <p:cNvSpPr>
            <a:spLocks/>
          </p:cNvSpPr>
          <p:nvPr/>
        </p:nvSpPr>
        <p:spPr bwMode="auto">
          <a:xfrm>
            <a:off x="8507413" y="3181351"/>
            <a:ext cx="105157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800">
                <a:solidFill>
                  <a:schemeClr val="tx1"/>
                </a:solidFill>
                <a:latin typeface="Arial Bold" panose="020B0704020202020204" pitchFamily="34" charset="0"/>
                <a:ea typeface="MS PGothic" panose="020B0600070205080204" pitchFamily="34" charset="-128"/>
                <a:sym typeface="Arial Bold" panose="020B0704020202020204" pitchFamily="34" charset="0"/>
              </a:rPr>
              <a:t>Putamen</a:t>
            </a:r>
          </a:p>
        </p:txBody>
      </p:sp>
      <p:sp>
        <p:nvSpPr>
          <p:cNvPr id="52252" name="Rectangle 30"/>
          <p:cNvSpPr>
            <a:spLocks/>
          </p:cNvSpPr>
          <p:nvPr/>
        </p:nvSpPr>
        <p:spPr bwMode="auto">
          <a:xfrm>
            <a:off x="6602414" y="5010151"/>
            <a:ext cx="47448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800">
                <a:solidFill>
                  <a:schemeClr val="tx1"/>
                </a:solidFill>
                <a:latin typeface="Arial Bold" panose="020B0704020202020204" pitchFamily="34" charset="0"/>
                <a:ea typeface="MS PGothic" panose="020B0600070205080204" pitchFamily="34" charset="-128"/>
                <a:sym typeface="Arial Bold" panose="020B0704020202020204" pitchFamily="34" charset="0"/>
              </a:rPr>
              <a:t>GPi</a:t>
            </a:r>
          </a:p>
        </p:txBody>
      </p:sp>
      <p:sp>
        <p:nvSpPr>
          <p:cNvPr id="52253" name="Rectangle 31"/>
          <p:cNvSpPr>
            <a:spLocks/>
          </p:cNvSpPr>
          <p:nvPr/>
        </p:nvSpPr>
        <p:spPr bwMode="auto">
          <a:xfrm>
            <a:off x="7440614" y="4781551"/>
            <a:ext cx="53860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800">
                <a:solidFill>
                  <a:schemeClr val="tx1"/>
                </a:solidFill>
                <a:latin typeface="Arial Bold" panose="020B0704020202020204" pitchFamily="34" charset="0"/>
                <a:ea typeface="MS PGothic" panose="020B0600070205080204" pitchFamily="34" charset="-128"/>
                <a:sym typeface="Arial Bold" panose="020B0704020202020204" pitchFamily="34" charset="0"/>
              </a:rPr>
              <a:t>GPe</a:t>
            </a:r>
          </a:p>
        </p:txBody>
      </p:sp>
      <p:sp>
        <p:nvSpPr>
          <p:cNvPr id="52254" name="Rectangle 32"/>
          <p:cNvSpPr>
            <a:spLocks/>
          </p:cNvSpPr>
          <p:nvPr/>
        </p:nvSpPr>
        <p:spPr bwMode="auto">
          <a:xfrm>
            <a:off x="5459414" y="5589588"/>
            <a:ext cx="43601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400">
                <a:solidFill>
                  <a:schemeClr val="tx1"/>
                </a:solidFill>
                <a:latin typeface="Arial Bold" panose="020B0704020202020204" pitchFamily="34" charset="0"/>
                <a:ea typeface="MS PGothic" panose="020B0600070205080204" pitchFamily="34" charset="-128"/>
                <a:sym typeface="Arial Bold" panose="020B0704020202020204" pitchFamily="34" charset="0"/>
              </a:rPr>
              <a:t>STN</a:t>
            </a:r>
          </a:p>
        </p:txBody>
      </p:sp>
      <p:sp>
        <p:nvSpPr>
          <p:cNvPr id="52255" name="Rectangle 33"/>
          <p:cNvSpPr>
            <a:spLocks/>
          </p:cNvSpPr>
          <p:nvPr/>
        </p:nvSpPr>
        <p:spPr bwMode="auto">
          <a:xfrm>
            <a:off x="3810000" y="5334001"/>
            <a:ext cx="9906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400">
                <a:solidFill>
                  <a:schemeClr val="tx1"/>
                </a:solidFill>
                <a:latin typeface="Arial Bold" panose="020B0704020202020204" pitchFamily="34" charset="0"/>
                <a:ea typeface="MS PGothic" panose="020B0600070205080204" pitchFamily="34" charset="-128"/>
                <a:sym typeface="Arial Bold" panose="020B0704020202020204" pitchFamily="34" charset="0"/>
              </a:rPr>
              <a:t>Substantia</a:t>
            </a:r>
            <a:endParaRPr lang="en-US" altLang="en-US" sz="2400">
              <a:solidFill>
                <a:schemeClr val="tx1"/>
              </a:solidFill>
              <a:latin typeface="Times New Roman" panose="02020603050405020304" pitchFamily="18" charset="0"/>
              <a:ea typeface="MS PGothic" panose="020B0600070205080204" pitchFamily="34" charset="-128"/>
              <a:sym typeface="Times New Roman" panose="02020603050405020304" pitchFamily="18" charset="0"/>
            </a:endParaRPr>
          </a:p>
          <a:p>
            <a:pPr algn="l" eaLnBrk="1" hangingPunct="1"/>
            <a:r>
              <a:rPr lang="en-US" altLang="en-US" sz="1400">
                <a:solidFill>
                  <a:schemeClr val="tx1"/>
                </a:solidFill>
                <a:latin typeface="Arial Bold" panose="020B0704020202020204" pitchFamily="34" charset="0"/>
                <a:ea typeface="MS PGothic" panose="020B0600070205080204" pitchFamily="34" charset="-128"/>
                <a:sym typeface="Arial Bold" panose="020B0704020202020204" pitchFamily="34" charset="0"/>
              </a:rPr>
              <a:t>Nigra</a:t>
            </a:r>
          </a:p>
        </p:txBody>
      </p:sp>
      <p:sp>
        <p:nvSpPr>
          <p:cNvPr id="52256" name="Rectangle 34"/>
          <p:cNvSpPr>
            <a:spLocks/>
          </p:cNvSpPr>
          <p:nvPr/>
        </p:nvSpPr>
        <p:spPr bwMode="auto">
          <a:xfrm>
            <a:off x="4343400" y="3505201"/>
            <a:ext cx="115416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800">
                <a:solidFill>
                  <a:schemeClr val="tx1"/>
                </a:solidFill>
                <a:latin typeface="Arial Bold" panose="020B0704020202020204" pitchFamily="34" charset="0"/>
                <a:ea typeface="MS PGothic" panose="020B0600070205080204" pitchFamily="34" charset="-128"/>
                <a:sym typeface="Arial Bold" panose="020B0704020202020204" pitchFamily="34" charset="0"/>
              </a:rPr>
              <a:t>Thalamus</a:t>
            </a:r>
          </a:p>
        </p:txBody>
      </p:sp>
      <p:sp>
        <p:nvSpPr>
          <p:cNvPr id="52257" name="Rectangle 35"/>
          <p:cNvSpPr>
            <a:spLocks/>
          </p:cNvSpPr>
          <p:nvPr/>
        </p:nvSpPr>
        <p:spPr bwMode="auto">
          <a:xfrm>
            <a:off x="8202614" y="4422775"/>
            <a:ext cx="57547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400">
                <a:solidFill>
                  <a:schemeClr val="tx1"/>
                </a:solidFill>
                <a:latin typeface="Arial" panose="020B0604020202020204" pitchFamily="34" charset="0"/>
                <a:ea typeface="MS PGothic" panose="020B0600070205080204" pitchFamily="34" charset="-128"/>
                <a:sym typeface="Arial" panose="020B0604020202020204" pitchFamily="34" charset="0"/>
              </a:rPr>
              <a:t>G/Enk</a:t>
            </a:r>
          </a:p>
        </p:txBody>
      </p:sp>
      <p:sp>
        <p:nvSpPr>
          <p:cNvPr id="52258" name="Rectangle 36"/>
          <p:cNvSpPr>
            <a:spLocks/>
          </p:cNvSpPr>
          <p:nvPr/>
        </p:nvSpPr>
        <p:spPr bwMode="auto">
          <a:xfrm>
            <a:off x="7364414" y="3813175"/>
            <a:ext cx="5065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400">
                <a:solidFill>
                  <a:schemeClr val="tx1"/>
                </a:solidFill>
                <a:latin typeface="Arial" panose="020B0604020202020204" pitchFamily="34" charset="0"/>
                <a:ea typeface="MS PGothic" panose="020B0600070205080204" pitchFamily="34" charset="-128"/>
                <a:sym typeface="Arial" panose="020B0604020202020204" pitchFamily="34" charset="0"/>
              </a:rPr>
              <a:t>G/SP</a:t>
            </a:r>
          </a:p>
        </p:txBody>
      </p:sp>
      <p:sp>
        <p:nvSpPr>
          <p:cNvPr id="52259" name="Rectangle 37"/>
          <p:cNvSpPr>
            <a:spLocks/>
          </p:cNvSpPr>
          <p:nvPr/>
        </p:nvSpPr>
        <p:spPr bwMode="auto">
          <a:xfrm>
            <a:off x="6907213" y="2571751"/>
            <a:ext cx="98745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800" dirty="0">
                <a:solidFill>
                  <a:schemeClr val="tx1"/>
                </a:solidFill>
                <a:latin typeface="Arial Bold" panose="020B0704020202020204" pitchFamily="34" charset="0"/>
                <a:ea typeface="MS PGothic" panose="020B0600070205080204" pitchFamily="34" charset="-128"/>
                <a:sym typeface="Arial Bold" panose="020B0704020202020204" pitchFamily="34" charset="0"/>
              </a:rPr>
              <a:t>Caudate</a:t>
            </a:r>
          </a:p>
        </p:txBody>
      </p:sp>
      <p:sp>
        <p:nvSpPr>
          <p:cNvPr id="52260" name="Rectangle 38"/>
          <p:cNvSpPr>
            <a:spLocks/>
          </p:cNvSpPr>
          <p:nvPr/>
        </p:nvSpPr>
        <p:spPr bwMode="auto">
          <a:xfrm>
            <a:off x="6297614" y="5413376"/>
            <a:ext cx="3622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600">
                <a:solidFill>
                  <a:schemeClr val="tx1"/>
                </a:solidFill>
                <a:latin typeface="Arial Bold" panose="020B0704020202020204" pitchFamily="34" charset="0"/>
                <a:ea typeface="MS PGothic" panose="020B0600070205080204" pitchFamily="34" charset="-128"/>
                <a:sym typeface="Arial Bold" panose="020B0704020202020204" pitchFamily="34" charset="0"/>
              </a:rPr>
              <a:t>OT</a:t>
            </a:r>
          </a:p>
        </p:txBody>
      </p:sp>
      <p:sp>
        <p:nvSpPr>
          <p:cNvPr id="52261" name="Rectangle 39"/>
          <p:cNvSpPr>
            <a:spLocks/>
          </p:cNvSpPr>
          <p:nvPr/>
        </p:nvSpPr>
        <p:spPr bwMode="auto">
          <a:xfrm>
            <a:off x="4697413" y="3813176"/>
            <a:ext cx="6531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600">
                <a:solidFill>
                  <a:schemeClr val="tx1"/>
                </a:solidFill>
                <a:latin typeface="Arial" panose="020B0604020202020204" pitchFamily="34" charset="0"/>
                <a:ea typeface="MS PGothic" panose="020B0600070205080204" pitchFamily="34" charset="-128"/>
                <a:sym typeface="Arial" panose="020B0604020202020204" pitchFamily="34" charset="0"/>
              </a:rPr>
              <a:t>VA-VL</a:t>
            </a:r>
          </a:p>
        </p:txBody>
      </p:sp>
      <p:sp>
        <p:nvSpPr>
          <p:cNvPr id="52262" name="Freeform 40"/>
          <p:cNvSpPr>
            <a:spLocks/>
          </p:cNvSpPr>
          <p:nvPr/>
        </p:nvSpPr>
        <p:spPr bwMode="auto">
          <a:xfrm>
            <a:off x="4724400" y="4702175"/>
            <a:ext cx="57150" cy="38100"/>
          </a:xfrm>
          <a:custGeom>
            <a:avLst/>
            <a:gdLst>
              <a:gd name="T0" fmla="*/ 0 w 21600"/>
              <a:gd name="T1" fmla="*/ 118540 h 21600"/>
              <a:gd name="T2" fmla="*/ 266716 w 21600"/>
              <a:gd name="T3" fmla="*/ 118540 h 21600"/>
              <a:gd name="T4" fmla="*/ 400074 w 21600"/>
              <a:gd name="T5" fmla="*/ 0 h 21600"/>
              <a:gd name="T6" fmla="*/ 0 w 21600"/>
              <a:gd name="T7" fmla="*/ 11854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14400" y="21600"/>
                </a:lnTo>
                <a:lnTo>
                  <a:pt x="21600" y="0"/>
                </a:lnTo>
                <a:lnTo>
                  <a:pt x="0" y="21600"/>
                </a:lnTo>
              </a:path>
            </a:pathLst>
          </a:custGeom>
          <a:solidFill>
            <a:srgbClr val="FFFFFF"/>
          </a:solidFill>
          <a:ln w="12700" cap="rnd">
            <a:solidFill>
              <a:schemeClr val="tx1"/>
            </a:solidFill>
            <a:prstDash val="solid"/>
            <a:round/>
            <a:headEnd type="none" w="med" len="med"/>
            <a:tailEnd type="none" w="med" len="med"/>
          </a:ln>
        </p:spPr>
        <p:txBody>
          <a:bodyPr lIns="0" tIns="0" rIns="0" bIns="0"/>
          <a:lstStyle/>
          <a:p>
            <a:endParaRPr lang="en-US"/>
          </a:p>
        </p:txBody>
      </p:sp>
      <p:sp>
        <p:nvSpPr>
          <p:cNvPr id="52263" name="Freeform 41"/>
          <p:cNvSpPr>
            <a:spLocks/>
          </p:cNvSpPr>
          <p:nvPr/>
        </p:nvSpPr>
        <p:spPr bwMode="auto">
          <a:xfrm>
            <a:off x="4248150" y="3444875"/>
            <a:ext cx="590550" cy="1428750"/>
          </a:xfrm>
          <a:custGeom>
            <a:avLst/>
            <a:gdLst>
              <a:gd name="T0" fmla="*/ 412942306 w 21600"/>
              <a:gd name="T1" fmla="*/ 1000186979 h 21600"/>
              <a:gd name="T2" fmla="*/ 441430684 w 21600"/>
              <a:gd name="T3" fmla="*/ 916838069 h 21600"/>
              <a:gd name="T4" fmla="*/ 427186509 w 21600"/>
              <a:gd name="T5" fmla="*/ 750140251 h 21600"/>
              <a:gd name="T6" fmla="*/ 441430684 w 21600"/>
              <a:gd name="T7" fmla="*/ 583442432 h 21600"/>
              <a:gd name="T8" fmla="*/ 441430684 w 21600"/>
              <a:gd name="T9" fmla="*/ 416744613 h 21600"/>
              <a:gd name="T10" fmla="*/ 441430684 w 21600"/>
              <a:gd name="T11" fmla="*/ 250046728 h 21600"/>
              <a:gd name="T12" fmla="*/ 412942306 w 21600"/>
              <a:gd name="T13" fmla="*/ 166697819 h 21600"/>
              <a:gd name="T14" fmla="*/ 384474133 w 21600"/>
              <a:gd name="T15" fmla="*/ 166697819 h 21600"/>
              <a:gd name="T16" fmla="*/ 341761018 w 21600"/>
              <a:gd name="T17" fmla="*/ 83348909 h 21600"/>
              <a:gd name="T18" fmla="*/ 313272640 w 21600"/>
              <a:gd name="T19" fmla="*/ 0 h 21600"/>
              <a:gd name="T20" fmla="*/ 270560264 w 21600"/>
              <a:gd name="T21" fmla="*/ 0 h 21600"/>
              <a:gd name="T22" fmla="*/ 242071913 w 21600"/>
              <a:gd name="T23" fmla="*/ 0 h 21600"/>
              <a:gd name="T24" fmla="*/ 213603712 w 21600"/>
              <a:gd name="T25" fmla="*/ 0 h 21600"/>
              <a:gd name="T26" fmla="*/ 185114596 w 21600"/>
              <a:gd name="T27" fmla="*/ 83348909 h 21600"/>
              <a:gd name="T28" fmla="*/ 156646422 w 21600"/>
              <a:gd name="T29" fmla="*/ 166697819 h 21600"/>
              <a:gd name="T30" fmla="*/ 128158044 w 21600"/>
              <a:gd name="T31" fmla="*/ 166697819 h 21600"/>
              <a:gd name="T32" fmla="*/ 113913869 w 21600"/>
              <a:gd name="T33" fmla="*/ 333395704 h 21600"/>
              <a:gd name="T34" fmla="*/ 85445668 w 21600"/>
              <a:gd name="T35" fmla="*/ 583442432 h 21600"/>
              <a:gd name="T36" fmla="*/ 71201493 w 21600"/>
              <a:gd name="T37" fmla="*/ 750140251 h 21600"/>
              <a:gd name="T38" fmla="*/ 56956552 w 21600"/>
              <a:gd name="T39" fmla="*/ 916838069 h 21600"/>
              <a:gd name="T40" fmla="*/ 42712376 w 21600"/>
              <a:gd name="T41" fmla="*/ 1083535954 h 21600"/>
              <a:gd name="T42" fmla="*/ 42712376 w 21600"/>
              <a:gd name="T43" fmla="*/ 1250233773 h 21600"/>
              <a:gd name="T44" fmla="*/ 42712376 w 21600"/>
              <a:gd name="T45" fmla="*/ 1416931592 h 21600"/>
              <a:gd name="T46" fmla="*/ 42712376 w 21600"/>
              <a:gd name="T47" fmla="*/ 1583629410 h 21600"/>
              <a:gd name="T48" fmla="*/ 28488378 w 21600"/>
              <a:gd name="T49" fmla="*/ 1750327295 h 21600"/>
              <a:gd name="T50" fmla="*/ 28488378 w 21600"/>
              <a:gd name="T51" fmla="*/ 1917025114 h 21600"/>
              <a:gd name="T52" fmla="*/ 14244175 w 21600"/>
              <a:gd name="T53" fmla="*/ 2147483647 h 21600"/>
              <a:gd name="T54" fmla="*/ 14244175 w 21600"/>
              <a:gd name="T55" fmla="*/ 2147483647 h 21600"/>
              <a:gd name="T56" fmla="*/ 14244175 w 21600"/>
              <a:gd name="T57" fmla="*/ 2147483647 h 21600"/>
              <a:gd name="T58" fmla="*/ 14244175 w 21600"/>
              <a:gd name="T59" fmla="*/ 2147483647 h 21600"/>
              <a:gd name="T60" fmla="*/ 0 w 21600"/>
              <a:gd name="T61" fmla="*/ 2147483647 h 21600"/>
              <a:gd name="T62" fmla="*/ 0 w 21600"/>
              <a:gd name="T63" fmla="*/ 2147483647 h 21600"/>
              <a:gd name="T64" fmla="*/ 0 w 21600"/>
              <a:gd name="T65" fmla="*/ 2147483647 h 21600"/>
              <a:gd name="T66" fmla="*/ 0 w 21600"/>
              <a:gd name="T67" fmla="*/ 2147483647 h 21600"/>
              <a:gd name="T68" fmla="*/ 0 w 21600"/>
              <a:gd name="T69" fmla="*/ 2147483647 h 21600"/>
              <a:gd name="T70" fmla="*/ 0 w 21600"/>
              <a:gd name="T71" fmla="*/ 2147483647 h 21600"/>
              <a:gd name="T72" fmla="*/ 0 w 21600"/>
              <a:gd name="T73" fmla="*/ 2147483647 h 21600"/>
              <a:gd name="T74" fmla="*/ 14244175 w 21600"/>
              <a:gd name="T75" fmla="*/ 2147483647 h 21600"/>
              <a:gd name="T76" fmla="*/ 28488378 w 21600"/>
              <a:gd name="T77" fmla="*/ 2147483647 h 21600"/>
              <a:gd name="T78" fmla="*/ 28488378 w 21600"/>
              <a:gd name="T79" fmla="*/ 2147483647 h 21600"/>
              <a:gd name="T80" fmla="*/ 56956552 w 21600"/>
              <a:gd name="T81" fmla="*/ 2147483647 h 21600"/>
              <a:gd name="T82" fmla="*/ 71201493 w 21600"/>
              <a:gd name="T83" fmla="*/ 2147483647 h 21600"/>
              <a:gd name="T84" fmla="*/ 99669666 w 21600"/>
              <a:gd name="T85" fmla="*/ 2147483647 h 21600"/>
              <a:gd name="T86" fmla="*/ 128158044 w 21600"/>
              <a:gd name="T87" fmla="*/ 2147483647 h 21600"/>
              <a:gd name="T88" fmla="*/ 156646422 w 21600"/>
              <a:gd name="T89" fmla="*/ 2147483647 h 21600"/>
              <a:gd name="T90" fmla="*/ 199358771 w 21600"/>
              <a:gd name="T91" fmla="*/ 2147483647 h 21600"/>
              <a:gd name="T92" fmla="*/ 242071913 w 21600"/>
              <a:gd name="T93" fmla="*/ 2147483647 h 21600"/>
              <a:gd name="T94" fmla="*/ 270560264 w 21600"/>
              <a:gd name="T95" fmla="*/ 2147483647 h 21600"/>
              <a:gd name="T96" fmla="*/ 299028465 w 21600"/>
              <a:gd name="T97" fmla="*/ 2147483647 h 21600"/>
              <a:gd name="T98" fmla="*/ 327516815 w 21600"/>
              <a:gd name="T99" fmla="*/ 2147483647 h 21600"/>
              <a:gd name="T100" fmla="*/ 355985016 w 21600"/>
              <a:gd name="T101" fmla="*/ 2147483647 h 21600"/>
              <a:gd name="T102" fmla="*/ 355985016 w 21600"/>
              <a:gd name="T103" fmla="*/ 2147483647 h 21600"/>
              <a:gd name="T104" fmla="*/ 370229192 w 21600"/>
              <a:gd name="T105" fmla="*/ 2147483647 h 21600"/>
              <a:gd name="T106" fmla="*/ 384474133 w 21600"/>
              <a:gd name="T107" fmla="*/ 2147483647 h 21600"/>
              <a:gd name="T108" fmla="*/ 384474133 w 21600"/>
              <a:gd name="T109" fmla="*/ 2147483647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0206" y="3456"/>
                </a:moveTo>
                <a:lnTo>
                  <a:pt x="21600" y="3168"/>
                </a:lnTo>
                <a:lnTo>
                  <a:pt x="20903" y="2592"/>
                </a:lnTo>
                <a:lnTo>
                  <a:pt x="21600" y="2016"/>
                </a:lnTo>
                <a:lnTo>
                  <a:pt x="21600" y="1440"/>
                </a:lnTo>
                <a:lnTo>
                  <a:pt x="21600" y="864"/>
                </a:lnTo>
                <a:lnTo>
                  <a:pt x="20206" y="576"/>
                </a:lnTo>
                <a:lnTo>
                  <a:pt x="18813" y="576"/>
                </a:lnTo>
                <a:lnTo>
                  <a:pt x="16723" y="288"/>
                </a:lnTo>
                <a:lnTo>
                  <a:pt x="15329" y="0"/>
                </a:lnTo>
                <a:lnTo>
                  <a:pt x="13239" y="0"/>
                </a:lnTo>
                <a:lnTo>
                  <a:pt x="11845" y="0"/>
                </a:lnTo>
                <a:lnTo>
                  <a:pt x="10452" y="0"/>
                </a:lnTo>
                <a:lnTo>
                  <a:pt x="9058" y="288"/>
                </a:lnTo>
                <a:lnTo>
                  <a:pt x="7665" y="576"/>
                </a:lnTo>
                <a:lnTo>
                  <a:pt x="6271" y="576"/>
                </a:lnTo>
                <a:lnTo>
                  <a:pt x="5574" y="1152"/>
                </a:lnTo>
                <a:lnTo>
                  <a:pt x="4181" y="2016"/>
                </a:lnTo>
                <a:lnTo>
                  <a:pt x="3484" y="2592"/>
                </a:lnTo>
                <a:lnTo>
                  <a:pt x="2787" y="3168"/>
                </a:lnTo>
                <a:lnTo>
                  <a:pt x="2090" y="3744"/>
                </a:lnTo>
                <a:lnTo>
                  <a:pt x="2090" y="4320"/>
                </a:lnTo>
                <a:lnTo>
                  <a:pt x="2090" y="4896"/>
                </a:lnTo>
                <a:lnTo>
                  <a:pt x="2090" y="5472"/>
                </a:lnTo>
                <a:lnTo>
                  <a:pt x="1394" y="6048"/>
                </a:lnTo>
                <a:lnTo>
                  <a:pt x="1394" y="6624"/>
                </a:lnTo>
                <a:lnTo>
                  <a:pt x="697" y="8640"/>
                </a:lnTo>
                <a:lnTo>
                  <a:pt x="697" y="9216"/>
                </a:lnTo>
                <a:lnTo>
                  <a:pt x="697" y="9792"/>
                </a:lnTo>
                <a:lnTo>
                  <a:pt x="697" y="10368"/>
                </a:lnTo>
                <a:lnTo>
                  <a:pt x="0" y="12096"/>
                </a:lnTo>
                <a:lnTo>
                  <a:pt x="0" y="12672"/>
                </a:lnTo>
                <a:lnTo>
                  <a:pt x="0" y="13248"/>
                </a:lnTo>
                <a:lnTo>
                  <a:pt x="0" y="14112"/>
                </a:lnTo>
                <a:lnTo>
                  <a:pt x="0" y="15552"/>
                </a:lnTo>
                <a:lnTo>
                  <a:pt x="0" y="16128"/>
                </a:lnTo>
                <a:lnTo>
                  <a:pt x="0" y="16704"/>
                </a:lnTo>
                <a:lnTo>
                  <a:pt x="697" y="17856"/>
                </a:lnTo>
                <a:lnTo>
                  <a:pt x="1394" y="18432"/>
                </a:lnTo>
                <a:lnTo>
                  <a:pt x="1394" y="19008"/>
                </a:lnTo>
                <a:lnTo>
                  <a:pt x="2787" y="19872"/>
                </a:lnTo>
                <a:lnTo>
                  <a:pt x="3484" y="20448"/>
                </a:lnTo>
                <a:lnTo>
                  <a:pt x="4877" y="21312"/>
                </a:lnTo>
                <a:lnTo>
                  <a:pt x="6271" y="21312"/>
                </a:lnTo>
                <a:lnTo>
                  <a:pt x="7665" y="21312"/>
                </a:lnTo>
                <a:lnTo>
                  <a:pt x="9755" y="21312"/>
                </a:lnTo>
                <a:lnTo>
                  <a:pt x="11845" y="21600"/>
                </a:lnTo>
                <a:lnTo>
                  <a:pt x="13239" y="21600"/>
                </a:lnTo>
                <a:lnTo>
                  <a:pt x="14632" y="21600"/>
                </a:lnTo>
                <a:lnTo>
                  <a:pt x="16026" y="21312"/>
                </a:lnTo>
                <a:lnTo>
                  <a:pt x="17419" y="20736"/>
                </a:lnTo>
                <a:lnTo>
                  <a:pt x="17419" y="20160"/>
                </a:lnTo>
                <a:lnTo>
                  <a:pt x="18116" y="19584"/>
                </a:lnTo>
                <a:lnTo>
                  <a:pt x="18813" y="19008"/>
                </a:lnTo>
                <a:lnTo>
                  <a:pt x="18813" y="18432"/>
                </a:lnTo>
              </a:path>
            </a:pathLst>
          </a:custGeom>
          <a:noFill/>
          <a:ln w="12700" cap="rnd">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264" name="Freeform 42"/>
          <p:cNvSpPr>
            <a:spLocks/>
          </p:cNvSpPr>
          <p:nvPr/>
        </p:nvSpPr>
        <p:spPr bwMode="auto">
          <a:xfrm>
            <a:off x="8591550" y="1768475"/>
            <a:ext cx="1219200" cy="933450"/>
          </a:xfrm>
          <a:custGeom>
            <a:avLst/>
            <a:gdLst>
              <a:gd name="T0" fmla="*/ 60603610 w 21600"/>
              <a:gd name="T1" fmla="*/ 0 h 21600"/>
              <a:gd name="T2" fmla="*/ 0 w 21600"/>
              <a:gd name="T3" fmla="*/ 71183946 h 21600"/>
              <a:gd name="T4" fmla="*/ 0 w 21600"/>
              <a:gd name="T5" fmla="*/ 142287555 h 21600"/>
              <a:gd name="T6" fmla="*/ 0 w 21600"/>
              <a:gd name="T7" fmla="*/ 213469600 h 21600"/>
              <a:gd name="T8" fmla="*/ 0 w 21600"/>
              <a:gd name="T9" fmla="*/ 284653546 h 21600"/>
              <a:gd name="T10" fmla="*/ 0 w 21600"/>
              <a:gd name="T11" fmla="*/ 355757155 h 21600"/>
              <a:gd name="T12" fmla="*/ 0 w 21600"/>
              <a:gd name="T13" fmla="*/ 426941058 h 21600"/>
              <a:gd name="T14" fmla="*/ 0 w 21600"/>
              <a:gd name="T15" fmla="*/ 498042809 h 21600"/>
              <a:gd name="T16" fmla="*/ 60603610 w 21600"/>
              <a:gd name="T17" fmla="*/ 569226756 h 21600"/>
              <a:gd name="T18" fmla="*/ 121385640 w 21600"/>
              <a:gd name="T19" fmla="*/ 640410702 h 21600"/>
              <a:gd name="T20" fmla="*/ 182167671 w 21600"/>
              <a:gd name="T21" fmla="*/ 711514311 h 21600"/>
              <a:gd name="T22" fmla="*/ 303553368 w 21600"/>
              <a:gd name="T23" fmla="*/ 747106284 h 21600"/>
              <a:gd name="T24" fmla="*/ 424939008 w 21600"/>
              <a:gd name="T25" fmla="*/ 782698214 h 21600"/>
              <a:gd name="T26" fmla="*/ 546146284 w 21600"/>
              <a:gd name="T27" fmla="*/ 818290187 h 21600"/>
              <a:gd name="T28" fmla="*/ 667531925 w 21600"/>
              <a:gd name="T29" fmla="*/ 853882160 h 21600"/>
              <a:gd name="T30" fmla="*/ 789095986 w 21600"/>
              <a:gd name="T31" fmla="*/ 782698214 h 21600"/>
              <a:gd name="T32" fmla="*/ 910481627 w 21600"/>
              <a:gd name="T33" fmla="*/ 711514311 h 21600"/>
              <a:gd name="T34" fmla="*/ 1031867324 w 21600"/>
              <a:gd name="T35" fmla="*/ 676002632 h 21600"/>
              <a:gd name="T36" fmla="*/ 1153074543 w 21600"/>
              <a:gd name="T37" fmla="*/ 640410702 h 21600"/>
              <a:gd name="T38" fmla="*/ 1274638604 w 21600"/>
              <a:gd name="T39" fmla="*/ 747106284 h 21600"/>
              <a:gd name="T40" fmla="*/ 1335242271 w 21600"/>
              <a:gd name="T41" fmla="*/ 818290187 h 21600"/>
              <a:gd name="T42" fmla="*/ 1395845880 w 21600"/>
              <a:gd name="T43" fmla="*/ 889391938 h 21600"/>
              <a:gd name="T44" fmla="*/ 1395845880 w 21600"/>
              <a:gd name="T45" fmla="*/ 960575884 h 21600"/>
              <a:gd name="T46" fmla="*/ 1395845880 w 21600"/>
              <a:gd name="T47" fmla="*/ 1031759787 h 21600"/>
              <a:gd name="T48" fmla="*/ 1456627911 w 21600"/>
              <a:gd name="T49" fmla="*/ 1138455369 h 21600"/>
              <a:gd name="T50" fmla="*/ 1517409942 w 21600"/>
              <a:gd name="T51" fmla="*/ 1209639316 h 21600"/>
              <a:gd name="T52" fmla="*/ 1578013552 w 21600"/>
              <a:gd name="T53" fmla="*/ 1280741066 h 21600"/>
              <a:gd name="T54" fmla="*/ 1699399248 w 21600"/>
              <a:gd name="T55" fmla="*/ 1316333040 h 21600"/>
              <a:gd name="T56" fmla="*/ 1820784889 w 21600"/>
              <a:gd name="T57" fmla="*/ 1351924970 h 21600"/>
              <a:gd name="T58" fmla="*/ 1942170529 w 21600"/>
              <a:gd name="T59" fmla="*/ 1316333040 h 21600"/>
              <a:gd name="T60" fmla="*/ 2063556226 w 21600"/>
              <a:gd name="T61" fmla="*/ 1280741066 h 21600"/>
              <a:gd name="T62" fmla="*/ 2124159836 w 21600"/>
              <a:gd name="T63" fmla="*/ 1209639316 h 21600"/>
              <a:gd name="T64" fmla="*/ 2147483647 w 21600"/>
              <a:gd name="T65" fmla="*/ 1138455369 h 21600"/>
              <a:gd name="T66" fmla="*/ 2147483647 w 21600"/>
              <a:gd name="T67" fmla="*/ 1174047343 h 21600"/>
              <a:gd name="T68" fmla="*/ 2147483647 w 21600"/>
              <a:gd name="T69" fmla="*/ 1245231289 h 21600"/>
              <a:gd name="T70" fmla="*/ 2147483647 w 21600"/>
              <a:gd name="T71" fmla="*/ 1316333040 h 21600"/>
              <a:gd name="T72" fmla="*/ 2147483647 w 21600"/>
              <a:gd name="T73" fmla="*/ 1387516943 h 21600"/>
              <a:gd name="T74" fmla="*/ 2147483647 w 21600"/>
              <a:gd name="T75" fmla="*/ 1458620552 h 21600"/>
              <a:gd name="T76" fmla="*/ 2147483647 w 21600"/>
              <a:gd name="T77" fmla="*/ 1529804498 h 21600"/>
              <a:gd name="T78" fmla="*/ 2147483647 w 21600"/>
              <a:gd name="T79" fmla="*/ 1600986543 h 21600"/>
              <a:gd name="T80" fmla="*/ 2147483647 w 21600"/>
              <a:gd name="T81" fmla="*/ 1672090195 h 21600"/>
              <a:gd name="T82" fmla="*/ 2147483647 w 21600"/>
              <a:gd name="T83" fmla="*/ 1707682125 h 21600"/>
              <a:gd name="T84" fmla="*/ 2147483647 w 21600"/>
              <a:gd name="T85" fmla="*/ 1707682125 h 21600"/>
              <a:gd name="T86" fmla="*/ 2147483647 w 21600"/>
              <a:gd name="T87" fmla="*/ 1743274098 h 21600"/>
              <a:gd name="T88" fmla="*/ 2147483647 w 21600"/>
              <a:gd name="T89" fmla="*/ 1743274098 h 21600"/>
              <a:gd name="T90" fmla="*/ 2147483647 w 21600"/>
              <a:gd name="T91" fmla="*/ 1743274098 h 21600"/>
              <a:gd name="T92" fmla="*/ 2147483647 w 21600"/>
              <a:gd name="T93" fmla="*/ 1743274098 h 21600"/>
              <a:gd name="T94" fmla="*/ 2147483647 w 21600"/>
              <a:gd name="T95" fmla="*/ 1707682125 h 21600"/>
              <a:gd name="T96" fmla="*/ 2147483647 w 21600"/>
              <a:gd name="T97" fmla="*/ 1672090195 h 21600"/>
              <a:gd name="T98" fmla="*/ 2147483647 w 21600"/>
              <a:gd name="T99" fmla="*/ 1600986543 h 21600"/>
              <a:gd name="T100" fmla="*/ 2147483647 w 21600"/>
              <a:gd name="T101" fmla="*/ 1529804498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337" y="0"/>
                </a:moveTo>
                <a:lnTo>
                  <a:pt x="0" y="882"/>
                </a:lnTo>
                <a:lnTo>
                  <a:pt x="0" y="1763"/>
                </a:lnTo>
                <a:lnTo>
                  <a:pt x="0" y="2645"/>
                </a:lnTo>
                <a:lnTo>
                  <a:pt x="0" y="3527"/>
                </a:lnTo>
                <a:lnTo>
                  <a:pt x="0" y="4408"/>
                </a:lnTo>
                <a:lnTo>
                  <a:pt x="0" y="5290"/>
                </a:lnTo>
                <a:lnTo>
                  <a:pt x="0" y="6171"/>
                </a:lnTo>
                <a:lnTo>
                  <a:pt x="337" y="7053"/>
                </a:lnTo>
                <a:lnTo>
                  <a:pt x="675" y="7935"/>
                </a:lnTo>
                <a:lnTo>
                  <a:pt x="1013" y="8816"/>
                </a:lnTo>
                <a:lnTo>
                  <a:pt x="1688" y="9257"/>
                </a:lnTo>
                <a:lnTo>
                  <a:pt x="2363" y="9698"/>
                </a:lnTo>
                <a:lnTo>
                  <a:pt x="3037" y="10139"/>
                </a:lnTo>
                <a:lnTo>
                  <a:pt x="3712" y="10580"/>
                </a:lnTo>
                <a:lnTo>
                  <a:pt x="4388" y="9698"/>
                </a:lnTo>
                <a:lnTo>
                  <a:pt x="5063" y="8816"/>
                </a:lnTo>
                <a:lnTo>
                  <a:pt x="5738" y="8376"/>
                </a:lnTo>
                <a:lnTo>
                  <a:pt x="6412" y="7935"/>
                </a:lnTo>
                <a:lnTo>
                  <a:pt x="7088" y="9257"/>
                </a:lnTo>
                <a:lnTo>
                  <a:pt x="7425" y="10139"/>
                </a:lnTo>
                <a:lnTo>
                  <a:pt x="7762" y="11020"/>
                </a:lnTo>
                <a:lnTo>
                  <a:pt x="7762" y="11902"/>
                </a:lnTo>
                <a:lnTo>
                  <a:pt x="7762" y="12784"/>
                </a:lnTo>
                <a:lnTo>
                  <a:pt x="8100" y="14106"/>
                </a:lnTo>
                <a:lnTo>
                  <a:pt x="8438" y="14988"/>
                </a:lnTo>
                <a:lnTo>
                  <a:pt x="8775" y="15869"/>
                </a:lnTo>
                <a:lnTo>
                  <a:pt x="9450" y="16310"/>
                </a:lnTo>
                <a:lnTo>
                  <a:pt x="10125" y="16751"/>
                </a:lnTo>
                <a:lnTo>
                  <a:pt x="10800" y="16310"/>
                </a:lnTo>
                <a:lnTo>
                  <a:pt x="11475" y="15869"/>
                </a:lnTo>
                <a:lnTo>
                  <a:pt x="11812" y="14988"/>
                </a:lnTo>
                <a:lnTo>
                  <a:pt x="12150" y="14106"/>
                </a:lnTo>
                <a:lnTo>
                  <a:pt x="12825" y="14547"/>
                </a:lnTo>
                <a:lnTo>
                  <a:pt x="13163" y="15429"/>
                </a:lnTo>
                <a:lnTo>
                  <a:pt x="13163" y="16310"/>
                </a:lnTo>
                <a:lnTo>
                  <a:pt x="13838" y="17192"/>
                </a:lnTo>
                <a:lnTo>
                  <a:pt x="13838" y="18073"/>
                </a:lnTo>
                <a:lnTo>
                  <a:pt x="14175" y="18955"/>
                </a:lnTo>
                <a:lnTo>
                  <a:pt x="14850" y="19837"/>
                </a:lnTo>
                <a:lnTo>
                  <a:pt x="15525" y="20718"/>
                </a:lnTo>
                <a:lnTo>
                  <a:pt x="16200" y="21159"/>
                </a:lnTo>
                <a:lnTo>
                  <a:pt x="16875" y="21159"/>
                </a:lnTo>
                <a:lnTo>
                  <a:pt x="17550" y="21600"/>
                </a:lnTo>
                <a:lnTo>
                  <a:pt x="18563" y="21600"/>
                </a:lnTo>
                <a:lnTo>
                  <a:pt x="19238" y="21600"/>
                </a:lnTo>
                <a:lnTo>
                  <a:pt x="19912" y="21600"/>
                </a:lnTo>
                <a:lnTo>
                  <a:pt x="20588" y="21159"/>
                </a:lnTo>
                <a:lnTo>
                  <a:pt x="21263" y="20718"/>
                </a:lnTo>
                <a:lnTo>
                  <a:pt x="21263" y="19837"/>
                </a:lnTo>
                <a:lnTo>
                  <a:pt x="21600" y="18955"/>
                </a:lnTo>
              </a:path>
            </a:pathLst>
          </a:custGeom>
          <a:noFill/>
          <a:ln w="12700" cap="rnd">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265" name="Line 43"/>
          <p:cNvSpPr>
            <a:spLocks noChangeShapeType="1"/>
          </p:cNvSpPr>
          <p:nvPr/>
        </p:nvSpPr>
        <p:spPr bwMode="auto">
          <a:xfrm flipH="1">
            <a:off x="7850188" y="2176463"/>
            <a:ext cx="836612" cy="709612"/>
          </a:xfrm>
          <a:prstGeom prst="line">
            <a:avLst/>
          </a:prstGeom>
          <a:noFill/>
          <a:ln w="50800">
            <a:solidFill>
              <a:srgbClr val="FC0128"/>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2266" name="Line 44"/>
          <p:cNvSpPr>
            <a:spLocks noChangeShapeType="1"/>
          </p:cNvSpPr>
          <p:nvPr/>
        </p:nvSpPr>
        <p:spPr bwMode="auto">
          <a:xfrm flipH="1">
            <a:off x="8535989" y="2481263"/>
            <a:ext cx="606425" cy="785812"/>
          </a:xfrm>
          <a:prstGeom prst="line">
            <a:avLst/>
          </a:prstGeom>
          <a:noFill/>
          <a:ln w="50800">
            <a:solidFill>
              <a:srgbClr val="FC0128"/>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2267" name="Line 45"/>
          <p:cNvSpPr>
            <a:spLocks noChangeShapeType="1"/>
          </p:cNvSpPr>
          <p:nvPr/>
        </p:nvSpPr>
        <p:spPr bwMode="auto">
          <a:xfrm flipH="1">
            <a:off x="9613901" y="2611595"/>
            <a:ext cx="76200" cy="793750"/>
          </a:xfrm>
          <a:prstGeom prst="line">
            <a:avLst/>
          </a:prstGeom>
          <a:noFill/>
          <a:ln w="50800">
            <a:solidFill>
              <a:srgbClr val="FC0128"/>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2268" name="Rectangle 46"/>
          <p:cNvSpPr>
            <a:spLocks/>
          </p:cNvSpPr>
          <p:nvPr/>
        </p:nvSpPr>
        <p:spPr bwMode="auto">
          <a:xfrm>
            <a:off x="8888414" y="1809751"/>
            <a:ext cx="80791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800">
                <a:solidFill>
                  <a:schemeClr val="tx1"/>
                </a:solidFill>
                <a:latin typeface="Arial Bold" panose="020B0704020202020204" pitchFamily="34" charset="0"/>
                <a:ea typeface="MS PGothic" panose="020B0600070205080204" pitchFamily="34" charset="-128"/>
                <a:sym typeface="Arial Bold" panose="020B0704020202020204" pitchFamily="34" charset="0"/>
              </a:rPr>
              <a:t>Cortex</a:t>
            </a:r>
          </a:p>
        </p:txBody>
      </p:sp>
      <p:sp>
        <p:nvSpPr>
          <p:cNvPr id="52269" name="Freeform 47"/>
          <p:cNvSpPr>
            <a:spLocks/>
          </p:cNvSpPr>
          <p:nvPr/>
        </p:nvSpPr>
        <p:spPr bwMode="auto">
          <a:xfrm rot="15840000" flipH="1">
            <a:off x="5161757" y="5493544"/>
            <a:ext cx="6350" cy="754063"/>
          </a:xfrm>
          <a:custGeom>
            <a:avLst/>
            <a:gdLst>
              <a:gd name="T0" fmla="*/ 0 w 21600"/>
              <a:gd name="T1" fmla="*/ 918999759 h 21600"/>
              <a:gd name="T2" fmla="*/ 549 w 21600"/>
              <a:gd name="T3" fmla="*/ 0 h 21600"/>
              <a:gd name="T4" fmla="*/ 0 60000 65536"/>
              <a:gd name="T5" fmla="*/ 0 60000 65536"/>
            </a:gdLst>
            <a:ahLst/>
            <a:cxnLst>
              <a:cxn ang="T4">
                <a:pos x="T0" y="T1"/>
              </a:cxn>
              <a:cxn ang="T5">
                <a:pos x="T2" y="T3"/>
              </a:cxn>
            </a:cxnLst>
            <a:rect l="0" t="0" r="r" b="b"/>
            <a:pathLst>
              <a:path w="21600" h="21600">
                <a:moveTo>
                  <a:pt x="0" y="21600"/>
                </a:moveTo>
                <a:cubicBezTo>
                  <a:pt x="99" y="14319"/>
                  <a:pt x="7343" y="7066"/>
                  <a:pt x="21600" y="0"/>
                </a:cubicBezTo>
              </a:path>
            </a:pathLst>
          </a:custGeom>
          <a:noFill/>
          <a:ln w="127000" cap="rnd">
            <a:solidFill>
              <a:srgbClr val="FC0128"/>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270" name="Freeform 48"/>
          <p:cNvSpPr>
            <a:spLocks/>
          </p:cNvSpPr>
          <p:nvPr/>
        </p:nvSpPr>
        <p:spPr bwMode="auto">
          <a:xfrm rot="10800000">
            <a:off x="6019800" y="5399088"/>
            <a:ext cx="3200400" cy="544512"/>
          </a:xfrm>
          <a:custGeom>
            <a:avLst/>
            <a:gdLst>
              <a:gd name="T0" fmla="*/ 0 w 21600"/>
              <a:gd name="T1" fmla="*/ 346030897 h 21600"/>
              <a:gd name="T2" fmla="*/ 2147483647 w 21600"/>
              <a:gd name="T3" fmla="*/ 0 h 21600"/>
              <a:gd name="T4" fmla="*/ 2147483647 w 21600"/>
              <a:gd name="T5" fmla="*/ 136617859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677" y="9311"/>
                  <a:pt x="5949" y="0"/>
                  <a:pt x="12229" y="0"/>
                </a:cubicBezTo>
                <a:cubicBezTo>
                  <a:pt x="15837" y="0"/>
                  <a:pt x="19263" y="3118"/>
                  <a:pt x="21600" y="8528"/>
                </a:cubicBezTo>
              </a:path>
            </a:pathLst>
          </a:custGeom>
          <a:noFill/>
          <a:ln w="50800" cap="rnd">
            <a:solidFill>
              <a:srgbClr val="FC0128"/>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271" name="Rectangle 49"/>
          <p:cNvSpPr>
            <a:spLocks/>
          </p:cNvSpPr>
          <p:nvPr/>
        </p:nvSpPr>
        <p:spPr bwMode="auto">
          <a:xfrm>
            <a:off x="1892300" y="977901"/>
            <a:ext cx="8775700" cy="157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2400" b="1" dirty="0">
                <a:solidFill>
                  <a:schemeClr val="tx1"/>
                </a:solidFill>
                <a:latin typeface="Times" panose="02020603050405020304" pitchFamily="18" charset="0"/>
                <a:ea typeface="MS PGothic" panose="020B0600070205080204" pitchFamily="34" charset="-128"/>
                <a:sym typeface="Times" panose="02020603050405020304" pitchFamily="18" charset="0"/>
              </a:rPr>
              <a:t>Deep Brain </a:t>
            </a:r>
            <a:r>
              <a:rPr lang="en-US" altLang="en-US" sz="2400" b="1" dirty="0" smtClean="0">
                <a:solidFill>
                  <a:schemeClr val="tx1"/>
                </a:solidFill>
                <a:latin typeface="Times" panose="02020603050405020304" pitchFamily="18" charset="0"/>
                <a:ea typeface="MS PGothic" panose="020B0600070205080204" pitchFamily="34" charset="-128"/>
                <a:sym typeface="Times" panose="02020603050405020304" pitchFamily="18" charset="0"/>
              </a:rPr>
              <a:t>Stimulation</a:t>
            </a:r>
            <a:r>
              <a:rPr lang="en-US" altLang="en-US" sz="2400" dirty="0" smtClean="0">
                <a:solidFill>
                  <a:schemeClr val="tx1"/>
                </a:solidFill>
                <a:latin typeface="Times" panose="02020603050405020304" pitchFamily="18" charset="0"/>
                <a:ea typeface="MS PGothic" panose="020B0600070205080204" pitchFamily="34" charset="-128"/>
                <a:sym typeface="Times" panose="02020603050405020304" pitchFamily="18" charset="0"/>
              </a:rPr>
              <a:t> of the </a:t>
            </a:r>
            <a:r>
              <a:rPr lang="en-US" altLang="en-US" sz="2400" dirty="0" err="1" smtClean="0">
                <a:solidFill>
                  <a:schemeClr val="tx1"/>
                </a:solidFill>
                <a:latin typeface="Times" panose="02020603050405020304" pitchFamily="18" charset="0"/>
                <a:ea typeface="MS PGothic" panose="020B0600070205080204" pitchFamily="34" charset="-128"/>
                <a:sym typeface="Times" panose="02020603050405020304" pitchFamily="18" charset="0"/>
              </a:rPr>
              <a:t>Subthalamic</a:t>
            </a:r>
            <a:r>
              <a:rPr lang="en-US" altLang="en-US" sz="2400" dirty="0" smtClean="0">
                <a:solidFill>
                  <a:schemeClr val="tx1"/>
                </a:solidFill>
                <a:latin typeface="Times" panose="02020603050405020304" pitchFamily="18" charset="0"/>
                <a:ea typeface="MS PGothic" panose="020B0600070205080204" pitchFamily="34" charset="-128"/>
                <a:sym typeface="Times" panose="02020603050405020304" pitchFamily="18" charset="0"/>
              </a:rPr>
              <a:t> nucleus (STN), and Globus </a:t>
            </a:r>
            <a:r>
              <a:rPr lang="en-US" altLang="en-US" sz="2400" dirty="0" err="1" smtClean="0">
                <a:solidFill>
                  <a:schemeClr val="tx1"/>
                </a:solidFill>
                <a:latin typeface="Times" panose="02020603050405020304" pitchFamily="18" charset="0"/>
                <a:ea typeface="MS PGothic" panose="020B0600070205080204" pitchFamily="34" charset="-128"/>
                <a:sym typeface="Times" panose="02020603050405020304" pitchFamily="18" charset="0"/>
              </a:rPr>
              <a:t>Pallidus</a:t>
            </a:r>
            <a:r>
              <a:rPr lang="en-US" altLang="en-US" sz="2400" dirty="0">
                <a:solidFill>
                  <a:schemeClr val="tx1"/>
                </a:solidFill>
                <a:latin typeface="Times" panose="02020603050405020304" pitchFamily="18" charset="0"/>
                <a:ea typeface="MS PGothic" panose="020B0600070205080204" pitchFamily="34" charset="-128"/>
                <a:sym typeface="Times" panose="02020603050405020304" pitchFamily="18" charset="0"/>
              </a:rPr>
              <a:t> </a:t>
            </a:r>
            <a:r>
              <a:rPr lang="en-US" altLang="en-US" sz="2400" dirty="0" smtClean="0">
                <a:solidFill>
                  <a:schemeClr val="tx1"/>
                </a:solidFill>
                <a:latin typeface="Times" panose="02020603050405020304" pitchFamily="18" charset="0"/>
                <a:ea typeface="MS PGothic" panose="020B0600070205080204" pitchFamily="34" charset="-128"/>
                <a:sym typeface="Times" panose="02020603050405020304" pitchFamily="18" charset="0"/>
              </a:rPr>
              <a:t>(</a:t>
            </a:r>
            <a:r>
              <a:rPr lang="en-US" altLang="en-US" sz="2400" dirty="0" err="1" smtClean="0">
                <a:solidFill>
                  <a:schemeClr val="tx1"/>
                </a:solidFill>
                <a:latin typeface="Times" panose="02020603050405020304" pitchFamily="18" charset="0"/>
                <a:ea typeface="MS PGothic" panose="020B0600070205080204" pitchFamily="34" charset="-128"/>
                <a:sym typeface="Times" panose="02020603050405020304" pitchFamily="18" charset="0"/>
              </a:rPr>
              <a:t>GPi</a:t>
            </a:r>
            <a:r>
              <a:rPr lang="en-US" altLang="en-US" sz="2400" dirty="0" smtClean="0">
                <a:solidFill>
                  <a:schemeClr val="tx1"/>
                </a:solidFill>
                <a:latin typeface="Times" panose="02020603050405020304" pitchFamily="18" charset="0"/>
                <a:ea typeface="MS PGothic" panose="020B0600070205080204" pitchFamily="34" charset="-128"/>
                <a:sym typeface="Times" panose="02020603050405020304" pitchFamily="18" charset="0"/>
              </a:rPr>
              <a:t>)</a:t>
            </a:r>
            <a:r>
              <a:rPr lang="en-US" altLang="en-US" sz="1800" dirty="0" smtClean="0">
                <a:solidFill>
                  <a:schemeClr val="tx1"/>
                </a:solidFill>
                <a:latin typeface="Times" panose="02020603050405020304" pitchFamily="18" charset="0"/>
                <a:ea typeface="MS PGothic" panose="020B0600070205080204" pitchFamily="34" charset="-128"/>
                <a:sym typeface="Times" panose="02020603050405020304" pitchFamily="18" charset="0"/>
              </a:rPr>
              <a:t> </a:t>
            </a:r>
            <a:r>
              <a:rPr lang="en-US" altLang="en-US" sz="1800" dirty="0">
                <a:solidFill>
                  <a:schemeClr val="tx1"/>
                </a:solidFill>
                <a:latin typeface="Times" panose="02020603050405020304" pitchFamily="18" charset="0"/>
                <a:ea typeface="MS PGothic" panose="020B0600070205080204" pitchFamily="34" charset="-128"/>
                <a:sym typeface="Times" panose="02020603050405020304" pitchFamily="18" charset="0"/>
              </a:rPr>
              <a:t>- </a:t>
            </a:r>
            <a:r>
              <a:rPr lang="en-US" altLang="en-US" sz="2400" dirty="0">
                <a:solidFill>
                  <a:schemeClr val="tx1"/>
                </a:solidFill>
                <a:latin typeface="Times" panose="02020603050405020304" pitchFamily="18" charset="0"/>
                <a:ea typeface="MS PGothic" panose="020B0600070205080204" pitchFamily="34" charset="-128"/>
                <a:sym typeface="Times" panose="02020603050405020304" pitchFamily="18" charset="0"/>
              </a:rPr>
              <a:t>goal entrain abnormal brain rhythms- brain </a:t>
            </a:r>
            <a:r>
              <a:rPr lang="en-US" altLang="en-US" sz="2400" dirty="0" smtClean="0">
                <a:solidFill>
                  <a:schemeClr val="tx1"/>
                </a:solidFill>
                <a:latin typeface="Times" panose="02020603050405020304" pitchFamily="18" charset="0"/>
                <a:ea typeface="MS PGothic" panose="020B0600070205080204" pitchFamily="34" charset="-128"/>
                <a:sym typeface="Times" panose="02020603050405020304" pitchFamily="18" charset="0"/>
              </a:rPr>
              <a:t>pacemaker</a:t>
            </a:r>
            <a:r>
              <a:rPr lang="en-US" altLang="en-US" sz="2400" dirty="0" smtClean="0">
                <a:solidFill>
                  <a:schemeClr val="tx1"/>
                </a:solidFill>
                <a:latin typeface="Times New Roman" panose="02020603050405020304" pitchFamily="18" charset="0"/>
                <a:ea typeface="MS PGothic" panose="020B0600070205080204" pitchFamily="34" charset="-128"/>
                <a:sym typeface="Times New Roman" panose="02020603050405020304" pitchFamily="18" charset="0"/>
              </a:rPr>
              <a:t> </a:t>
            </a:r>
            <a:r>
              <a:rPr lang="en-US" altLang="en-US" sz="2400" dirty="0" smtClean="0">
                <a:solidFill>
                  <a:schemeClr val="tx1"/>
                </a:solidFill>
                <a:latin typeface="Times" panose="02020603050405020304" pitchFamily="18" charset="0"/>
                <a:ea typeface="MS PGothic" panose="020B0600070205080204" pitchFamily="34" charset="-128"/>
                <a:sym typeface="Times" panose="02020603050405020304" pitchFamily="18" charset="0"/>
              </a:rPr>
              <a:t>restores </a:t>
            </a:r>
            <a:r>
              <a:rPr lang="en-US" altLang="en-US" sz="2400" dirty="0">
                <a:solidFill>
                  <a:schemeClr val="tx1"/>
                </a:solidFill>
                <a:latin typeface="Times" panose="02020603050405020304" pitchFamily="18" charset="0"/>
                <a:ea typeface="MS PGothic" panose="020B0600070205080204" pitchFamily="34" charset="-128"/>
                <a:sym typeface="Times" panose="02020603050405020304" pitchFamily="18" charset="0"/>
              </a:rPr>
              <a:t>cortical networks</a:t>
            </a:r>
          </a:p>
          <a:p>
            <a:pPr algn="l" eaLnBrk="1" hangingPunct="1"/>
            <a:endParaRPr lang="en-US" altLang="en-US" sz="1600" dirty="0">
              <a:solidFill>
                <a:schemeClr val="tx1"/>
              </a:solidFill>
              <a:latin typeface="Times New Roman" panose="02020603050405020304" pitchFamily="18" charset="0"/>
              <a:ea typeface="MS PGothic" panose="020B0600070205080204" pitchFamily="34" charset="-128"/>
              <a:sym typeface="Times New Roman" panose="02020603050405020304" pitchFamily="18" charset="0"/>
            </a:endParaRPr>
          </a:p>
        </p:txBody>
      </p:sp>
      <p:pic>
        <p:nvPicPr>
          <p:cNvPr id="52272" name="Picture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93" y="2543319"/>
            <a:ext cx="192087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
        <p:nvSpPr>
          <p:cNvPr id="52273" name="Line 51"/>
          <p:cNvSpPr>
            <a:spLocks noChangeShapeType="1"/>
          </p:cNvSpPr>
          <p:nvPr/>
        </p:nvSpPr>
        <p:spPr bwMode="auto">
          <a:xfrm rot="10800000">
            <a:off x="3365500" y="4570414"/>
            <a:ext cx="3175000" cy="331787"/>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2274" name="Line 52"/>
          <p:cNvSpPr>
            <a:spLocks noChangeShapeType="1"/>
          </p:cNvSpPr>
          <p:nvPr/>
        </p:nvSpPr>
        <p:spPr bwMode="auto">
          <a:xfrm rot="10800000">
            <a:off x="3098800" y="4597400"/>
            <a:ext cx="2540000" cy="1041400"/>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52275"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0250" y="4994275"/>
            <a:ext cx="24765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76" name="Rectangle 54"/>
          <p:cNvSpPr>
            <a:spLocks/>
          </p:cNvSpPr>
          <p:nvPr/>
        </p:nvSpPr>
        <p:spPr bwMode="auto">
          <a:xfrm>
            <a:off x="1524000" y="5981700"/>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2000">
                <a:solidFill>
                  <a:schemeClr val="tx1"/>
                </a:solidFill>
                <a:latin typeface="Times New Roman" panose="02020603050405020304" pitchFamily="18" charset="0"/>
                <a:ea typeface="MS PGothic" panose="020B0600070205080204" pitchFamily="34" charset="-128"/>
                <a:sym typeface="Times New Roman" panose="02020603050405020304" pitchFamily="18" charset="0"/>
              </a:rPr>
              <a:t>g</a:t>
            </a:r>
          </a:p>
        </p:txBody>
      </p:sp>
    </p:spTree>
    <p:extLst>
      <p:ext uri="{BB962C8B-B14F-4D97-AF65-F5344CB8AC3E}">
        <p14:creationId xmlns:p14="http://schemas.microsoft.com/office/powerpoint/2010/main" val="3262273066"/>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Oval 2"/>
          <p:cNvSpPr>
            <a:spLocks noChangeArrowheads="1"/>
          </p:cNvSpPr>
          <p:nvPr/>
        </p:nvSpPr>
        <p:spPr bwMode="auto">
          <a:xfrm>
            <a:off x="4605338" y="4035426"/>
            <a:ext cx="1054100" cy="1535113"/>
          </a:xfrm>
          <a:prstGeom prst="ellipse">
            <a:avLst/>
          </a:prstGeom>
          <a:solidFill>
            <a:srgbClr val="5B9B3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sz="2400">
              <a:latin typeface="Arial" panose="020B0604020202020204" pitchFamily="34" charset="0"/>
              <a:ea typeface="ヒラギノ角ゴ Pro W3" charset="-128"/>
            </a:endParaRPr>
          </a:p>
        </p:txBody>
      </p:sp>
      <p:sp>
        <p:nvSpPr>
          <p:cNvPr id="60418" name="Rectangle 25"/>
          <p:cNvSpPr>
            <a:spLocks noGrp="1" noChangeArrowheads="1"/>
          </p:cNvSpPr>
          <p:nvPr>
            <p:ph type="title" idx="4294967295"/>
          </p:nvPr>
        </p:nvSpPr>
        <p:spPr bwMode="auto">
          <a:xfrm>
            <a:off x="1003300" y="304800"/>
            <a:ext cx="11188700" cy="1216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solidFill>
                  <a:schemeClr val="tx1"/>
                </a:solidFill>
                <a:latin typeface="Verdana" panose="020B0604030504040204" pitchFamily="34" charset="0"/>
              </a:rPr>
              <a:t>Importance of Lead Location</a:t>
            </a:r>
          </a:p>
        </p:txBody>
      </p:sp>
      <p:sp>
        <p:nvSpPr>
          <p:cNvPr id="60419" name="Rectangle 4"/>
          <p:cNvSpPr>
            <a:spLocks noChangeArrowheads="1"/>
          </p:cNvSpPr>
          <p:nvPr/>
        </p:nvSpPr>
        <p:spPr bwMode="auto">
          <a:xfrm>
            <a:off x="1889126" y="5741989"/>
            <a:ext cx="5942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1000">
                <a:latin typeface="Arial" panose="020B0604020202020204" pitchFamily="34" charset="0"/>
                <a:ea typeface="ヒラギノ角ゴ Pro W3" charset="-128"/>
              </a:rPr>
              <a:t>Properly selected electrode on a properly located DBS</a:t>
            </a:r>
            <a:r>
              <a:rPr lang="en-US" altLang="en-US" sz="1000" baseline="30000">
                <a:latin typeface="Arial" panose="020B0604020202020204" pitchFamily="34" charset="0"/>
                <a:ea typeface="ヒラギノ角ゴ Pro W3" charset="-128"/>
              </a:rPr>
              <a:t>™</a:t>
            </a:r>
            <a:r>
              <a:rPr lang="en-US" altLang="en-US" sz="1000">
                <a:latin typeface="Arial" panose="020B0604020202020204" pitchFamily="34" charset="0"/>
                <a:ea typeface="ヒラギノ角ゴ Pro W3" charset="-128"/>
              </a:rPr>
              <a:t> lead provides optimal therapeutic benefit with minimal stimulation-induced adverse effects.</a:t>
            </a:r>
          </a:p>
        </p:txBody>
      </p:sp>
      <p:sp>
        <p:nvSpPr>
          <p:cNvPr id="60420" name="Oval 5"/>
          <p:cNvSpPr>
            <a:spLocks noChangeArrowheads="1"/>
          </p:cNvSpPr>
          <p:nvPr/>
        </p:nvSpPr>
        <p:spPr bwMode="auto">
          <a:xfrm rot="1350694">
            <a:off x="6403976" y="2509838"/>
            <a:ext cx="868363" cy="2087562"/>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sz="2400">
              <a:latin typeface="Arial" panose="020B0604020202020204" pitchFamily="34" charset="0"/>
              <a:ea typeface="ヒラギノ角ゴ Pro W3" charset="-128"/>
            </a:endParaRPr>
          </a:p>
        </p:txBody>
      </p:sp>
      <p:sp>
        <p:nvSpPr>
          <p:cNvPr id="60421" name="Oval 6"/>
          <p:cNvSpPr>
            <a:spLocks noChangeArrowheads="1"/>
          </p:cNvSpPr>
          <p:nvPr/>
        </p:nvSpPr>
        <p:spPr bwMode="auto">
          <a:xfrm rot="1350694">
            <a:off x="4235451" y="2016126"/>
            <a:ext cx="868363" cy="2087563"/>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sz="2400">
              <a:latin typeface="Arial" panose="020B0604020202020204" pitchFamily="34" charset="0"/>
              <a:ea typeface="ヒラギノ角ゴ Pro W3" charset="-128"/>
            </a:endParaRPr>
          </a:p>
        </p:txBody>
      </p:sp>
      <p:sp>
        <p:nvSpPr>
          <p:cNvPr id="60422" name="Rectangle 7"/>
          <p:cNvSpPr>
            <a:spLocks noChangeArrowheads="1"/>
          </p:cNvSpPr>
          <p:nvPr/>
        </p:nvSpPr>
        <p:spPr bwMode="auto">
          <a:xfrm rot="-4088220">
            <a:off x="3929063" y="3025775"/>
            <a:ext cx="3757612" cy="369888"/>
          </a:xfrm>
          <a:prstGeom prst="rect">
            <a:avLst/>
          </a:prstGeom>
          <a:solidFill>
            <a:srgbClr val="B2B2B2"/>
          </a:solidFill>
          <a:ln w="9525">
            <a:solidFill>
              <a:schemeClr val="tx1"/>
            </a:solidFill>
            <a:miter lim="800000"/>
            <a:headEnd/>
            <a:tailEnd/>
          </a:ln>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sz="2400">
              <a:latin typeface="Arial" panose="020B0604020202020204" pitchFamily="34" charset="0"/>
              <a:ea typeface="ヒラギノ角ゴ Pro W3" charset="-128"/>
            </a:endParaRPr>
          </a:p>
        </p:txBody>
      </p:sp>
      <p:sp>
        <p:nvSpPr>
          <p:cNvPr id="60423" name="Rectangle 8"/>
          <p:cNvSpPr>
            <a:spLocks noChangeArrowheads="1"/>
          </p:cNvSpPr>
          <p:nvPr/>
        </p:nvSpPr>
        <p:spPr bwMode="auto">
          <a:xfrm rot="-4088220">
            <a:off x="5282407" y="3960019"/>
            <a:ext cx="317500" cy="315913"/>
          </a:xfrm>
          <a:prstGeom prst="rect">
            <a:avLst/>
          </a:prstGeom>
          <a:solidFill>
            <a:schemeClr val="bg2"/>
          </a:solidFill>
          <a:ln w="9525">
            <a:solidFill>
              <a:schemeClr val="bg2"/>
            </a:solidFill>
            <a:miter lim="800000"/>
            <a:headEnd/>
            <a:tailEnd/>
          </a:ln>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sz="2400">
              <a:latin typeface="Arial" panose="020B0604020202020204" pitchFamily="34" charset="0"/>
              <a:ea typeface="ヒラギノ角ゴ Pro W3" charset="-128"/>
            </a:endParaRPr>
          </a:p>
        </p:txBody>
      </p:sp>
      <p:sp>
        <p:nvSpPr>
          <p:cNvPr id="60424" name="Rectangle 9"/>
          <p:cNvSpPr>
            <a:spLocks noChangeArrowheads="1"/>
          </p:cNvSpPr>
          <p:nvPr/>
        </p:nvSpPr>
        <p:spPr bwMode="auto">
          <a:xfrm rot="-4088220">
            <a:off x="5516564" y="3375026"/>
            <a:ext cx="319087" cy="315913"/>
          </a:xfrm>
          <a:prstGeom prst="rect">
            <a:avLst/>
          </a:prstGeom>
          <a:solidFill>
            <a:schemeClr val="bg2"/>
          </a:solidFill>
          <a:ln w="9525">
            <a:solidFill>
              <a:schemeClr val="bg2"/>
            </a:solidFill>
            <a:miter lim="800000"/>
            <a:headEnd/>
            <a:tailEnd/>
          </a:ln>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sz="2400">
              <a:latin typeface="Arial" panose="020B0604020202020204" pitchFamily="34" charset="0"/>
              <a:ea typeface="ヒラギノ角ゴ Pro W3" charset="-128"/>
            </a:endParaRPr>
          </a:p>
        </p:txBody>
      </p:sp>
      <p:sp>
        <p:nvSpPr>
          <p:cNvPr id="60425" name="Rectangle 10"/>
          <p:cNvSpPr>
            <a:spLocks noChangeArrowheads="1"/>
          </p:cNvSpPr>
          <p:nvPr/>
        </p:nvSpPr>
        <p:spPr bwMode="auto">
          <a:xfrm rot="-4088220">
            <a:off x="5750719" y="2794794"/>
            <a:ext cx="317500" cy="315912"/>
          </a:xfrm>
          <a:prstGeom prst="rect">
            <a:avLst/>
          </a:prstGeom>
          <a:solidFill>
            <a:schemeClr val="bg2"/>
          </a:solidFill>
          <a:ln w="9525">
            <a:solidFill>
              <a:schemeClr val="bg2"/>
            </a:solidFill>
            <a:miter lim="800000"/>
            <a:headEnd/>
            <a:tailEnd/>
          </a:ln>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sz="2400">
              <a:latin typeface="Arial" panose="020B0604020202020204" pitchFamily="34" charset="0"/>
              <a:ea typeface="ヒラギノ角ゴ Pro W3" charset="-128"/>
            </a:endParaRPr>
          </a:p>
        </p:txBody>
      </p:sp>
      <p:grpSp>
        <p:nvGrpSpPr>
          <p:cNvPr id="60426" name="Group 11"/>
          <p:cNvGrpSpPr>
            <a:grpSpLocks/>
          </p:cNvGrpSpPr>
          <p:nvPr/>
        </p:nvGrpSpPr>
        <p:grpSpPr bwMode="auto">
          <a:xfrm>
            <a:off x="4598989" y="4040189"/>
            <a:ext cx="498475" cy="854075"/>
            <a:chOff x="2269" y="2676"/>
            <a:chExt cx="367" cy="628"/>
          </a:xfrm>
        </p:grpSpPr>
        <p:sp>
          <p:nvSpPr>
            <p:cNvPr id="60437" name="Text Box 12"/>
            <p:cNvSpPr txBox="1">
              <a:spLocks noChangeArrowheads="1"/>
            </p:cNvSpPr>
            <p:nvPr/>
          </p:nvSpPr>
          <p:spPr bwMode="auto">
            <a:xfrm rot="1008997">
              <a:off x="2407" y="2864"/>
              <a:ext cx="22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3000">
                  <a:solidFill>
                    <a:schemeClr val="tx2"/>
                  </a:solidFill>
                  <a:latin typeface="Arial" panose="020B0604020202020204" pitchFamily="34" charset="0"/>
                  <a:ea typeface="ヒラギノ角ゴ Pro W3" charset="-128"/>
                </a:rPr>
                <a:t>(</a:t>
              </a:r>
            </a:p>
          </p:txBody>
        </p:sp>
        <p:sp>
          <p:nvSpPr>
            <p:cNvPr id="60438" name="Text Box 13"/>
            <p:cNvSpPr txBox="1">
              <a:spLocks noChangeArrowheads="1"/>
            </p:cNvSpPr>
            <p:nvPr/>
          </p:nvSpPr>
          <p:spPr bwMode="auto">
            <a:xfrm rot="1008997">
              <a:off x="2351" y="2761"/>
              <a:ext cx="26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4000">
                  <a:solidFill>
                    <a:schemeClr val="tx2"/>
                  </a:solidFill>
                  <a:latin typeface="Arial" panose="020B0604020202020204" pitchFamily="34" charset="0"/>
                  <a:ea typeface="ヒラギノ角ゴ Pro W3" charset="-128"/>
                </a:rPr>
                <a:t>(</a:t>
              </a:r>
            </a:p>
          </p:txBody>
        </p:sp>
        <p:sp>
          <p:nvSpPr>
            <p:cNvPr id="60439" name="Text Box 14"/>
            <p:cNvSpPr txBox="1">
              <a:spLocks noChangeArrowheads="1"/>
            </p:cNvSpPr>
            <p:nvPr/>
          </p:nvSpPr>
          <p:spPr bwMode="auto">
            <a:xfrm rot="1008997">
              <a:off x="2269" y="2676"/>
              <a:ext cx="291"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5000">
                  <a:solidFill>
                    <a:schemeClr val="tx2"/>
                  </a:solidFill>
                  <a:latin typeface="Arial" panose="020B0604020202020204" pitchFamily="34" charset="0"/>
                  <a:ea typeface="ヒラギノ角ゴ Pro W3" charset="-128"/>
                </a:rPr>
                <a:t>(</a:t>
              </a:r>
            </a:p>
          </p:txBody>
        </p:sp>
      </p:grpSp>
      <p:grpSp>
        <p:nvGrpSpPr>
          <p:cNvPr id="60427" name="Group 15"/>
          <p:cNvGrpSpPr>
            <a:grpSpLocks/>
          </p:cNvGrpSpPr>
          <p:nvPr/>
        </p:nvGrpSpPr>
        <p:grpSpPr bwMode="auto">
          <a:xfrm>
            <a:off x="4927601" y="4541838"/>
            <a:ext cx="862013" cy="920750"/>
            <a:chOff x="2517" y="2976"/>
            <a:chExt cx="543" cy="580"/>
          </a:xfrm>
        </p:grpSpPr>
        <p:sp>
          <p:nvSpPr>
            <p:cNvPr id="60432" name="Oval 16"/>
            <p:cNvSpPr>
              <a:spLocks noChangeArrowheads="1"/>
            </p:cNvSpPr>
            <p:nvPr/>
          </p:nvSpPr>
          <p:spPr bwMode="auto">
            <a:xfrm rot="-4088220">
              <a:off x="2513" y="3113"/>
              <a:ext cx="241" cy="233"/>
            </a:xfrm>
            <a:prstGeom prst="ellipse">
              <a:avLst/>
            </a:prstGeom>
            <a:solidFill>
              <a:srgbClr val="B2B2B2"/>
            </a:solidFill>
            <a:ln w="9525">
              <a:solidFill>
                <a:schemeClr val="tx1"/>
              </a:solidFill>
              <a:round/>
              <a:headEnd/>
              <a:tailEnd/>
            </a:ln>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sz="2400">
                <a:latin typeface="Arial" panose="020B0604020202020204" pitchFamily="34" charset="0"/>
                <a:ea typeface="ヒラギノ角ゴ Pro W3" charset="-128"/>
              </a:endParaRPr>
            </a:p>
          </p:txBody>
        </p:sp>
        <p:sp>
          <p:nvSpPr>
            <p:cNvPr id="60433" name="Rectangle 17"/>
            <p:cNvSpPr>
              <a:spLocks noChangeArrowheads="1"/>
            </p:cNvSpPr>
            <p:nvPr/>
          </p:nvSpPr>
          <p:spPr bwMode="auto">
            <a:xfrm rot="-4088220">
              <a:off x="2594" y="2976"/>
              <a:ext cx="200" cy="199"/>
            </a:xfrm>
            <a:prstGeom prst="rect">
              <a:avLst/>
            </a:prstGeom>
            <a:solidFill>
              <a:srgbClr val="FF66CC"/>
            </a:solidFill>
            <a:ln w="9525">
              <a:solidFill>
                <a:srgbClr val="FF66CC"/>
              </a:solidFill>
              <a:miter lim="800000"/>
              <a:headEnd/>
              <a:tailEnd/>
            </a:ln>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sz="2400">
                <a:latin typeface="Arial" panose="020B0604020202020204" pitchFamily="34" charset="0"/>
                <a:ea typeface="ヒラギノ角ゴ Pro W3" charset="-128"/>
              </a:endParaRPr>
            </a:p>
          </p:txBody>
        </p:sp>
        <p:sp>
          <p:nvSpPr>
            <p:cNvPr id="60434" name="Text Box 18"/>
            <p:cNvSpPr txBox="1">
              <a:spLocks noChangeArrowheads="1"/>
            </p:cNvSpPr>
            <p:nvPr/>
          </p:nvSpPr>
          <p:spPr bwMode="auto">
            <a:xfrm rot="-9376273">
              <a:off x="2746" y="3039"/>
              <a:ext cx="19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3000">
                  <a:solidFill>
                    <a:schemeClr val="tx2"/>
                  </a:solidFill>
                  <a:latin typeface="Arial" panose="020B0604020202020204" pitchFamily="34" charset="0"/>
                  <a:ea typeface="ヒラギノ角ゴ Pro W3" charset="-128"/>
                </a:rPr>
                <a:t>(</a:t>
              </a:r>
            </a:p>
          </p:txBody>
        </p:sp>
        <p:sp>
          <p:nvSpPr>
            <p:cNvPr id="60435" name="Text Box 19"/>
            <p:cNvSpPr txBox="1">
              <a:spLocks noChangeArrowheads="1"/>
            </p:cNvSpPr>
            <p:nvPr/>
          </p:nvSpPr>
          <p:spPr bwMode="auto">
            <a:xfrm rot="-9376273">
              <a:off x="2764" y="3036"/>
              <a:ext cx="2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4000">
                  <a:solidFill>
                    <a:schemeClr val="tx2"/>
                  </a:solidFill>
                  <a:latin typeface="Arial" panose="020B0604020202020204" pitchFamily="34" charset="0"/>
                  <a:ea typeface="ヒラギノ角ゴ Pro W3" charset="-128"/>
                </a:rPr>
                <a:t>(</a:t>
              </a:r>
            </a:p>
          </p:txBody>
        </p:sp>
        <p:sp>
          <p:nvSpPr>
            <p:cNvPr id="60436" name="Text Box 20"/>
            <p:cNvSpPr txBox="1">
              <a:spLocks noChangeArrowheads="1"/>
            </p:cNvSpPr>
            <p:nvPr/>
          </p:nvSpPr>
          <p:spPr bwMode="auto">
            <a:xfrm rot="-9376273">
              <a:off x="2811" y="3018"/>
              <a:ext cx="249"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5000">
                  <a:solidFill>
                    <a:schemeClr val="tx2"/>
                  </a:solidFill>
                  <a:latin typeface="Arial" panose="020B0604020202020204" pitchFamily="34" charset="0"/>
                  <a:ea typeface="ヒラギノ角ゴ Pro W3" charset="-128"/>
                </a:rPr>
                <a:t>(</a:t>
              </a:r>
            </a:p>
          </p:txBody>
        </p:sp>
      </p:grpSp>
      <p:sp>
        <p:nvSpPr>
          <p:cNvPr id="60428" name="AutoShape 21"/>
          <p:cNvSpPr>
            <a:spLocks noChangeArrowheads="1"/>
          </p:cNvSpPr>
          <p:nvPr/>
        </p:nvSpPr>
        <p:spPr bwMode="auto">
          <a:xfrm>
            <a:off x="4516439" y="5130800"/>
            <a:ext cx="1209675" cy="393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2000" b="1">
                <a:solidFill>
                  <a:schemeClr val="tx2"/>
                </a:solidFill>
                <a:latin typeface="Arial" panose="020B0604020202020204" pitchFamily="34" charset="0"/>
                <a:ea typeface="ヒラギノ角ゴ Pro W3" charset="-128"/>
              </a:rPr>
              <a:t>STN</a:t>
            </a:r>
          </a:p>
        </p:txBody>
      </p:sp>
      <p:sp>
        <p:nvSpPr>
          <p:cNvPr id="60429" name="AutoShape 22"/>
          <p:cNvSpPr>
            <a:spLocks noChangeArrowheads="1"/>
          </p:cNvSpPr>
          <p:nvPr/>
        </p:nvSpPr>
        <p:spPr bwMode="auto">
          <a:xfrm>
            <a:off x="3627439" y="2876550"/>
            <a:ext cx="1209675" cy="393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2000" b="1">
                <a:solidFill>
                  <a:schemeClr val="tx2"/>
                </a:solidFill>
                <a:latin typeface="Arial" panose="020B0604020202020204" pitchFamily="34" charset="0"/>
                <a:ea typeface="ヒラギノ角ゴ Pro W3" charset="-128"/>
              </a:rPr>
              <a:t>Sensory</a:t>
            </a:r>
            <a:br>
              <a:rPr lang="en-US" altLang="en-US" sz="2000" b="1">
                <a:solidFill>
                  <a:schemeClr val="tx2"/>
                </a:solidFill>
                <a:latin typeface="Arial" panose="020B0604020202020204" pitchFamily="34" charset="0"/>
                <a:ea typeface="ヒラギノ角ゴ Pro W3" charset="-128"/>
              </a:rPr>
            </a:br>
            <a:r>
              <a:rPr lang="en-US" altLang="en-US" sz="2000" b="1">
                <a:solidFill>
                  <a:schemeClr val="tx2"/>
                </a:solidFill>
                <a:latin typeface="Arial" panose="020B0604020202020204" pitchFamily="34" charset="0"/>
                <a:ea typeface="ヒラギノ角ゴ Pro W3" charset="-128"/>
              </a:rPr>
              <a:t>Pathways</a:t>
            </a:r>
          </a:p>
        </p:txBody>
      </p:sp>
      <p:sp>
        <p:nvSpPr>
          <p:cNvPr id="60430" name="AutoShape 23"/>
          <p:cNvSpPr>
            <a:spLocks noChangeArrowheads="1"/>
          </p:cNvSpPr>
          <p:nvPr/>
        </p:nvSpPr>
        <p:spPr bwMode="auto">
          <a:xfrm>
            <a:off x="6862764" y="2859088"/>
            <a:ext cx="1209675" cy="393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2000" b="1">
                <a:solidFill>
                  <a:schemeClr val="tx2"/>
                </a:solidFill>
                <a:latin typeface="Arial" panose="020B0604020202020204" pitchFamily="34" charset="0"/>
                <a:ea typeface="ヒラギノ角ゴ Pro W3" charset="-128"/>
              </a:rPr>
              <a:t>Motor</a:t>
            </a:r>
            <a:br>
              <a:rPr lang="en-US" altLang="en-US" sz="2000" b="1">
                <a:solidFill>
                  <a:schemeClr val="tx2"/>
                </a:solidFill>
                <a:latin typeface="Arial" panose="020B0604020202020204" pitchFamily="34" charset="0"/>
                <a:ea typeface="ヒラギノ角ゴ Pro W3" charset="-128"/>
              </a:rPr>
            </a:br>
            <a:r>
              <a:rPr lang="en-US" altLang="en-US" sz="2000" b="1">
                <a:solidFill>
                  <a:schemeClr val="tx2"/>
                </a:solidFill>
                <a:latin typeface="Arial" panose="020B0604020202020204" pitchFamily="34" charset="0"/>
                <a:ea typeface="ヒラギノ角ゴ Pro W3" charset="-128"/>
              </a:rPr>
              <a:t>Pathways</a:t>
            </a:r>
          </a:p>
        </p:txBody>
      </p:sp>
      <p:sp>
        <p:nvSpPr>
          <p:cNvPr id="60431" name="Rectangle 24"/>
          <p:cNvSpPr>
            <a:spLocks noChangeArrowheads="1"/>
          </p:cNvSpPr>
          <p:nvPr/>
        </p:nvSpPr>
        <p:spPr bwMode="auto">
          <a:xfrm>
            <a:off x="5791201" y="4586288"/>
            <a:ext cx="2633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1400" b="1">
                <a:solidFill>
                  <a:schemeClr val="tx2"/>
                </a:solidFill>
                <a:latin typeface="Arial" panose="020B0604020202020204" pitchFamily="34" charset="0"/>
                <a:ea typeface="ヒラギノ角ゴ Pro W3" charset="-128"/>
              </a:rPr>
              <a:t>The negative electrode exerts the therapeutic effect.</a:t>
            </a:r>
          </a:p>
        </p:txBody>
      </p:sp>
    </p:spTree>
    <p:extLst>
      <p:ext uri="{BB962C8B-B14F-4D97-AF65-F5344CB8AC3E}">
        <p14:creationId xmlns:p14="http://schemas.microsoft.com/office/powerpoint/2010/main" val="2732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2850" y="3951288"/>
            <a:ext cx="40576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2"/>
          <p:cNvSpPr>
            <a:spLocks/>
          </p:cNvSpPr>
          <p:nvPr/>
        </p:nvSpPr>
        <p:spPr bwMode="auto">
          <a:xfrm>
            <a:off x="8062914" y="6629401"/>
            <a:ext cx="19925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100">
                <a:solidFill>
                  <a:schemeClr val="tx1"/>
                </a:solidFill>
                <a:latin typeface="Times" panose="02020603050405020304" pitchFamily="18" charset="0"/>
                <a:ea typeface="MS PGothic" panose="020B0600070205080204" pitchFamily="34" charset="-128"/>
                <a:sym typeface="Times" panose="02020603050405020304" pitchFamily="18" charset="0"/>
              </a:rPr>
              <a:t>Romanelli et al. JNSG April 2004</a:t>
            </a:r>
          </a:p>
        </p:txBody>
      </p:sp>
      <p:pic>
        <p:nvPicPr>
          <p:cNvPr id="542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500" y="3061058"/>
            <a:ext cx="42608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12700"/>
            <a:ext cx="24384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4278" name="Rectangle 6"/>
          <p:cNvSpPr>
            <a:spLocks/>
          </p:cNvSpPr>
          <p:nvPr/>
        </p:nvSpPr>
        <p:spPr bwMode="auto">
          <a:xfrm>
            <a:off x="1533100" y="618379"/>
            <a:ext cx="6451600" cy="135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2400" dirty="0">
                <a:solidFill>
                  <a:schemeClr val="bg1"/>
                </a:solidFill>
                <a:latin typeface="Times New Roman" panose="02020603050405020304" pitchFamily="18" charset="0"/>
                <a:ea typeface="MS PGothic" panose="020B0600070205080204" pitchFamily="34" charset="-128"/>
                <a:sym typeface="Times New Roman" panose="02020603050405020304" pitchFamily="18" charset="0"/>
              </a:rPr>
              <a:t>Deep Brain Stimulation (DBS) requires a team to</a:t>
            </a:r>
          </a:p>
          <a:p>
            <a:pPr algn="l" eaLnBrk="1" hangingPunct="1"/>
            <a:r>
              <a:rPr lang="en-US" altLang="en-US" sz="2400" dirty="0">
                <a:solidFill>
                  <a:schemeClr val="bg1"/>
                </a:solidFill>
                <a:latin typeface="Times New Roman" panose="02020603050405020304" pitchFamily="18" charset="0"/>
                <a:ea typeface="MS PGothic" panose="020B0600070205080204" pitchFamily="34" charset="-128"/>
                <a:sym typeface="Times New Roman" panose="02020603050405020304" pitchFamily="18" charset="0"/>
              </a:rPr>
              <a:t>accurately place the DBS lead in  the sensorimotor </a:t>
            </a:r>
          </a:p>
          <a:p>
            <a:pPr algn="l" eaLnBrk="1" hangingPunct="1"/>
            <a:r>
              <a:rPr lang="en-US" altLang="en-US" sz="2400" dirty="0">
                <a:solidFill>
                  <a:schemeClr val="bg1"/>
                </a:solidFill>
                <a:latin typeface="Times New Roman" panose="02020603050405020304" pitchFamily="18" charset="0"/>
                <a:ea typeface="MS PGothic" panose="020B0600070205080204" pitchFamily="34" charset="-128"/>
                <a:sym typeface="Times New Roman" panose="02020603050405020304" pitchFamily="18" charset="0"/>
              </a:rPr>
              <a:t>circuits of the basal ganglia</a:t>
            </a:r>
          </a:p>
        </p:txBody>
      </p:sp>
      <p:sp>
        <p:nvSpPr>
          <p:cNvPr id="54280" name="Rectangle 8"/>
          <p:cNvSpPr>
            <a:spLocks/>
          </p:cNvSpPr>
          <p:nvPr/>
        </p:nvSpPr>
        <p:spPr bwMode="auto">
          <a:xfrm>
            <a:off x="6083300" y="3124200"/>
            <a:ext cx="4051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800" dirty="0">
                <a:solidFill>
                  <a:schemeClr val="tx1"/>
                </a:solidFill>
                <a:latin typeface="Times New Roman" panose="02020603050405020304" pitchFamily="18" charset="0"/>
                <a:ea typeface="MS PGothic" panose="020B0600070205080204" pitchFamily="34" charset="-128"/>
                <a:sym typeface="Times New Roman" panose="02020603050405020304" pitchFamily="18" charset="0"/>
              </a:rPr>
              <a:t>Microelectrode recording (MER) of the activity of neurons in the sensorimotor region within STN</a:t>
            </a:r>
          </a:p>
        </p:txBody>
      </p:sp>
      <p:pic>
        <p:nvPicPr>
          <p:cNvPr id="4" name="15-PD-STN-movement related activit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01350" y="5893158"/>
            <a:ext cx="609600" cy="609600"/>
          </a:xfrm>
          <a:prstGeom prst="rect">
            <a:avLst/>
          </a:prstGeom>
        </p:spPr>
      </p:pic>
      <p:sp>
        <p:nvSpPr>
          <p:cNvPr id="5" name="Rectangle 4"/>
          <p:cNvSpPr/>
          <p:nvPr/>
        </p:nvSpPr>
        <p:spPr>
          <a:xfrm>
            <a:off x="697919" y="2168823"/>
            <a:ext cx="9075000" cy="923330"/>
          </a:xfrm>
          <a:prstGeom prst="rect">
            <a:avLst/>
          </a:prstGeom>
        </p:spPr>
        <p:txBody>
          <a:bodyPr wrap="square">
            <a:spAutoFit/>
          </a:bodyPr>
          <a:lstStyle/>
          <a:p>
            <a:r>
              <a:rPr lang="en-US" altLang="en-US" dirty="0" smtClean="0">
                <a:latin typeface="Times New Roman" panose="02020603050405020304" pitchFamily="18" charset="0"/>
                <a:ea typeface="MS PGothic" panose="020B0600070205080204" pitchFamily="34" charset="-128"/>
                <a:sym typeface="Times New Roman" panose="02020603050405020304" pitchFamily="18" charset="0"/>
              </a:rPr>
              <a:t>Accurate anatomical</a:t>
            </a:r>
          </a:p>
          <a:p>
            <a:r>
              <a:rPr lang="en-US" altLang="en-US" dirty="0" smtClean="0">
                <a:latin typeface="Times New Roman" panose="02020603050405020304" pitchFamily="18" charset="0"/>
                <a:ea typeface="MS PGothic" panose="020B0600070205080204" pitchFamily="34" charset="-128"/>
                <a:sym typeface="Times New Roman" panose="02020603050405020304" pitchFamily="18" charset="0"/>
              </a:rPr>
              <a:t>stereotactic targeting</a:t>
            </a:r>
          </a:p>
          <a:p>
            <a:r>
              <a:rPr lang="en-US" altLang="en-US" dirty="0" smtClean="0">
                <a:latin typeface="Times New Roman" panose="02020603050405020304" pitchFamily="18" charset="0"/>
                <a:ea typeface="MS PGothic" panose="020B0600070205080204" pitchFamily="34" charset="-128"/>
                <a:sym typeface="Times New Roman" panose="02020603050405020304" pitchFamily="18" charset="0"/>
              </a:rPr>
              <a:t>of the STN</a:t>
            </a:r>
            <a:endParaRPr lang="en-US" altLang="en-US" dirty="0">
              <a:latin typeface="Times New Roman" panose="02020603050405020304" pitchFamily="18" charset="0"/>
              <a:ea typeface="MS PGothic" panose="020B0600070205080204" pitchFamily="34" charset="-128"/>
              <a:sym typeface="Times New Roman" panose="02020603050405020304" pitchFamily="18" charset="0"/>
            </a:endParaRPr>
          </a:p>
        </p:txBody>
      </p:sp>
    </p:spTree>
    <p:extLst>
      <p:ext uri="{BB962C8B-B14F-4D97-AF65-F5344CB8AC3E}">
        <p14:creationId xmlns:p14="http://schemas.microsoft.com/office/powerpoint/2010/main" val="3549081083"/>
      </p:ext>
    </p:extLst>
  </p:cSld>
  <p:clrMapOvr>
    <a:masterClrMapping/>
  </p:clrMapOvr>
  <p:transition spd="med">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9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smtClean="0"/>
              <a:t>DBS</a:t>
            </a:r>
          </a:p>
        </p:txBody>
      </p:sp>
      <p:sp>
        <p:nvSpPr>
          <p:cNvPr id="56322"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en-US" altLang="en-US" dirty="0" smtClean="0"/>
          </a:p>
        </p:txBody>
      </p:sp>
      <p:pic>
        <p:nvPicPr>
          <p:cNvPr id="56323" name="Picture 3" descr="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53" y="2285303"/>
            <a:ext cx="3103935" cy="457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hesti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2511425"/>
            <a:ext cx="32131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2028" y="2622550"/>
            <a:ext cx="336867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30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5"/>
          <p:cNvSpPr>
            <a:spLocks noGrp="1" noChangeArrowheads="1"/>
          </p:cNvSpPr>
          <p:nvPr>
            <p:ph type="title"/>
          </p:nvPr>
        </p:nvSpPr>
        <p:spPr bwMode="auto">
          <a:xfrm>
            <a:off x="2238375" y="60825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n-US" altLang="en-US" sz="4000" dirty="0">
                <a:latin typeface="Times New Roman" panose="02020603050405020304" pitchFamily="18" charset="0"/>
              </a:rPr>
              <a:t>DBS Lead Electrode Selection and Stimulation Parameters</a:t>
            </a:r>
          </a:p>
        </p:txBody>
      </p:sp>
      <p:sp>
        <p:nvSpPr>
          <p:cNvPr id="62466" name="Rectangle 36"/>
          <p:cNvSpPr>
            <a:spLocks noChangeArrowheads="1"/>
          </p:cNvSpPr>
          <p:nvPr/>
        </p:nvSpPr>
        <p:spPr bwMode="auto">
          <a:xfrm>
            <a:off x="1600201" y="6199188"/>
            <a:ext cx="4854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lnSpc>
                <a:spcPct val="90000"/>
              </a:lnSpc>
            </a:pPr>
            <a:r>
              <a:rPr lang="en-US" altLang="en-US" sz="1000">
                <a:latin typeface="Arial" panose="020B0604020202020204" pitchFamily="34" charset="0"/>
              </a:rPr>
              <a:t>* The negative electrode exerts the therapeutic effect</a:t>
            </a:r>
          </a:p>
        </p:txBody>
      </p:sp>
      <p:sp>
        <p:nvSpPr>
          <p:cNvPr id="62467" name="Rectangle 39"/>
          <p:cNvSpPr>
            <a:spLocks noChangeArrowheads="1"/>
          </p:cNvSpPr>
          <p:nvPr/>
        </p:nvSpPr>
        <p:spPr bwMode="auto">
          <a:xfrm>
            <a:off x="2819400" y="5486401"/>
            <a:ext cx="1695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2000" b="1">
                <a:solidFill>
                  <a:schemeClr val="hlink"/>
                </a:solidFill>
                <a:latin typeface="Arial" panose="020B0604020202020204" pitchFamily="34" charset="0"/>
              </a:rPr>
              <a:t>Unipolar</a:t>
            </a:r>
          </a:p>
        </p:txBody>
      </p:sp>
      <p:grpSp>
        <p:nvGrpSpPr>
          <p:cNvPr id="62468" name="Group 132"/>
          <p:cNvGrpSpPr>
            <a:grpSpLocks/>
          </p:cNvGrpSpPr>
          <p:nvPr/>
        </p:nvGrpSpPr>
        <p:grpSpPr bwMode="auto">
          <a:xfrm>
            <a:off x="1905000" y="2057400"/>
            <a:ext cx="3263900" cy="3233738"/>
            <a:chOff x="666750" y="2287588"/>
            <a:chExt cx="3263900" cy="3233737"/>
          </a:xfrm>
        </p:grpSpPr>
        <p:grpSp>
          <p:nvGrpSpPr>
            <p:cNvPr id="62476" name="Group 2"/>
            <p:cNvGrpSpPr>
              <a:grpSpLocks/>
            </p:cNvGrpSpPr>
            <p:nvPr/>
          </p:nvGrpSpPr>
          <p:grpSpPr bwMode="auto">
            <a:xfrm>
              <a:off x="1000125" y="3741738"/>
              <a:ext cx="206375" cy="165100"/>
              <a:chOff x="507" y="2407"/>
              <a:chExt cx="130" cy="104"/>
            </a:xfrm>
          </p:grpSpPr>
          <p:sp>
            <p:nvSpPr>
              <p:cNvPr id="62513" name="Line 3"/>
              <p:cNvSpPr>
                <a:spLocks noChangeShapeType="1"/>
              </p:cNvSpPr>
              <p:nvPr/>
            </p:nvSpPr>
            <p:spPr bwMode="auto">
              <a:xfrm rot="-5400000">
                <a:off x="497" y="2458"/>
                <a:ext cx="1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4" name="Line 4"/>
              <p:cNvSpPr>
                <a:spLocks noChangeShapeType="1"/>
              </p:cNvSpPr>
              <p:nvPr/>
            </p:nvSpPr>
            <p:spPr bwMode="auto">
              <a:xfrm rot="16200000" flipV="1">
                <a:off x="593" y="2467"/>
                <a:ext cx="0" cy="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5" name="Line 5"/>
              <p:cNvSpPr>
                <a:spLocks noChangeShapeType="1"/>
              </p:cNvSpPr>
              <p:nvPr/>
            </p:nvSpPr>
            <p:spPr bwMode="auto">
              <a:xfrm rot="-5400000">
                <a:off x="591" y="2363"/>
                <a:ext cx="0" cy="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6" name="Line 6"/>
              <p:cNvSpPr>
                <a:spLocks noChangeShapeType="1"/>
              </p:cNvSpPr>
              <p:nvPr/>
            </p:nvSpPr>
            <p:spPr bwMode="auto">
              <a:xfrm rot="16200000" flipV="1">
                <a:off x="527" y="2436"/>
                <a:ext cx="0"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2477" name="Group 7"/>
            <p:cNvGrpSpPr>
              <a:grpSpLocks/>
            </p:cNvGrpSpPr>
            <p:nvPr/>
          </p:nvGrpSpPr>
          <p:grpSpPr bwMode="auto">
            <a:xfrm>
              <a:off x="1000125" y="4070350"/>
              <a:ext cx="206375" cy="165100"/>
              <a:chOff x="507" y="2407"/>
              <a:chExt cx="130" cy="104"/>
            </a:xfrm>
          </p:grpSpPr>
          <p:sp>
            <p:nvSpPr>
              <p:cNvPr id="62509" name="Line 8"/>
              <p:cNvSpPr>
                <a:spLocks noChangeShapeType="1"/>
              </p:cNvSpPr>
              <p:nvPr/>
            </p:nvSpPr>
            <p:spPr bwMode="auto">
              <a:xfrm rot="-5400000">
                <a:off x="497" y="2458"/>
                <a:ext cx="1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0" name="Line 9"/>
              <p:cNvSpPr>
                <a:spLocks noChangeShapeType="1"/>
              </p:cNvSpPr>
              <p:nvPr/>
            </p:nvSpPr>
            <p:spPr bwMode="auto">
              <a:xfrm rot="16200000" flipV="1">
                <a:off x="593" y="2467"/>
                <a:ext cx="0" cy="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1" name="Line 10"/>
              <p:cNvSpPr>
                <a:spLocks noChangeShapeType="1"/>
              </p:cNvSpPr>
              <p:nvPr/>
            </p:nvSpPr>
            <p:spPr bwMode="auto">
              <a:xfrm rot="-5400000">
                <a:off x="591" y="2363"/>
                <a:ext cx="0" cy="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2" name="Line 11"/>
              <p:cNvSpPr>
                <a:spLocks noChangeShapeType="1"/>
              </p:cNvSpPr>
              <p:nvPr/>
            </p:nvSpPr>
            <p:spPr bwMode="auto">
              <a:xfrm rot="16200000" flipV="1">
                <a:off x="527" y="2436"/>
                <a:ext cx="0"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2478" name="Group 12"/>
            <p:cNvGrpSpPr>
              <a:grpSpLocks/>
            </p:cNvGrpSpPr>
            <p:nvPr/>
          </p:nvGrpSpPr>
          <p:grpSpPr bwMode="auto">
            <a:xfrm>
              <a:off x="1000125" y="4394200"/>
              <a:ext cx="206375" cy="165100"/>
              <a:chOff x="507" y="2407"/>
              <a:chExt cx="130" cy="104"/>
            </a:xfrm>
          </p:grpSpPr>
          <p:sp>
            <p:nvSpPr>
              <p:cNvPr id="62505" name="Line 13"/>
              <p:cNvSpPr>
                <a:spLocks noChangeShapeType="1"/>
              </p:cNvSpPr>
              <p:nvPr/>
            </p:nvSpPr>
            <p:spPr bwMode="auto">
              <a:xfrm rot="-5400000">
                <a:off x="497" y="2458"/>
                <a:ext cx="1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6" name="Line 14"/>
              <p:cNvSpPr>
                <a:spLocks noChangeShapeType="1"/>
              </p:cNvSpPr>
              <p:nvPr/>
            </p:nvSpPr>
            <p:spPr bwMode="auto">
              <a:xfrm rot="16200000" flipV="1">
                <a:off x="593" y="2467"/>
                <a:ext cx="0" cy="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7" name="Line 15"/>
              <p:cNvSpPr>
                <a:spLocks noChangeShapeType="1"/>
              </p:cNvSpPr>
              <p:nvPr/>
            </p:nvSpPr>
            <p:spPr bwMode="auto">
              <a:xfrm rot="-5400000">
                <a:off x="591" y="2363"/>
                <a:ext cx="0" cy="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8" name="Line 16"/>
              <p:cNvSpPr>
                <a:spLocks noChangeShapeType="1"/>
              </p:cNvSpPr>
              <p:nvPr/>
            </p:nvSpPr>
            <p:spPr bwMode="auto">
              <a:xfrm rot="16200000" flipV="1">
                <a:off x="527" y="2436"/>
                <a:ext cx="0"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2479" name="Group 17"/>
            <p:cNvGrpSpPr>
              <a:grpSpLocks/>
            </p:cNvGrpSpPr>
            <p:nvPr/>
          </p:nvGrpSpPr>
          <p:grpSpPr bwMode="auto">
            <a:xfrm>
              <a:off x="1000125" y="4727575"/>
              <a:ext cx="206375" cy="165100"/>
              <a:chOff x="507" y="2407"/>
              <a:chExt cx="130" cy="104"/>
            </a:xfrm>
          </p:grpSpPr>
          <p:sp>
            <p:nvSpPr>
              <p:cNvPr id="62501" name="Line 18"/>
              <p:cNvSpPr>
                <a:spLocks noChangeShapeType="1"/>
              </p:cNvSpPr>
              <p:nvPr/>
            </p:nvSpPr>
            <p:spPr bwMode="auto">
              <a:xfrm rot="-5400000">
                <a:off x="497" y="2458"/>
                <a:ext cx="1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2" name="Line 19"/>
              <p:cNvSpPr>
                <a:spLocks noChangeShapeType="1"/>
              </p:cNvSpPr>
              <p:nvPr/>
            </p:nvSpPr>
            <p:spPr bwMode="auto">
              <a:xfrm rot="16200000" flipV="1">
                <a:off x="593" y="2467"/>
                <a:ext cx="0" cy="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3" name="Line 20"/>
              <p:cNvSpPr>
                <a:spLocks noChangeShapeType="1"/>
              </p:cNvSpPr>
              <p:nvPr/>
            </p:nvSpPr>
            <p:spPr bwMode="auto">
              <a:xfrm rot="-5400000">
                <a:off x="591" y="2363"/>
                <a:ext cx="0" cy="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4" name="Line 21"/>
              <p:cNvSpPr>
                <a:spLocks noChangeShapeType="1"/>
              </p:cNvSpPr>
              <p:nvPr/>
            </p:nvSpPr>
            <p:spPr bwMode="auto">
              <a:xfrm rot="16200000" flipV="1">
                <a:off x="527" y="2436"/>
                <a:ext cx="0"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2480" name="Rectangle 22"/>
            <p:cNvSpPr>
              <a:spLocks noChangeArrowheads="1"/>
            </p:cNvSpPr>
            <p:nvPr/>
          </p:nvSpPr>
          <p:spPr bwMode="auto">
            <a:xfrm>
              <a:off x="666750" y="4605338"/>
              <a:ext cx="50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b="1">
                  <a:latin typeface="Arial" panose="020B0604020202020204" pitchFamily="34" charset="0"/>
                </a:rPr>
                <a:t>0</a:t>
              </a:r>
            </a:p>
          </p:txBody>
        </p:sp>
        <p:sp>
          <p:nvSpPr>
            <p:cNvPr id="62481" name="Rectangle 23"/>
            <p:cNvSpPr>
              <a:spLocks noChangeArrowheads="1"/>
            </p:cNvSpPr>
            <p:nvPr/>
          </p:nvSpPr>
          <p:spPr bwMode="auto">
            <a:xfrm>
              <a:off x="666750" y="4281488"/>
              <a:ext cx="50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b="1">
                  <a:latin typeface="Arial" panose="020B0604020202020204" pitchFamily="34" charset="0"/>
                </a:rPr>
                <a:t>1</a:t>
              </a:r>
            </a:p>
          </p:txBody>
        </p:sp>
        <p:sp>
          <p:nvSpPr>
            <p:cNvPr id="62482" name="Rectangle 24"/>
            <p:cNvSpPr>
              <a:spLocks noChangeArrowheads="1"/>
            </p:cNvSpPr>
            <p:nvPr/>
          </p:nvSpPr>
          <p:spPr bwMode="auto">
            <a:xfrm>
              <a:off x="666750" y="3948113"/>
              <a:ext cx="50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b="1">
                  <a:latin typeface="Arial" panose="020B0604020202020204" pitchFamily="34" charset="0"/>
                </a:rPr>
                <a:t>2</a:t>
              </a:r>
            </a:p>
          </p:txBody>
        </p:sp>
        <p:sp>
          <p:nvSpPr>
            <p:cNvPr id="62483" name="Rectangle 25"/>
            <p:cNvSpPr>
              <a:spLocks noChangeArrowheads="1"/>
            </p:cNvSpPr>
            <p:nvPr/>
          </p:nvSpPr>
          <p:spPr bwMode="auto">
            <a:xfrm>
              <a:off x="666750" y="3614738"/>
              <a:ext cx="50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b="1">
                  <a:latin typeface="Arial" panose="020B0604020202020204" pitchFamily="34" charset="0"/>
                </a:rPr>
                <a:t>3</a:t>
              </a:r>
            </a:p>
          </p:txBody>
        </p:sp>
        <p:sp>
          <p:nvSpPr>
            <p:cNvPr id="62484" name="Freeform 26"/>
            <p:cNvSpPr>
              <a:spLocks/>
            </p:cNvSpPr>
            <p:nvPr/>
          </p:nvSpPr>
          <p:spPr bwMode="auto">
            <a:xfrm>
              <a:off x="1190625" y="2287588"/>
              <a:ext cx="2740025" cy="1941512"/>
            </a:xfrm>
            <a:custGeom>
              <a:avLst/>
              <a:gdLst>
                <a:gd name="T0" fmla="*/ 2147483647 w 1726"/>
                <a:gd name="T1" fmla="*/ 2147483647 h 1223"/>
                <a:gd name="T2" fmla="*/ 2147483647 w 1726"/>
                <a:gd name="T3" fmla="*/ 2147483647 h 1223"/>
                <a:gd name="T4" fmla="*/ 2147483647 w 1726"/>
                <a:gd name="T5" fmla="*/ 2147483647 h 1223"/>
                <a:gd name="T6" fmla="*/ 2147483647 w 1726"/>
                <a:gd name="T7" fmla="*/ 2147483647 h 1223"/>
                <a:gd name="T8" fmla="*/ 2147483647 w 1726"/>
                <a:gd name="T9" fmla="*/ 2147483647 h 1223"/>
                <a:gd name="T10" fmla="*/ 2147483647 w 1726"/>
                <a:gd name="T11" fmla="*/ 2147483647 h 1223"/>
                <a:gd name="T12" fmla="*/ 2147483647 w 1726"/>
                <a:gd name="T13" fmla="*/ 2147483647 h 1223"/>
                <a:gd name="T14" fmla="*/ 2147483647 w 1726"/>
                <a:gd name="T15" fmla="*/ 2147483647 h 1223"/>
                <a:gd name="T16" fmla="*/ 2147483647 w 1726"/>
                <a:gd name="T17" fmla="*/ 2147483647 h 1223"/>
                <a:gd name="T18" fmla="*/ 2147483647 w 1726"/>
                <a:gd name="T19" fmla="*/ 2147483647 h 1223"/>
                <a:gd name="T20" fmla="*/ 2147483647 w 1726"/>
                <a:gd name="T21" fmla="*/ 2147483647 h 1223"/>
                <a:gd name="T22" fmla="*/ 2147483647 w 1726"/>
                <a:gd name="T23" fmla="*/ 2147483647 h 1223"/>
                <a:gd name="T24" fmla="*/ 2147483647 w 1726"/>
                <a:gd name="T25" fmla="*/ 2147483647 h 1223"/>
                <a:gd name="T26" fmla="*/ 2147483647 w 1726"/>
                <a:gd name="T27" fmla="*/ 2147483647 h 1223"/>
                <a:gd name="T28" fmla="*/ 2147483647 w 1726"/>
                <a:gd name="T29" fmla="*/ 2147483647 h 1223"/>
                <a:gd name="T30" fmla="*/ 2147483647 w 1726"/>
                <a:gd name="T31" fmla="*/ 2147483647 h 12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26"/>
                <a:gd name="T49" fmla="*/ 0 h 1223"/>
                <a:gd name="T50" fmla="*/ 1726 w 1726"/>
                <a:gd name="T51" fmla="*/ 1223 h 12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26" h="1223">
                  <a:moveTo>
                    <a:pt x="7" y="246"/>
                  </a:moveTo>
                  <a:cubicBezTo>
                    <a:pt x="3" y="173"/>
                    <a:pt x="0" y="101"/>
                    <a:pt x="25" y="62"/>
                  </a:cubicBezTo>
                  <a:cubicBezTo>
                    <a:pt x="50" y="23"/>
                    <a:pt x="120" y="0"/>
                    <a:pt x="155" y="10"/>
                  </a:cubicBezTo>
                  <a:cubicBezTo>
                    <a:pt x="190" y="20"/>
                    <a:pt x="221" y="78"/>
                    <a:pt x="234" y="124"/>
                  </a:cubicBezTo>
                  <a:cubicBezTo>
                    <a:pt x="247" y="170"/>
                    <a:pt x="241" y="235"/>
                    <a:pt x="234" y="289"/>
                  </a:cubicBezTo>
                  <a:cubicBezTo>
                    <a:pt x="227" y="343"/>
                    <a:pt x="196" y="399"/>
                    <a:pt x="190" y="446"/>
                  </a:cubicBezTo>
                  <a:cubicBezTo>
                    <a:pt x="184" y="493"/>
                    <a:pt x="168" y="527"/>
                    <a:pt x="199" y="569"/>
                  </a:cubicBezTo>
                  <a:cubicBezTo>
                    <a:pt x="230" y="611"/>
                    <a:pt x="291" y="675"/>
                    <a:pt x="374" y="700"/>
                  </a:cubicBezTo>
                  <a:cubicBezTo>
                    <a:pt x="457" y="725"/>
                    <a:pt x="590" y="720"/>
                    <a:pt x="697" y="717"/>
                  </a:cubicBezTo>
                  <a:cubicBezTo>
                    <a:pt x="804" y="714"/>
                    <a:pt x="910" y="692"/>
                    <a:pt x="1019" y="682"/>
                  </a:cubicBezTo>
                  <a:cubicBezTo>
                    <a:pt x="1128" y="672"/>
                    <a:pt x="1261" y="647"/>
                    <a:pt x="1351" y="656"/>
                  </a:cubicBezTo>
                  <a:cubicBezTo>
                    <a:pt x="1441" y="665"/>
                    <a:pt x="1504" y="698"/>
                    <a:pt x="1561" y="734"/>
                  </a:cubicBezTo>
                  <a:cubicBezTo>
                    <a:pt x="1618" y="770"/>
                    <a:pt x="1666" y="814"/>
                    <a:pt x="1691" y="874"/>
                  </a:cubicBezTo>
                  <a:cubicBezTo>
                    <a:pt x="1716" y="934"/>
                    <a:pt x="1726" y="1037"/>
                    <a:pt x="1709" y="1092"/>
                  </a:cubicBezTo>
                  <a:cubicBezTo>
                    <a:pt x="1692" y="1147"/>
                    <a:pt x="1652" y="1189"/>
                    <a:pt x="1587" y="1206"/>
                  </a:cubicBezTo>
                  <a:cubicBezTo>
                    <a:pt x="1522" y="1223"/>
                    <a:pt x="1419" y="1210"/>
                    <a:pt x="1316" y="1197"/>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5" name="Freeform 28"/>
            <p:cNvSpPr>
              <a:spLocks/>
            </p:cNvSpPr>
            <p:nvPr/>
          </p:nvSpPr>
          <p:spPr bwMode="auto">
            <a:xfrm>
              <a:off x="2000250" y="3949700"/>
              <a:ext cx="1909763" cy="1571625"/>
            </a:xfrm>
            <a:custGeom>
              <a:avLst/>
              <a:gdLst>
                <a:gd name="T0" fmla="*/ 2147483647 w 1203"/>
                <a:gd name="T1" fmla="*/ 2147483647 h 990"/>
                <a:gd name="T2" fmla="*/ 2147483647 w 1203"/>
                <a:gd name="T3" fmla="*/ 2147483647 h 990"/>
                <a:gd name="T4" fmla="*/ 2147483647 w 1203"/>
                <a:gd name="T5" fmla="*/ 2147483647 h 990"/>
                <a:gd name="T6" fmla="*/ 2147483647 w 1203"/>
                <a:gd name="T7" fmla="*/ 2147483647 h 990"/>
                <a:gd name="T8" fmla="*/ 2147483647 w 1203"/>
                <a:gd name="T9" fmla="*/ 2147483647 h 990"/>
                <a:gd name="T10" fmla="*/ 2147483647 w 1203"/>
                <a:gd name="T11" fmla="*/ 2147483647 h 990"/>
                <a:gd name="T12" fmla="*/ 2147483647 w 1203"/>
                <a:gd name="T13" fmla="*/ 2147483647 h 990"/>
                <a:gd name="T14" fmla="*/ 2147483647 w 1203"/>
                <a:gd name="T15" fmla="*/ 2147483647 h 990"/>
                <a:gd name="T16" fmla="*/ 2147483647 w 1203"/>
                <a:gd name="T17" fmla="*/ 2147483647 h 990"/>
                <a:gd name="T18" fmla="*/ 2147483647 w 1203"/>
                <a:gd name="T19" fmla="*/ 2147483647 h 990"/>
                <a:gd name="T20" fmla="*/ 2147483647 w 1203"/>
                <a:gd name="T21" fmla="*/ 2147483647 h 990"/>
                <a:gd name="T22" fmla="*/ 2147483647 w 1203"/>
                <a:gd name="T23" fmla="*/ 2147483647 h 990"/>
                <a:gd name="T24" fmla="*/ 2147483647 w 1203"/>
                <a:gd name="T25" fmla="*/ 2147483647 h 990"/>
                <a:gd name="T26" fmla="*/ 2147483647 w 1203"/>
                <a:gd name="T27" fmla="*/ 2147483647 h 990"/>
                <a:gd name="T28" fmla="*/ 2147483647 w 1203"/>
                <a:gd name="T29" fmla="*/ 2147483647 h 990"/>
                <a:gd name="T30" fmla="*/ 2147483647 w 1203"/>
                <a:gd name="T31" fmla="*/ 2147483647 h 990"/>
                <a:gd name="T32" fmla="*/ 2147483647 w 1203"/>
                <a:gd name="T33" fmla="*/ 2147483647 h 990"/>
                <a:gd name="T34" fmla="*/ 2147483647 w 1203"/>
                <a:gd name="T35" fmla="*/ 2147483647 h 990"/>
                <a:gd name="T36" fmla="*/ 2147483647 w 1203"/>
                <a:gd name="T37" fmla="*/ 2147483647 h 990"/>
                <a:gd name="T38" fmla="*/ 2147483647 w 1203"/>
                <a:gd name="T39" fmla="*/ 2147483647 h 990"/>
                <a:gd name="T40" fmla="*/ 2147483647 w 1203"/>
                <a:gd name="T41" fmla="*/ 2147483647 h 990"/>
                <a:gd name="T42" fmla="*/ 2147483647 w 1203"/>
                <a:gd name="T43" fmla="*/ 2147483647 h 990"/>
                <a:gd name="T44" fmla="*/ 0 w 1203"/>
                <a:gd name="T45" fmla="*/ 2147483647 h 990"/>
                <a:gd name="T46" fmla="*/ 2147483647 w 1203"/>
                <a:gd name="T47" fmla="*/ 2147483647 h 990"/>
                <a:gd name="T48" fmla="*/ 2147483647 w 1203"/>
                <a:gd name="T49" fmla="*/ 2147483647 h 990"/>
                <a:gd name="T50" fmla="*/ 2147483647 w 1203"/>
                <a:gd name="T51" fmla="*/ 2147483647 h 990"/>
                <a:gd name="T52" fmla="*/ 2147483647 w 1203"/>
                <a:gd name="T53" fmla="*/ 2147483647 h 990"/>
                <a:gd name="T54" fmla="*/ 2147483647 w 1203"/>
                <a:gd name="T55" fmla="*/ 2147483647 h 990"/>
                <a:gd name="T56" fmla="*/ 2147483647 w 1203"/>
                <a:gd name="T57" fmla="*/ 2147483647 h 990"/>
                <a:gd name="T58" fmla="*/ 2147483647 w 1203"/>
                <a:gd name="T59" fmla="*/ 2147483647 h 990"/>
                <a:gd name="T60" fmla="*/ 2147483647 w 1203"/>
                <a:gd name="T61" fmla="*/ 2147483647 h 990"/>
                <a:gd name="T62" fmla="*/ 2147483647 w 1203"/>
                <a:gd name="T63" fmla="*/ 0 h 990"/>
                <a:gd name="T64" fmla="*/ 2147483647 w 1203"/>
                <a:gd name="T65" fmla="*/ 2147483647 h 990"/>
                <a:gd name="T66" fmla="*/ 2147483647 w 1203"/>
                <a:gd name="T67" fmla="*/ 2147483647 h 990"/>
                <a:gd name="T68" fmla="*/ 2147483647 w 1203"/>
                <a:gd name="T69" fmla="*/ 2147483647 h 990"/>
                <a:gd name="T70" fmla="*/ 2147483647 w 1203"/>
                <a:gd name="T71" fmla="*/ 2147483647 h 9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3"/>
                <a:gd name="T109" fmla="*/ 0 h 990"/>
                <a:gd name="T110" fmla="*/ 1203 w 1203"/>
                <a:gd name="T111" fmla="*/ 990 h 9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3" h="990">
                  <a:moveTo>
                    <a:pt x="861" y="72"/>
                  </a:moveTo>
                  <a:lnTo>
                    <a:pt x="870" y="297"/>
                  </a:lnTo>
                  <a:lnTo>
                    <a:pt x="936" y="297"/>
                  </a:lnTo>
                  <a:lnTo>
                    <a:pt x="990" y="315"/>
                  </a:lnTo>
                  <a:lnTo>
                    <a:pt x="1062" y="354"/>
                  </a:lnTo>
                  <a:lnTo>
                    <a:pt x="1095" y="381"/>
                  </a:lnTo>
                  <a:lnTo>
                    <a:pt x="1137" y="435"/>
                  </a:lnTo>
                  <a:lnTo>
                    <a:pt x="1167" y="489"/>
                  </a:lnTo>
                  <a:lnTo>
                    <a:pt x="1188" y="549"/>
                  </a:lnTo>
                  <a:lnTo>
                    <a:pt x="1203" y="621"/>
                  </a:lnTo>
                  <a:lnTo>
                    <a:pt x="1200" y="687"/>
                  </a:lnTo>
                  <a:lnTo>
                    <a:pt x="1185" y="774"/>
                  </a:lnTo>
                  <a:lnTo>
                    <a:pt x="1146" y="846"/>
                  </a:lnTo>
                  <a:lnTo>
                    <a:pt x="1086" y="918"/>
                  </a:lnTo>
                  <a:lnTo>
                    <a:pt x="999" y="969"/>
                  </a:lnTo>
                  <a:lnTo>
                    <a:pt x="936" y="984"/>
                  </a:lnTo>
                  <a:lnTo>
                    <a:pt x="648" y="990"/>
                  </a:lnTo>
                  <a:lnTo>
                    <a:pt x="351" y="978"/>
                  </a:lnTo>
                  <a:lnTo>
                    <a:pt x="237" y="948"/>
                  </a:lnTo>
                  <a:lnTo>
                    <a:pt x="135" y="882"/>
                  </a:lnTo>
                  <a:lnTo>
                    <a:pt x="60" y="792"/>
                  </a:lnTo>
                  <a:lnTo>
                    <a:pt x="15" y="699"/>
                  </a:lnTo>
                  <a:lnTo>
                    <a:pt x="0" y="546"/>
                  </a:lnTo>
                  <a:lnTo>
                    <a:pt x="3" y="366"/>
                  </a:lnTo>
                  <a:lnTo>
                    <a:pt x="24" y="258"/>
                  </a:lnTo>
                  <a:lnTo>
                    <a:pt x="60" y="180"/>
                  </a:lnTo>
                  <a:lnTo>
                    <a:pt x="117" y="117"/>
                  </a:lnTo>
                  <a:lnTo>
                    <a:pt x="174" y="78"/>
                  </a:lnTo>
                  <a:lnTo>
                    <a:pt x="234" y="48"/>
                  </a:lnTo>
                  <a:lnTo>
                    <a:pt x="324" y="27"/>
                  </a:lnTo>
                  <a:lnTo>
                    <a:pt x="441" y="9"/>
                  </a:lnTo>
                  <a:lnTo>
                    <a:pt x="630" y="0"/>
                  </a:lnTo>
                  <a:lnTo>
                    <a:pt x="753" y="3"/>
                  </a:lnTo>
                  <a:lnTo>
                    <a:pt x="825" y="18"/>
                  </a:lnTo>
                  <a:lnTo>
                    <a:pt x="852" y="39"/>
                  </a:lnTo>
                  <a:lnTo>
                    <a:pt x="861" y="72"/>
                  </a:lnTo>
                  <a:close/>
                </a:path>
              </a:pathLst>
            </a:custGeom>
            <a:gradFill rotWithShape="0">
              <a:gsLst>
                <a:gs pos="0">
                  <a:srgbClr val="525252"/>
                </a:gs>
                <a:gs pos="50000">
                  <a:srgbClr val="B2B2B2"/>
                </a:gs>
                <a:gs pos="100000">
                  <a:srgbClr val="525252"/>
                </a:gs>
              </a:gsLst>
              <a:lin ang="5400000" scaled="1"/>
            </a:gradFill>
            <a:ln w="28575">
              <a:solidFill>
                <a:schemeClr val="tx1"/>
              </a:solidFill>
              <a:round/>
              <a:headEnd/>
              <a:tailEnd/>
            </a:ln>
          </p:spPr>
          <p:txBody>
            <a:bodyPr/>
            <a:lstStyle/>
            <a:p>
              <a:endParaRPr lang="en-US"/>
            </a:p>
          </p:txBody>
        </p:sp>
        <p:sp>
          <p:nvSpPr>
            <p:cNvPr id="62486" name="Oval 68"/>
            <p:cNvSpPr>
              <a:spLocks noChangeArrowheads="1"/>
            </p:cNvSpPr>
            <p:nvPr/>
          </p:nvSpPr>
          <p:spPr bwMode="auto">
            <a:xfrm rot="5400000" flipH="1">
              <a:off x="1150938" y="4857750"/>
              <a:ext cx="200025" cy="180975"/>
            </a:xfrm>
            <a:prstGeom prst="ellipse">
              <a:avLst/>
            </a:prstGeom>
            <a:solidFill>
              <a:srgbClr val="B2B2B2"/>
            </a:solidFill>
            <a:ln w="9525">
              <a:solidFill>
                <a:schemeClr val="tx1"/>
              </a:solidFill>
              <a:round/>
              <a:headEnd/>
              <a:tailEnd/>
            </a:ln>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62487" name="Rectangle 69"/>
            <p:cNvSpPr>
              <a:spLocks noChangeArrowheads="1"/>
            </p:cNvSpPr>
            <p:nvPr/>
          </p:nvSpPr>
          <p:spPr bwMode="auto">
            <a:xfrm rot="5400000" flipH="1">
              <a:off x="117476" y="3729037"/>
              <a:ext cx="2266950" cy="180975"/>
            </a:xfrm>
            <a:prstGeom prst="rect">
              <a:avLst/>
            </a:prstGeom>
            <a:gradFill rotWithShape="0">
              <a:gsLst>
                <a:gs pos="0">
                  <a:srgbClr val="525252"/>
                </a:gs>
                <a:gs pos="50000">
                  <a:srgbClr val="B2B2B2"/>
                </a:gs>
                <a:gs pos="100000">
                  <a:srgbClr val="525252"/>
                </a:gs>
              </a:gsLst>
              <a:lin ang="0" scaled="1"/>
            </a:gradFill>
            <a:ln w="9525">
              <a:solidFill>
                <a:schemeClr val="tx1"/>
              </a:solidFill>
              <a:miter lim="800000"/>
              <a:headEnd/>
              <a:tailEnd/>
            </a:ln>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62488" name="Rectangle 70"/>
            <p:cNvSpPr>
              <a:spLocks noChangeArrowheads="1"/>
            </p:cNvSpPr>
            <p:nvPr/>
          </p:nvSpPr>
          <p:spPr bwMode="auto">
            <a:xfrm rot="5400000" flipH="1">
              <a:off x="1169194" y="4731544"/>
              <a:ext cx="166687" cy="155575"/>
            </a:xfrm>
            <a:prstGeom prst="rect">
              <a:avLst/>
            </a:prstGeom>
            <a:solidFill>
              <a:schemeClr val="bg2"/>
            </a:solidFill>
            <a:ln w="9525">
              <a:solidFill>
                <a:schemeClr val="bg2"/>
              </a:solidFill>
              <a:miter lim="800000"/>
              <a:headEnd/>
              <a:tailEnd/>
            </a:ln>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62489" name="Rectangle 71"/>
            <p:cNvSpPr>
              <a:spLocks noChangeArrowheads="1"/>
            </p:cNvSpPr>
            <p:nvPr/>
          </p:nvSpPr>
          <p:spPr bwMode="auto">
            <a:xfrm rot="5400000" flipH="1">
              <a:off x="1169194" y="4402931"/>
              <a:ext cx="166688" cy="155575"/>
            </a:xfrm>
            <a:prstGeom prst="rect">
              <a:avLst/>
            </a:prstGeom>
            <a:solidFill>
              <a:schemeClr val="bg2"/>
            </a:solidFill>
            <a:ln w="9525">
              <a:solidFill>
                <a:schemeClr val="bg2"/>
              </a:solidFill>
              <a:miter lim="800000"/>
              <a:headEnd/>
              <a:tailEnd/>
            </a:ln>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62490" name="Rectangle 72"/>
            <p:cNvSpPr>
              <a:spLocks noChangeArrowheads="1"/>
            </p:cNvSpPr>
            <p:nvPr/>
          </p:nvSpPr>
          <p:spPr bwMode="auto">
            <a:xfrm rot="5400000" flipH="1">
              <a:off x="1169194" y="4072731"/>
              <a:ext cx="166688" cy="155575"/>
            </a:xfrm>
            <a:prstGeom prst="rect">
              <a:avLst/>
            </a:prstGeom>
            <a:solidFill>
              <a:schemeClr val="bg2"/>
            </a:solidFill>
            <a:ln w="9525">
              <a:solidFill>
                <a:schemeClr val="bg2"/>
              </a:solidFill>
              <a:miter lim="800000"/>
              <a:headEnd/>
              <a:tailEnd/>
            </a:ln>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62491" name="Rectangle 73"/>
            <p:cNvSpPr>
              <a:spLocks noChangeArrowheads="1"/>
            </p:cNvSpPr>
            <p:nvPr/>
          </p:nvSpPr>
          <p:spPr bwMode="auto">
            <a:xfrm rot="5400000" flipH="1">
              <a:off x="1169194" y="3744119"/>
              <a:ext cx="166687" cy="155575"/>
            </a:xfrm>
            <a:prstGeom prst="rect">
              <a:avLst/>
            </a:prstGeom>
            <a:solidFill>
              <a:schemeClr val="bg2"/>
            </a:solidFill>
            <a:ln w="9525">
              <a:solidFill>
                <a:schemeClr val="bg2"/>
              </a:solidFill>
              <a:miter lim="800000"/>
              <a:headEnd/>
              <a:tailEnd/>
            </a:ln>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62492" name="Rectangle 104"/>
            <p:cNvSpPr>
              <a:spLocks noChangeArrowheads="1"/>
            </p:cNvSpPr>
            <p:nvPr/>
          </p:nvSpPr>
          <p:spPr bwMode="auto">
            <a:xfrm>
              <a:off x="1323975" y="3652838"/>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1400" b="1">
                  <a:latin typeface="Arial" panose="020B0604020202020204" pitchFamily="34" charset="0"/>
                </a:rPr>
                <a:t>off</a:t>
              </a:r>
            </a:p>
          </p:txBody>
        </p:sp>
        <p:sp>
          <p:nvSpPr>
            <p:cNvPr id="62493" name="Rectangle 105"/>
            <p:cNvSpPr>
              <a:spLocks noChangeArrowheads="1"/>
            </p:cNvSpPr>
            <p:nvPr/>
          </p:nvSpPr>
          <p:spPr bwMode="auto">
            <a:xfrm>
              <a:off x="1323975" y="3986213"/>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1400" b="1">
                  <a:latin typeface="Arial" panose="020B0604020202020204" pitchFamily="34" charset="0"/>
                </a:rPr>
                <a:t>off</a:t>
              </a:r>
            </a:p>
          </p:txBody>
        </p:sp>
        <p:sp>
          <p:nvSpPr>
            <p:cNvPr id="62494" name="Rectangle 106"/>
            <p:cNvSpPr>
              <a:spLocks noChangeArrowheads="1"/>
            </p:cNvSpPr>
            <p:nvPr/>
          </p:nvSpPr>
          <p:spPr bwMode="auto">
            <a:xfrm>
              <a:off x="1323975" y="4319588"/>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1400" b="1">
                  <a:latin typeface="Arial" panose="020B0604020202020204" pitchFamily="34" charset="0"/>
                </a:rPr>
                <a:t>(-)</a:t>
              </a:r>
            </a:p>
          </p:txBody>
        </p:sp>
        <p:sp>
          <p:nvSpPr>
            <p:cNvPr id="62495" name="Rectangle 107"/>
            <p:cNvSpPr>
              <a:spLocks noChangeArrowheads="1"/>
            </p:cNvSpPr>
            <p:nvPr/>
          </p:nvSpPr>
          <p:spPr bwMode="auto">
            <a:xfrm>
              <a:off x="1323975" y="4652963"/>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1400" b="1">
                  <a:latin typeface="Arial" panose="020B0604020202020204" pitchFamily="34" charset="0"/>
                </a:rPr>
                <a:t>off</a:t>
              </a:r>
            </a:p>
          </p:txBody>
        </p:sp>
        <p:sp>
          <p:nvSpPr>
            <p:cNvPr id="62496" name="Rectangle 108"/>
            <p:cNvSpPr>
              <a:spLocks noChangeArrowheads="1"/>
            </p:cNvSpPr>
            <p:nvPr/>
          </p:nvSpPr>
          <p:spPr bwMode="auto">
            <a:xfrm>
              <a:off x="2200275" y="3595688"/>
              <a:ext cx="1470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1400" b="1">
                  <a:latin typeface="Arial" panose="020B0604020202020204" pitchFamily="34" charset="0"/>
                </a:rPr>
                <a:t>(+) positive</a:t>
              </a:r>
            </a:p>
          </p:txBody>
        </p:sp>
        <p:sp>
          <p:nvSpPr>
            <p:cNvPr id="62497" name="Oval 114"/>
            <p:cNvSpPr>
              <a:spLocks noChangeArrowheads="1"/>
            </p:cNvSpPr>
            <p:nvPr/>
          </p:nvSpPr>
          <p:spPr bwMode="auto">
            <a:xfrm>
              <a:off x="3038475" y="4064000"/>
              <a:ext cx="171450" cy="142875"/>
            </a:xfrm>
            <a:prstGeom prst="ellipse">
              <a:avLst/>
            </a:prstGeom>
            <a:solidFill>
              <a:schemeClr val="tx1"/>
            </a:solidFill>
            <a:ln w="9525">
              <a:solidFill>
                <a:schemeClr val="tx1"/>
              </a:solidFill>
              <a:round/>
              <a:headEnd/>
              <a:tailEnd/>
            </a:ln>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62498" name="Oval 115"/>
            <p:cNvSpPr>
              <a:spLocks noChangeArrowheads="1"/>
            </p:cNvSpPr>
            <p:nvPr/>
          </p:nvSpPr>
          <p:spPr bwMode="auto">
            <a:xfrm>
              <a:off x="3062288" y="4302125"/>
              <a:ext cx="123825" cy="123825"/>
            </a:xfrm>
            <a:prstGeom prst="ellipse">
              <a:avLst/>
            </a:prstGeom>
            <a:solidFill>
              <a:schemeClr val="tx1"/>
            </a:solidFill>
            <a:ln w="9525">
              <a:solidFill>
                <a:schemeClr val="tx1"/>
              </a:solidFill>
              <a:round/>
              <a:headEnd/>
              <a:tailEnd/>
            </a:ln>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62499" name="Oval 116"/>
            <p:cNvSpPr>
              <a:spLocks noChangeArrowheads="1"/>
            </p:cNvSpPr>
            <p:nvPr/>
          </p:nvSpPr>
          <p:spPr bwMode="auto">
            <a:xfrm>
              <a:off x="2838450" y="4083050"/>
              <a:ext cx="88900" cy="88900"/>
            </a:xfrm>
            <a:prstGeom prst="ellipse">
              <a:avLst/>
            </a:prstGeom>
            <a:solidFill>
              <a:schemeClr val="tx1"/>
            </a:solidFill>
            <a:ln w="9525">
              <a:solidFill>
                <a:schemeClr val="tx1"/>
              </a:solidFill>
              <a:round/>
              <a:headEnd/>
              <a:tailEnd/>
            </a:ln>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62500" name="Oval 117"/>
            <p:cNvSpPr>
              <a:spLocks noChangeArrowheads="1"/>
            </p:cNvSpPr>
            <p:nvPr/>
          </p:nvSpPr>
          <p:spPr bwMode="auto">
            <a:xfrm>
              <a:off x="2838450" y="4311650"/>
              <a:ext cx="88900" cy="88900"/>
            </a:xfrm>
            <a:prstGeom prst="ellipse">
              <a:avLst/>
            </a:prstGeom>
            <a:solidFill>
              <a:schemeClr val="tx1"/>
            </a:solidFill>
            <a:ln w="9525">
              <a:solidFill>
                <a:schemeClr val="tx1"/>
              </a:solidFill>
              <a:round/>
              <a:headEnd/>
              <a:tailEnd/>
            </a:ln>
          </p:spPr>
          <p:txBody>
            <a:bodyPr wrap="none"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grpSp>
      <p:sp>
        <p:nvSpPr>
          <p:cNvPr id="62469" name="Rectangle 3"/>
          <p:cNvSpPr>
            <a:spLocks noChangeArrowheads="1"/>
          </p:cNvSpPr>
          <p:nvPr/>
        </p:nvSpPr>
        <p:spPr bwMode="auto">
          <a:xfrm>
            <a:off x="6540500" y="4071938"/>
            <a:ext cx="1779588"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lnSpc>
                <a:spcPct val="90000"/>
              </a:lnSpc>
            </a:pPr>
            <a:r>
              <a:rPr lang="en-US" altLang="en-US" sz="2000" b="1">
                <a:solidFill>
                  <a:schemeClr val="hlink"/>
                </a:solidFill>
                <a:latin typeface="Arial" panose="020B0604020202020204" pitchFamily="34" charset="0"/>
              </a:rPr>
              <a:t>Rate</a:t>
            </a:r>
          </a:p>
          <a:p>
            <a:pPr eaLnBrk="1" hangingPunct="1">
              <a:lnSpc>
                <a:spcPct val="90000"/>
              </a:lnSpc>
            </a:pPr>
            <a:r>
              <a:rPr lang="en-US" altLang="en-US" sz="1600" b="1">
                <a:latin typeface="Arial" panose="020B0604020202020204" pitchFamily="34" charset="0"/>
              </a:rPr>
              <a:t>(Hertz)</a:t>
            </a:r>
            <a:br>
              <a:rPr lang="en-US" altLang="en-US" sz="1600" b="1">
                <a:latin typeface="Arial" panose="020B0604020202020204" pitchFamily="34" charset="0"/>
              </a:rPr>
            </a:br>
            <a:r>
              <a:rPr lang="en-US" altLang="en-US" sz="1600" b="1">
                <a:latin typeface="Arial" panose="020B0604020202020204" pitchFamily="34" charset="0"/>
              </a:rPr>
              <a:t>number of pulses </a:t>
            </a:r>
            <a:br>
              <a:rPr lang="en-US" altLang="en-US" sz="1600" b="1">
                <a:latin typeface="Arial" panose="020B0604020202020204" pitchFamily="34" charset="0"/>
              </a:rPr>
            </a:br>
            <a:r>
              <a:rPr lang="en-US" altLang="en-US" sz="1600" b="1">
                <a:latin typeface="Arial" panose="020B0604020202020204" pitchFamily="34" charset="0"/>
              </a:rPr>
              <a:t>per second</a:t>
            </a:r>
          </a:p>
        </p:txBody>
      </p:sp>
      <p:sp>
        <p:nvSpPr>
          <p:cNvPr id="62470" name="Rectangle 4"/>
          <p:cNvSpPr>
            <a:spLocks noChangeArrowheads="1"/>
          </p:cNvSpPr>
          <p:nvPr/>
        </p:nvSpPr>
        <p:spPr bwMode="auto">
          <a:xfrm>
            <a:off x="5562600" y="1981201"/>
            <a:ext cx="3379788"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lnSpc>
                <a:spcPct val="90000"/>
              </a:lnSpc>
            </a:pPr>
            <a:r>
              <a:rPr lang="en-US" altLang="en-US" sz="2000" b="1">
                <a:solidFill>
                  <a:schemeClr val="hlink"/>
                </a:solidFill>
                <a:latin typeface="Arial" panose="020B0604020202020204" pitchFamily="34" charset="0"/>
              </a:rPr>
              <a:t>Pulse Width</a:t>
            </a:r>
            <a:r>
              <a:rPr lang="en-US" altLang="en-US" sz="1600" b="1">
                <a:solidFill>
                  <a:schemeClr val="hlink"/>
                </a:solidFill>
                <a:latin typeface="Arial" panose="020B0604020202020204" pitchFamily="34" charset="0"/>
              </a:rPr>
              <a:t/>
            </a:r>
            <a:br>
              <a:rPr lang="en-US" altLang="en-US" sz="1600" b="1">
                <a:solidFill>
                  <a:schemeClr val="hlink"/>
                </a:solidFill>
                <a:latin typeface="Arial" panose="020B0604020202020204" pitchFamily="34" charset="0"/>
              </a:rPr>
            </a:br>
            <a:r>
              <a:rPr lang="en-US" altLang="en-US" sz="1600" b="1">
                <a:latin typeface="Arial" panose="020B0604020202020204" pitchFamily="34" charset="0"/>
              </a:rPr>
              <a:t>(</a:t>
            </a:r>
            <a:r>
              <a:rPr lang="en-US" altLang="en-US">
                <a:latin typeface="Arial" panose="020B0604020202020204" pitchFamily="34" charset="0"/>
                <a:sym typeface="Symbol" panose="05050102010706020507" pitchFamily="18" charset="2"/>
              </a:rPr>
              <a:t></a:t>
            </a:r>
            <a:r>
              <a:rPr lang="en-US" altLang="en-US" sz="1600" b="1">
                <a:latin typeface="Arial" panose="020B0604020202020204" pitchFamily="34" charset="0"/>
              </a:rPr>
              <a:t>sec)</a:t>
            </a:r>
            <a:br>
              <a:rPr lang="en-US" altLang="en-US" sz="1600" b="1">
                <a:latin typeface="Arial" panose="020B0604020202020204" pitchFamily="34" charset="0"/>
              </a:rPr>
            </a:br>
            <a:r>
              <a:rPr lang="en-US" altLang="en-US" sz="1600" b="1">
                <a:latin typeface="Arial" panose="020B0604020202020204" pitchFamily="34" charset="0"/>
              </a:rPr>
              <a:t>duration of each stimulus</a:t>
            </a:r>
          </a:p>
        </p:txBody>
      </p:sp>
      <p:sp>
        <p:nvSpPr>
          <p:cNvPr id="62471" name="Rectangle 5"/>
          <p:cNvSpPr>
            <a:spLocks noChangeArrowheads="1"/>
          </p:cNvSpPr>
          <p:nvPr/>
        </p:nvSpPr>
        <p:spPr bwMode="auto">
          <a:xfrm>
            <a:off x="9040814" y="3114676"/>
            <a:ext cx="1779587"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lnSpc>
                <a:spcPct val="90000"/>
              </a:lnSpc>
            </a:pPr>
            <a:r>
              <a:rPr lang="en-US" altLang="en-US" sz="2000" b="1">
                <a:solidFill>
                  <a:schemeClr val="hlink"/>
                </a:solidFill>
                <a:latin typeface="Arial" panose="020B0604020202020204" pitchFamily="34" charset="0"/>
              </a:rPr>
              <a:t>Amplitude</a:t>
            </a:r>
            <a:r>
              <a:rPr lang="en-US" altLang="en-US" sz="1600" b="1">
                <a:solidFill>
                  <a:schemeClr val="hlink"/>
                </a:solidFill>
                <a:latin typeface="Arial" panose="020B0604020202020204" pitchFamily="34" charset="0"/>
              </a:rPr>
              <a:t/>
            </a:r>
            <a:br>
              <a:rPr lang="en-US" altLang="en-US" sz="1600" b="1">
                <a:solidFill>
                  <a:schemeClr val="hlink"/>
                </a:solidFill>
                <a:latin typeface="Arial" panose="020B0604020202020204" pitchFamily="34" charset="0"/>
              </a:rPr>
            </a:br>
            <a:r>
              <a:rPr lang="en-US" altLang="en-US" sz="1600" b="1">
                <a:latin typeface="Arial" panose="020B0604020202020204" pitchFamily="34" charset="0"/>
              </a:rPr>
              <a:t>(Volts)</a:t>
            </a:r>
            <a:br>
              <a:rPr lang="en-US" altLang="en-US" sz="1600" b="1">
                <a:latin typeface="Arial" panose="020B0604020202020204" pitchFamily="34" charset="0"/>
              </a:rPr>
            </a:br>
            <a:r>
              <a:rPr lang="en-US" altLang="en-US" sz="1600" b="1">
                <a:latin typeface="Arial" panose="020B0604020202020204" pitchFamily="34" charset="0"/>
              </a:rPr>
              <a:t>intensity of stimulation</a:t>
            </a:r>
          </a:p>
        </p:txBody>
      </p:sp>
      <p:sp>
        <p:nvSpPr>
          <p:cNvPr id="62472" name="Line 6"/>
          <p:cNvSpPr>
            <a:spLocks noChangeShapeType="1"/>
          </p:cNvSpPr>
          <p:nvPr/>
        </p:nvSpPr>
        <p:spPr bwMode="auto">
          <a:xfrm>
            <a:off x="6186489" y="4003675"/>
            <a:ext cx="2471737" cy="0"/>
          </a:xfrm>
          <a:prstGeom prst="line">
            <a:avLst/>
          </a:prstGeom>
          <a:noFill/>
          <a:ln w="9525">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3" name="Line 7"/>
          <p:cNvSpPr>
            <a:spLocks noChangeShapeType="1"/>
          </p:cNvSpPr>
          <p:nvPr/>
        </p:nvSpPr>
        <p:spPr bwMode="auto">
          <a:xfrm>
            <a:off x="9043988" y="3143251"/>
            <a:ext cx="0" cy="658813"/>
          </a:xfrm>
          <a:prstGeom prst="line">
            <a:avLst/>
          </a:prstGeom>
          <a:noFill/>
          <a:ln w="9525">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4" name="Line 8"/>
          <p:cNvSpPr>
            <a:spLocks noChangeShapeType="1"/>
          </p:cNvSpPr>
          <p:nvPr/>
        </p:nvSpPr>
        <p:spPr bwMode="auto">
          <a:xfrm>
            <a:off x="6858000" y="2971800"/>
            <a:ext cx="361950" cy="0"/>
          </a:xfrm>
          <a:prstGeom prst="line">
            <a:avLst/>
          </a:prstGeom>
          <a:noFill/>
          <a:ln w="9525">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5" name="Freeform 9"/>
          <p:cNvSpPr>
            <a:spLocks/>
          </p:cNvSpPr>
          <p:nvPr/>
        </p:nvSpPr>
        <p:spPr bwMode="auto">
          <a:xfrm>
            <a:off x="5867400" y="3124201"/>
            <a:ext cx="2946400" cy="696913"/>
          </a:xfrm>
          <a:custGeom>
            <a:avLst/>
            <a:gdLst>
              <a:gd name="T0" fmla="*/ 0 w 2923"/>
              <a:gd name="T1" fmla="*/ 2147483647 h 693"/>
              <a:gd name="T2" fmla="*/ 2147483647 w 2923"/>
              <a:gd name="T3" fmla="*/ 2147483647 h 693"/>
              <a:gd name="T4" fmla="*/ 2147483647 w 2923"/>
              <a:gd name="T5" fmla="*/ 2147483647 h 693"/>
              <a:gd name="T6" fmla="*/ 2147483647 w 2923"/>
              <a:gd name="T7" fmla="*/ 2147483647 h 693"/>
              <a:gd name="T8" fmla="*/ 2147483647 w 2923"/>
              <a:gd name="T9" fmla="*/ 2147483647 h 693"/>
              <a:gd name="T10" fmla="*/ 2147483647 w 2923"/>
              <a:gd name="T11" fmla="*/ 2147483647 h 693"/>
              <a:gd name="T12" fmla="*/ 2147483647 w 2923"/>
              <a:gd name="T13" fmla="*/ 2147483647 h 693"/>
              <a:gd name="T14" fmla="*/ 2147483647 w 2923"/>
              <a:gd name="T15" fmla="*/ 2147483647 h 693"/>
              <a:gd name="T16" fmla="*/ 2147483647 w 2923"/>
              <a:gd name="T17" fmla="*/ 2147483647 h 693"/>
              <a:gd name="T18" fmla="*/ 2147483647 w 2923"/>
              <a:gd name="T19" fmla="*/ 2147483647 h 693"/>
              <a:gd name="T20" fmla="*/ 2147483647 w 2923"/>
              <a:gd name="T21" fmla="*/ 2147483647 h 693"/>
              <a:gd name="T22" fmla="*/ 2147483647 w 2923"/>
              <a:gd name="T23" fmla="*/ 2147483647 h 693"/>
              <a:gd name="T24" fmla="*/ 2147483647 w 2923"/>
              <a:gd name="T25" fmla="*/ 2147483647 h 693"/>
              <a:gd name="T26" fmla="*/ 2147483647 w 2923"/>
              <a:gd name="T27" fmla="*/ 2147483647 h 693"/>
              <a:gd name="T28" fmla="*/ 2147483647 w 2923"/>
              <a:gd name="T29" fmla="*/ 2147483647 h 693"/>
              <a:gd name="T30" fmla="*/ 2147483647 w 2923"/>
              <a:gd name="T31" fmla="*/ 0 h 693"/>
              <a:gd name="T32" fmla="*/ 2147483647 w 2923"/>
              <a:gd name="T33" fmla="*/ 2147483647 h 693"/>
              <a:gd name="T34" fmla="*/ 2147483647 w 2923"/>
              <a:gd name="T35" fmla="*/ 2147483647 h 6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23"/>
              <a:gd name="T55" fmla="*/ 0 h 693"/>
              <a:gd name="T56" fmla="*/ 2923 w 2923"/>
              <a:gd name="T57" fmla="*/ 693 h 6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23" h="693">
                <a:moveTo>
                  <a:pt x="0" y="676"/>
                </a:moveTo>
                <a:lnTo>
                  <a:pt x="340" y="676"/>
                </a:lnTo>
                <a:lnTo>
                  <a:pt x="340" y="21"/>
                </a:lnTo>
                <a:lnTo>
                  <a:pt x="663" y="21"/>
                </a:lnTo>
                <a:lnTo>
                  <a:pt x="663" y="693"/>
                </a:lnTo>
                <a:lnTo>
                  <a:pt x="977" y="693"/>
                </a:lnTo>
                <a:lnTo>
                  <a:pt x="977" y="9"/>
                </a:lnTo>
                <a:lnTo>
                  <a:pt x="1316" y="9"/>
                </a:lnTo>
                <a:lnTo>
                  <a:pt x="1315" y="686"/>
                </a:lnTo>
                <a:lnTo>
                  <a:pt x="1639" y="690"/>
                </a:lnTo>
                <a:lnTo>
                  <a:pt x="1640" y="3"/>
                </a:lnTo>
                <a:lnTo>
                  <a:pt x="1973" y="6"/>
                </a:lnTo>
                <a:lnTo>
                  <a:pt x="1972" y="685"/>
                </a:lnTo>
                <a:lnTo>
                  <a:pt x="2295" y="685"/>
                </a:lnTo>
                <a:lnTo>
                  <a:pt x="2294" y="6"/>
                </a:lnTo>
                <a:lnTo>
                  <a:pt x="2627" y="0"/>
                </a:lnTo>
                <a:lnTo>
                  <a:pt x="2626" y="693"/>
                </a:lnTo>
                <a:lnTo>
                  <a:pt x="2923" y="693"/>
                </a:lnTo>
              </a:path>
            </a:pathLst>
          </a:custGeom>
          <a:noFill/>
          <a:ln w="57150">
            <a:solidFill>
              <a:srgbClr val="F47B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90155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devices…</a:t>
            </a:r>
            <a:endParaRPr lang="en-US" dirty="0"/>
          </a:p>
        </p:txBody>
      </p:sp>
      <p:sp>
        <p:nvSpPr>
          <p:cNvPr id="3" name="Content Placeholder 2"/>
          <p:cNvSpPr>
            <a:spLocks noGrp="1"/>
          </p:cNvSpPr>
          <p:nvPr>
            <p:ph idx="1"/>
          </p:nvPr>
        </p:nvSpPr>
        <p:spPr/>
        <p:txBody>
          <a:bodyPr>
            <a:normAutofit/>
          </a:bodyPr>
          <a:lstStyle/>
          <a:p>
            <a:r>
              <a:rPr lang="en-US" sz="2000" dirty="0" smtClean="0"/>
              <a:t>St Jude – Received FDA approval for the Brio DBS system in 2015</a:t>
            </a:r>
          </a:p>
          <a:p>
            <a:r>
              <a:rPr lang="en-US" sz="2000" dirty="0" smtClean="0"/>
              <a:t>Boston </a:t>
            </a:r>
            <a:r>
              <a:rPr lang="en-US" sz="2000" dirty="0" err="1" smtClean="0"/>
              <a:t>Scientifc</a:t>
            </a:r>
            <a:r>
              <a:rPr lang="en-US" sz="2000" dirty="0" smtClean="0"/>
              <a:t> – </a:t>
            </a:r>
            <a:r>
              <a:rPr lang="en-US" sz="2000" dirty="0" err="1" smtClean="0"/>
              <a:t>Vercise</a:t>
            </a:r>
            <a:r>
              <a:rPr lang="en-US" sz="2000" dirty="0" smtClean="0"/>
              <a:t> system –approved in Europe, and trial on going in the States currently</a:t>
            </a:r>
          </a:p>
          <a:p>
            <a:r>
              <a:rPr lang="en-US" sz="2000" dirty="0" smtClean="0"/>
              <a:t>Why does this matter? </a:t>
            </a:r>
            <a:endParaRPr lang="en-US" sz="2000" dirty="0"/>
          </a:p>
          <a:p>
            <a:r>
              <a:rPr lang="en-US" sz="2000" dirty="0" smtClean="0"/>
              <a:t>Healthy competition!</a:t>
            </a:r>
          </a:p>
          <a:p>
            <a:r>
              <a:rPr lang="en-US" sz="2000" dirty="0" smtClean="0"/>
              <a:t>In the Horizon: Current steering, more contacts on each electrode</a:t>
            </a:r>
          </a:p>
          <a:p>
            <a:pPr marL="0" indent="0">
              <a:buNone/>
            </a:pPr>
            <a:endParaRPr lang="en-US" sz="2000" dirty="0"/>
          </a:p>
        </p:txBody>
      </p:sp>
    </p:spTree>
    <p:extLst>
      <p:ext uri="{BB962C8B-B14F-4D97-AF65-F5344CB8AC3E}">
        <p14:creationId xmlns:p14="http://schemas.microsoft.com/office/powerpoint/2010/main" val="13951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2413000" y="-177800"/>
            <a:ext cx="7162800" cy="2311400"/>
          </a:xfrm>
        </p:spPr>
        <p:txBody>
          <a:bodyPr/>
          <a:lstStyle/>
          <a:p>
            <a:pPr eaLnBrk="1" hangingPunct="1"/>
            <a:r>
              <a:rPr lang="en-US" altLang="en-US" dirty="0" smtClean="0"/>
              <a:t>DBS for Parkinson</a:t>
            </a:r>
            <a:r>
              <a:rPr lang="ja-JP" altLang="en-US" dirty="0" smtClean="0">
                <a:latin typeface="Arial" panose="020B0604020202020204" pitchFamily="34" charset="0"/>
              </a:rPr>
              <a:t>’</a:t>
            </a:r>
            <a:r>
              <a:rPr lang="en-US" altLang="ja-JP" dirty="0" smtClean="0"/>
              <a:t>s disease</a:t>
            </a:r>
            <a:endParaRPr lang="en-US" altLang="en-US" dirty="0" smtClean="0"/>
          </a:p>
        </p:txBody>
      </p:sp>
      <p:sp>
        <p:nvSpPr>
          <p:cNvPr id="60418" name="Rectangle 2"/>
          <p:cNvSpPr>
            <a:spLocks noGrp="1" noChangeArrowheads="1"/>
          </p:cNvSpPr>
          <p:nvPr>
            <p:ph idx="1"/>
          </p:nvPr>
        </p:nvSpPr>
        <p:spPr>
          <a:xfrm>
            <a:off x="558800" y="2311400"/>
            <a:ext cx="9017000" cy="4178300"/>
          </a:xfrm>
        </p:spPr>
        <p:txBody>
          <a:bodyPr>
            <a:normAutofit fontScale="92500" lnSpcReduction="10000"/>
          </a:bodyPr>
          <a:lstStyle/>
          <a:p>
            <a:pPr eaLnBrk="1" hangingPunct="1">
              <a:buFont typeface="Arial" charset="0"/>
              <a:buChar char="•"/>
              <a:defRPr/>
            </a:pPr>
            <a:r>
              <a:rPr lang="en-US" dirty="0" smtClean="0">
                <a:sym typeface="Arial Bold" charset="0"/>
              </a:rPr>
              <a:t>STN DBS superior to medical treatment alone in advanced PD </a:t>
            </a:r>
            <a:r>
              <a:rPr lang="en-US" sz="1400" dirty="0">
                <a:sym typeface="Arial Bold" charset="0"/>
              </a:rPr>
              <a:t>(</a:t>
            </a:r>
            <a:r>
              <a:rPr lang="en-US" sz="1400" dirty="0" err="1">
                <a:sym typeface="Arial Bold" charset="0"/>
              </a:rPr>
              <a:t>Deuschl</a:t>
            </a:r>
            <a:r>
              <a:rPr lang="en-US" sz="1400" dirty="0">
                <a:sym typeface="Arial Bold" charset="0"/>
              </a:rPr>
              <a:t> NEJM 2006,Williams Lancet </a:t>
            </a:r>
            <a:r>
              <a:rPr lang="en-US" sz="1400" dirty="0" err="1">
                <a:sym typeface="Arial Bold" charset="0"/>
              </a:rPr>
              <a:t>Neurol</a:t>
            </a:r>
            <a:r>
              <a:rPr lang="en-US" sz="1400" dirty="0">
                <a:sym typeface="Arial Bold" charset="0"/>
              </a:rPr>
              <a:t> 2010)</a:t>
            </a:r>
          </a:p>
          <a:p>
            <a:pPr lvl="1" eaLnBrk="1" hangingPunct="1">
              <a:buFont typeface="Arial" charset="0"/>
              <a:buChar char="–"/>
              <a:defRPr/>
            </a:pPr>
            <a:r>
              <a:rPr lang="en-US" sz="2000" dirty="0">
                <a:sym typeface="Arial Bold" charset="0"/>
              </a:rPr>
              <a:t>both </a:t>
            </a:r>
            <a:r>
              <a:rPr lang="en-US" sz="2000" dirty="0" err="1">
                <a:sym typeface="Arial Bold" charset="0"/>
              </a:rPr>
              <a:t>unblinded</a:t>
            </a:r>
            <a:r>
              <a:rPr lang="en-US" sz="2000" dirty="0">
                <a:sym typeface="Arial Bold" charset="0"/>
              </a:rPr>
              <a:t>, randomized trials N= 156, 366 (UK PD-SURG trial) resp. 6 </a:t>
            </a:r>
            <a:r>
              <a:rPr lang="en-US" sz="2000" dirty="0" err="1">
                <a:sym typeface="Arial Bold" charset="0"/>
              </a:rPr>
              <a:t>mos</a:t>
            </a:r>
            <a:r>
              <a:rPr lang="en-US" sz="2000" dirty="0">
                <a:sym typeface="Arial Bold" charset="0"/>
              </a:rPr>
              <a:t> delayed start</a:t>
            </a:r>
          </a:p>
          <a:p>
            <a:pPr lvl="1" eaLnBrk="1" hangingPunct="1">
              <a:buFont typeface="Arial" charset="0"/>
              <a:buChar char="–"/>
              <a:defRPr/>
            </a:pPr>
            <a:r>
              <a:rPr lang="en-US" sz="2000" dirty="0">
                <a:sym typeface="Arial Bold" charset="0"/>
              </a:rPr>
              <a:t>significant difference between change in -PDQ-39 on therapy, UPDRS III on meds vs off/ON DBS </a:t>
            </a:r>
            <a:r>
              <a:rPr lang="en-US" dirty="0" smtClean="0">
                <a:sym typeface="Arial Bold" charset="0"/>
              </a:rPr>
              <a:t>(41% and 36%) </a:t>
            </a:r>
          </a:p>
          <a:p>
            <a:pPr lvl="1" eaLnBrk="1" hangingPunct="1">
              <a:buFont typeface="Arial" charset="0"/>
              <a:buChar char="–"/>
              <a:defRPr/>
            </a:pPr>
            <a:r>
              <a:rPr lang="en-US" dirty="0" smtClean="0">
                <a:sym typeface="Arial Bold" charset="0"/>
              </a:rPr>
              <a:t>serious adverse events greater in STN DBS group (13% vs 4%) but overall adverse events higher in medical grp (50% (DBS) vs 64% (med))</a:t>
            </a:r>
          </a:p>
          <a:p>
            <a:pPr eaLnBrk="1" hangingPunct="1">
              <a:buFont typeface="Arial" charset="0"/>
              <a:buChar char="•"/>
              <a:defRPr/>
            </a:pPr>
            <a:r>
              <a:rPr lang="en-US" dirty="0" err="1" smtClean="0">
                <a:sym typeface="Arial Bold" charset="0"/>
              </a:rPr>
              <a:t>GPi</a:t>
            </a:r>
            <a:r>
              <a:rPr lang="en-US" dirty="0" smtClean="0">
                <a:sym typeface="Arial Bold" charset="0"/>
              </a:rPr>
              <a:t> versus STN DBS same motor outcomes</a:t>
            </a:r>
          </a:p>
          <a:p>
            <a:pPr lvl="1" eaLnBrk="1" hangingPunct="1">
              <a:buFont typeface="Arial" charset="0"/>
              <a:buChar char="–"/>
              <a:defRPr/>
            </a:pPr>
            <a:r>
              <a:rPr lang="en-US" sz="2000" dirty="0">
                <a:sym typeface="Arial Bold" charset="0"/>
              </a:rPr>
              <a:t>Multicenter VA trial  N = 299 (</a:t>
            </a:r>
            <a:r>
              <a:rPr lang="en-US" sz="2000" dirty="0" err="1">
                <a:sym typeface="Arial Bold" charset="0"/>
              </a:rPr>
              <a:t>Follet</a:t>
            </a:r>
            <a:r>
              <a:rPr lang="en-US" sz="2000" dirty="0">
                <a:sym typeface="Arial Bold" charset="0"/>
              </a:rPr>
              <a:t> NEJM 2010)</a:t>
            </a:r>
          </a:p>
          <a:p>
            <a:pPr lvl="2" eaLnBrk="1" hangingPunct="1">
              <a:buFont typeface="Arial" charset="0"/>
              <a:buChar char="»"/>
              <a:defRPr/>
            </a:pPr>
            <a:r>
              <a:rPr lang="en-US" dirty="0" err="1" smtClean="0">
                <a:sym typeface="Arial Bold" charset="0"/>
              </a:rPr>
              <a:t>GPi</a:t>
            </a:r>
            <a:r>
              <a:rPr lang="en-US" dirty="0" smtClean="0">
                <a:sym typeface="Arial Bold" charset="0"/>
              </a:rPr>
              <a:t> and STN equivalent motor outcomes at 2 </a:t>
            </a:r>
            <a:r>
              <a:rPr lang="en-US" dirty="0" err="1" smtClean="0">
                <a:sym typeface="Arial Bold" charset="0"/>
              </a:rPr>
              <a:t>yrs</a:t>
            </a:r>
            <a:r>
              <a:rPr lang="en-US" dirty="0" smtClean="0">
                <a:sym typeface="Arial Bold" charset="0"/>
              </a:rPr>
              <a:t> (-11.8 vs -10.7 points of UPDRS III - 28% and 25% improvement only)</a:t>
            </a:r>
          </a:p>
          <a:p>
            <a:pPr lvl="2" eaLnBrk="1" hangingPunct="1">
              <a:buFont typeface="Arial" charset="0"/>
              <a:buChar char="»"/>
              <a:defRPr/>
            </a:pPr>
            <a:r>
              <a:rPr lang="en-US" dirty="0" smtClean="0">
                <a:sym typeface="Arial Bold" charset="0"/>
              </a:rPr>
              <a:t>STN- lower medication, more depression, both treated </a:t>
            </a:r>
            <a:r>
              <a:rPr lang="en-US" dirty="0" err="1" smtClean="0">
                <a:sym typeface="Arial Bold" charset="0"/>
              </a:rPr>
              <a:t>dyskinesias</a:t>
            </a:r>
            <a:endParaRPr lang="en-US" dirty="0" smtClean="0">
              <a:sym typeface="Arial Bold" charset="0"/>
            </a:endParaRPr>
          </a:p>
        </p:txBody>
      </p:sp>
    </p:spTree>
    <p:extLst>
      <p:ext uri="{BB962C8B-B14F-4D97-AF65-F5344CB8AC3E}">
        <p14:creationId xmlns:p14="http://schemas.microsoft.com/office/powerpoint/2010/main" val="256493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Parkinson’s disease symptoms</a:t>
            </a:r>
            <a:endParaRPr lang="en-US" dirty="0"/>
          </a:p>
        </p:txBody>
      </p:sp>
      <p:sp>
        <p:nvSpPr>
          <p:cNvPr id="3" name="Text Placeholder 2"/>
          <p:cNvSpPr>
            <a:spLocks noGrp="1"/>
          </p:cNvSpPr>
          <p:nvPr>
            <p:ph type="body" idx="1"/>
          </p:nvPr>
        </p:nvSpPr>
        <p:spPr/>
        <p:txBody>
          <a:bodyPr/>
          <a:lstStyle/>
          <a:p>
            <a:r>
              <a:rPr lang="en-US" dirty="0" smtClean="0"/>
              <a:t>Motor symptoms</a:t>
            </a:r>
            <a:endParaRPr lang="en-US" dirty="0"/>
          </a:p>
        </p:txBody>
      </p:sp>
      <p:sp>
        <p:nvSpPr>
          <p:cNvPr id="4" name="Content Placeholder 3"/>
          <p:cNvSpPr>
            <a:spLocks noGrp="1"/>
          </p:cNvSpPr>
          <p:nvPr>
            <p:ph sz="half" idx="2"/>
          </p:nvPr>
        </p:nvSpPr>
        <p:spPr/>
        <p:txBody>
          <a:bodyPr/>
          <a:lstStyle/>
          <a:p>
            <a:r>
              <a:rPr lang="en-US" dirty="0" smtClean="0"/>
              <a:t>Stiffness</a:t>
            </a:r>
          </a:p>
          <a:p>
            <a:r>
              <a:rPr lang="en-US" dirty="0" smtClean="0"/>
              <a:t>Slowness</a:t>
            </a:r>
          </a:p>
          <a:p>
            <a:r>
              <a:rPr lang="en-US" dirty="0" smtClean="0"/>
              <a:t>Tremor</a:t>
            </a:r>
          </a:p>
          <a:p>
            <a:r>
              <a:rPr lang="en-US" dirty="0" smtClean="0"/>
              <a:t>Gait and balance changes- shuffling, freezing, festination</a:t>
            </a:r>
          </a:p>
        </p:txBody>
      </p:sp>
      <p:sp>
        <p:nvSpPr>
          <p:cNvPr id="5" name="Text Placeholder 4"/>
          <p:cNvSpPr>
            <a:spLocks noGrp="1"/>
          </p:cNvSpPr>
          <p:nvPr>
            <p:ph type="body" sz="quarter" idx="3"/>
          </p:nvPr>
        </p:nvSpPr>
        <p:spPr/>
        <p:txBody>
          <a:bodyPr/>
          <a:lstStyle/>
          <a:p>
            <a:r>
              <a:rPr lang="en-US" dirty="0" smtClean="0"/>
              <a:t>Non motor symptoms</a:t>
            </a:r>
            <a:endParaRPr lang="en-US" dirty="0"/>
          </a:p>
        </p:txBody>
      </p:sp>
      <p:sp>
        <p:nvSpPr>
          <p:cNvPr id="6" name="Content Placeholder 5"/>
          <p:cNvSpPr>
            <a:spLocks noGrp="1"/>
          </p:cNvSpPr>
          <p:nvPr>
            <p:ph sz="quarter" idx="4"/>
          </p:nvPr>
        </p:nvSpPr>
        <p:spPr>
          <a:xfrm>
            <a:off x="6208710" y="3179762"/>
            <a:ext cx="4825159" cy="3500438"/>
          </a:xfrm>
        </p:spPr>
        <p:txBody>
          <a:bodyPr>
            <a:normAutofit/>
          </a:bodyPr>
          <a:lstStyle/>
          <a:p>
            <a:r>
              <a:rPr lang="en-US" dirty="0" smtClean="0"/>
              <a:t>Loss of ability to smell things</a:t>
            </a:r>
          </a:p>
          <a:p>
            <a:r>
              <a:rPr lang="en-US" dirty="0" smtClean="0"/>
              <a:t>Autonomic nervous system: constipation, urinary symptoms, sweating, sexual symptoms, blood pressure control</a:t>
            </a:r>
          </a:p>
          <a:p>
            <a:r>
              <a:rPr lang="en-US" dirty="0" smtClean="0"/>
              <a:t>Psychiatric symptoms: Depression, anxiety and apathy</a:t>
            </a:r>
          </a:p>
          <a:p>
            <a:r>
              <a:rPr lang="en-US" dirty="0" smtClean="0"/>
              <a:t>Memory changes</a:t>
            </a:r>
          </a:p>
          <a:p>
            <a:r>
              <a:rPr lang="en-US" dirty="0" smtClean="0"/>
              <a:t>Sleep: REM sleep behavior disorder</a:t>
            </a:r>
          </a:p>
          <a:p>
            <a:endParaRPr lang="en-US" dirty="0"/>
          </a:p>
        </p:txBody>
      </p:sp>
    </p:spTree>
    <p:extLst>
      <p:ext uri="{BB962C8B-B14F-4D97-AF65-F5344CB8AC3E}">
        <p14:creationId xmlns:p14="http://schemas.microsoft.com/office/powerpoint/2010/main" val="229622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632675" y="-229628"/>
            <a:ext cx="8229600" cy="2288146"/>
          </a:xfrm>
        </p:spPr>
        <p:txBody>
          <a:bodyPr/>
          <a:lstStyle/>
          <a:p>
            <a:pPr eaLnBrk="1" hangingPunct="1">
              <a:defRPr/>
            </a:pPr>
            <a:r>
              <a:rPr lang="en-US" dirty="0" smtClean="0">
                <a:cs typeface="+mj-cs"/>
              </a:rPr>
              <a:t>Update  on Gene </a:t>
            </a:r>
            <a:r>
              <a:rPr lang="en-US" dirty="0">
                <a:cs typeface="+mj-cs"/>
              </a:rPr>
              <a:t>Therapy</a:t>
            </a:r>
            <a:r>
              <a:rPr lang="en-US" dirty="0" smtClean="0">
                <a:cs typeface="+mj-cs"/>
              </a:rPr>
              <a:t>:</a:t>
            </a:r>
            <a:endParaRPr lang="en-US" dirty="0">
              <a:cs typeface="+mj-cs"/>
            </a:endParaRPr>
          </a:p>
        </p:txBody>
      </p:sp>
      <p:sp>
        <p:nvSpPr>
          <p:cNvPr id="235523" name="Rectangle 3"/>
          <p:cNvSpPr>
            <a:spLocks noGrp="1" noChangeArrowheads="1"/>
          </p:cNvSpPr>
          <p:nvPr>
            <p:ph type="body" idx="1"/>
          </p:nvPr>
        </p:nvSpPr>
        <p:spPr>
          <a:xfrm>
            <a:off x="437882" y="2137893"/>
            <a:ext cx="5886718" cy="4720107"/>
          </a:xfrm>
        </p:spPr>
        <p:txBody>
          <a:bodyPr>
            <a:normAutofit fontScale="92500"/>
          </a:bodyPr>
          <a:lstStyle/>
          <a:p>
            <a:pPr eaLnBrk="1" hangingPunct="1">
              <a:buFont typeface="Wingdings" charset="2"/>
              <a:buChar char="Ø"/>
              <a:defRPr/>
            </a:pPr>
            <a:r>
              <a:rPr lang="en-US" sz="2400" dirty="0"/>
              <a:t>A promising area of research. </a:t>
            </a:r>
          </a:p>
          <a:p>
            <a:pPr eaLnBrk="1" hangingPunct="1">
              <a:buFont typeface="Wingdings" charset="0"/>
              <a:buChar char="Ø"/>
              <a:defRPr/>
            </a:pPr>
            <a:r>
              <a:rPr lang="en-US" sz="2400" dirty="0" smtClean="0"/>
              <a:t>Inactivated viral vectors have </a:t>
            </a:r>
            <a:r>
              <a:rPr lang="en-US" sz="2400" dirty="0"/>
              <a:t>been developed into highly effective vehicles for</a:t>
            </a:r>
            <a:r>
              <a:rPr lang="en-US" sz="2400" b="1" dirty="0"/>
              <a:t> </a:t>
            </a:r>
            <a:r>
              <a:rPr lang="en-US" sz="2400" dirty="0"/>
              <a:t>gene transfer to the adult central nervous system.</a:t>
            </a:r>
          </a:p>
          <a:p>
            <a:pPr eaLnBrk="1" hangingPunct="1">
              <a:buFont typeface="Wingdings" charset="0"/>
              <a:buChar char="Ø"/>
              <a:defRPr/>
            </a:pPr>
            <a:r>
              <a:rPr lang="en-US" sz="2400" dirty="0"/>
              <a:t>Genes</a:t>
            </a:r>
            <a:r>
              <a:rPr lang="en-US" sz="2400" b="1" dirty="0"/>
              <a:t> </a:t>
            </a:r>
            <a:r>
              <a:rPr lang="en-US" sz="2400" dirty="0"/>
              <a:t>encoding dopamine synthesizing enzymes can be implanted resulting in localized production of dopamine in the striatum. </a:t>
            </a:r>
            <a:endParaRPr lang="en-US" sz="2400" dirty="0" smtClean="0"/>
          </a:p>
          <a:p>
            <a:pPr eaLnBrk="1" hangingPunct="1">
              <a:buFont typeface="Wingdings" charset="0"/>
              <a:buChar char="Ø"/>
              <a:defRPr/>
            </a:pPr>
            <a:r>
              <a:rPr lang="en-US" sz="2400" dirty="0" smtClean="0"/>
              <a:t>Studies thus far have shown mixed results, but may open door for future  options</a:t>
            </a:r>
            <a:endParaRPr lang="en-US" sz="2400" dirty="0"/>
          </a:p>
        </p:txBody>
      </p:sp>
      <p:pic>
        <p:nvPicPr>
          <p:cNvPr id="61443" name="Picture 14" descr="GeneTherapy2"/>
          <p:cNvPicPr>
            <a:picLocks noChangeAspect="1" noChangeArrowheads="1"/>
          </p:cNvPicPr>
          <p:nvPr/>
        </p:nvPicPr>
        <p:blipFill>
          <a:blip r:embed="rId2"/>
          <a:srcRect/>
          <a:stretch>
            <a:fillRect/>
          </a:stretch>
        </p:blipFill>
        <p:spPr bwMode="auto">
          <a:xfrm>
            <a:off x="8862275" y="1142206"/>
            <a:ext cx="1981200" cy="1598613"/>
          </a:xfrm>
          <a:prstGeom prst="rect">
            <a:avLst/>
          </a:prstGeom>
          <a:noFill/>
          <a:ln w="9525">
            <a:noFill/>
            <a:miter lim="800000"/>
            <a:headEnd/>
            <a:tailEnd/>
          </a:ln>
        </p:spPr>
      </p:pic>
      <p:pic>
        <p:nvPicPr>
          <p:cNvPr id="61444" name="Picture 12" descr="gene-therapy"/>
          <p:cNvPicPr>
            <a:picLocks noChangeAspect="1" noChangeArrowheads="1"/>
          </p:cNvPicPr>
          <p:nvPr/>
        </p:nvPicPr>
        <p:blipFill>
          <a:blip r:embed="rId3"/>
          <a:srcRect l="4269" r="1414" b="9982"/>
          <a:stretch>
            <a:fillRect/>
          </a:stretch>
        </p:blipFill>
        <p:spPr bwMode="auto">
          <a:xfrm>
            <a:off x="7696200" y="3048000"/>
            <a:ext cx="4495800" cy="3810000"/>
          </a:xfrm>
          <a:prstGeom prst="rect">
            <a:avLst/>
          </a:prstGeom>
          <a:noFill/>
          <a:ln w="9525">
            <a:noFill/>
            <a:miter lim="800000"/>
            <a:headEnd/>
            <a:tailEnd/>
          </a:ln>
        </p:spPr>
      </p:pic>
    </p:spTree>
    <p:extLst>
      <p:ext uri="{BB962C8B-B14F-4D97-AF65-F5344CB8AC3E}">
        <p14:creationId xmlns:p14="http://schemas.microsoft.com/office/powerpoint/2010/main" val="196301264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on stem cell therapy</a:t>
            </a:r>
            <a:endParaRPr lang="en-US" dirty="0"/>
          </a:p>
        </p:txBody>
      </p:sp>
      <p:sp>
        <p:nvSpPr>
          <p:cNvPr id="3" name="Content Placeholder 2"/>
          <p:cNvSpPr>
            <a:spLocks noGrp="1"/>
          </p:cNvSpPr>
          <p:nvPr>
            <p:ph idx="1"/>
          </p:nvPr>
        </p:nvSpPr>
        <p:spPr>
          <a:xfrm>
            <a:off x="1154954" y="2305318"/>
            <a:ext cx="8903446" cy="4345547"/>
          </a:xfrm>
        </p:spPr>
        <p:txBody>
          <a:bodyPr>
            <a:normAutofit/>
          </a:bodyPr>
          <a:lstStyle/>
          <a:p>
            <a:r>
              <a:rPr lang="en-US" sz="2000" dirty="0" smtClean="0"/>
              <a:t>Has been interpreted as a great hope for cure by many patients</a:t>
            </a:r>
          </a:p>
          <a:p>
            <a:r>
              <a:rPr lang="en-US" sz="2000" dirty="0" smtClean="0"/>
              <a:t>Stem cells can come from an embryo – but can also come from adults – scientists can now change a skin cell into a brain cell!</a:t>
            </a:r>
          </a:p>
          <a:p>
            <a:r>
              <a:rPr lang="en-US" sz="2000" dirty="0" smtClean="0"/>
              <a:t>The main problem thus far has occurred after transplantation – we have not been able to make the transplanted cells reconnect the lost pathways and brain connections in PD</a:t>
            </a:r>
          </a:p>
          <a:p>
            <a:r>
              <a:rPr lang="en-US" sz="2000" b="1" dirty="0" smtClean="0"/>
              <a:t>Stem cell tourism is big business </a:t>
            </a:r>
            <a:r>
              <a:rPr lang="en-US" sz="2000" dirty="0" smtClean="0"/>
              <a:t>– you should </a:t>
            </a:r>
            <a:r>
              <a:rPr lang="en-US" sz="2000" b="1" u="sng" dirty="0" smtClean="0"/>
              <a:t>never pay for this </a:t>
            </a:r>
            <a:r>
              <a:rPr lang="en-US" sz="2000" dirty="0" smtClean="0"/>
              <a:t>– the therapy should only be given as part of a research trial, and with federal oversight</a:t>
            </a:r>
            <a:endParaRPr lang="en-US" sz="2000" dirty="0"/>
          </a:p>
        </p:txBody>
      </p:sp>
    </p:spTree>
    <p:extLst>
      <p:ext uri="{BB962C8B-B14F-4D97-AF65-F5344CB8AC3E}">
        <p14:creationId xmlns:p14="http://schemas.microsoft.com/office/powerpoint/2010/main" val="84707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on alpha-</a:t>
            </a:r>
            <a:r>
              <a:rPr lang="en-US" dirty="0" err="1" smtClean="0"/>
              <a:t>synuclein</a:t>
            </a:r>
            <a:r>
              <a:rPr lang="en-US" dirty="0" smtClean="0"/>
              <a:t> therapies</a:t>
            </a:r>
            <a:endParaRPr lang="en-US" dirty="0"/>
          </a:p>
        </p:txBody>
      </p:sp>
      <p:sp>
        <p:nvSpPr>
          <p:cNvPr id="3" name="Content Placeholder 2"/>
          <p:cNvSpPr>
            <a:spLocks noGrp="1"/>
          </p:cNvSpPr>
          <p:nvPr>
            <p:ph idx="1"/>
          </p:nvPr>
        </p:nvSpPr>
        <p:spPr/>
        <p:txBody>
          <a:bodyPr/>
          <a:lstStyle/>
          <a:p>
            <a:r>
              <a:rPr lang="en-US" dirty="0" smtClean="0"/>
              <a:t> This is the abnormal protein that accumulates in the brain in PD</a:t>
            </a:r>
          </a:p>
          <a:p>
            <a:r>
              <a:rPr lang="en-US" dirty="0" smtClean="0"/>
              <a:t>Still very early stages of testing</a:t>
            </a:r>
          </a:p>
          <a:p>
            <a:r>
              <a:rPr lang="en-US" dirty="0" smtClean="0"/>
              <a:t>Two different strategies:</a:t>
            </a:r>
          </a:p>
          <a:p>
            <a:pPr>
              <a:buFont typeface="+mj-lt"/>
              <a:buAutoNum type="arabicPeriod"/>
            </a:pPr>
            <a:r>
              <a:rPr lang="en-US" dirty="0" smtClean="0"/>
              <a:t>Vaccine against the protein</a:t>
            </a:r>
          </a:p>
          <a:p>
            <a:pPr>
              <a:buFont typeface="+mj-lt"/>
              <a:buAutoNum type="arabicPeriod"/>
            </a:pPr>
            <a:r>
              <a:rPr lang="en-US" dirty="0" smtClean="0"/>
              <a:t>Intravenous infusion of antibodies directly targeting this protein</a:t>
            </a:r>
          </a:p>
          <a:p>
            <a:pPr>
              <a:buFont typeface="+mj-lt"/>
              <a:buAutoNum type="arabicPeriod"/>
            </a:pPr>
            <a:endParaRPr lang="en-US" dirty="0" smtClean="0"/>
          </a:p>
          <a:p>
            <a:endParaRPr lang="en-US" dirty="0" smtClean="0"/>
          </a:p>
          <a:p>
            <a:endParaRPr lang="en-US" dirty="0"/>
          </a:p>
        </p:txBody>
      </p:sp>
    </p:spTree>
    <p:extLst>
      <p:ext uri="{BB962C8B-B14F-4D97-AF65-F5344CB8AC3E}">
        <p14:creationId xmlns:p14="http://schemas.microsoft.com/office/powerpoint/2010/main" val="321512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ATTENTION!</a:t>
            </a:r>
            <a:endParaRPr lang="en-US" dirty="0"/>
          </a:p>
        </p:txBody>
      </p:sp>
      <p:sp>
        <p:nvSpPr>
          <p:cNvPr id="3" name="Content Placeholder 2"/>
          <p:cNvSpPr>
            <a:spLocks noGrp="1"/>
          </p:cNvSpPr>
          <p:nvPr>
            <p:ph idx="1"/>
          </p:nvPr>
        </p:nvSpPr>
        <p:spPr/>
        <p:txBody>
          <a:bodyPr/>
          <a:lstStyle/>
          <a:p>
            <a:r>
              <a:rPr lang="en-US" sz="2000" i="1" dirty="0" smtClean="0"/>
              <a:t>“Every challenge you encounter in life is a fork on the road. You have the choice to choose which way to go: backward, forward, breakdown or breakthrough”.  </a:t>
            </a:r>
            <a:r>
              <a:rPr lang="en-US" dirty="0" err="1" smtClean="0"/>
              <a:t>Ifeany</a:t>
            </a:r>
            <a:r>
              <a:rPr lang="en-US" dirty="0" smtClean="0"/>
              <a:t> Enoch </a:t>
            </a:r>
            <a:r>
              <a:rPr lang="en-US" dirty="0" err="1" smtClean="0"/>
              <a:t>Onuoha</a:t>
            </a:r>
            <a:endParaRPr lang="en-US" dirty="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283" y="3849764"/>
            <a:ext cx="4252166" cy="3198736"/>
          </a:xfrm>
          <a:prstGeom prst="rect">
            <a:avLst/>
          </a:prstGeom>
        </p:spPr>
      </p:pic>
    </p:spTree>
    <p:extLst>
      <p:ext uri="{BB962C8B-B14F-4D97-AF65-F5344CB8AC3E}">
        <p14:creationId xmlns:p14="http://schemas.microsoft.com/office/powerpoint/2010/main" val="278572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Parkinson’s disease Motor symptom treatments:</a:t>
            </a:r>
            <a:endParaRPr lang="en-US" dirty="0"/>
          </a:p>
        </p:txBody>
      </p:sp>
      <p:sp>
        <p:nvSpPr>
          <p:cNvPr id="4" name="Content Placeholder 3"/>
          <p:cNvSpPr>
            <a:spLocks noGrp="1"/>
          </p:cNvSpPr>
          <p:nvPr>
            <p:ph sz="half" idx="1"/>
          </p:nvPr>
        </p:nvSpPr>
        <p:spPr/>
        <p:txBody>
          <a:bodyPr>
            <a:noAutofit/>
          </a:bodyPr>
          <a:lstStyle/>
          <a:p>
            <a:r>
              <a:rPr lang="en-US" sz="2000" dirty="0" smtClean="0">
                <a:solidFill>
                  <a:schemeClr val="tx1"/>
                </a:solidFill>
              </a:rPr>
              <a:t>Motor symptoms are caused by reduced production of a neurochemical called Dopamine in the brain</a:t>
            </a:r>
          </a:p>
          <a:p>
            <a:r>
              <a:rPr lang="en-US" sz="2000" dirty="0" smtClean="0">
                <a:solidFill>
                  <a:schemeClr val="tx1"/>
                </a:solidFill>
              </a:rPr>
              <a:t>This causes symptoms such as:</a:t>
            </a:r>
          </a:p>
          <a:p>
            <a:pPr marL="457200" indent="-457200">
              <a:buFont typeface="+mj-lt"/>
              <a:buAutoNum type="arabicPeriod"/>
            </a:pPr>
            <a:r>
              <a:rPr lang="en-US" sz="2000" dirty="0" smtClean="0">
                <a:solidFill>
                  <a:schemeClr val="tx1"/>
                </a:solidFill>
              </a:rPr>
              <a:t>Stiffness</a:t>
            </a:r>
          </a:p>
          <a:p>
            <a:pPr marL="457200" indent="-457200">
              <a:buFont typeface="+mj-lt"/>
              <a:buAutoNum type="arabicPeriod"/>
            </a:pPr>
            <a:r>
              <a:rPr lang="en-US" sz="2000" dirty="0" smtClean="0">
                <a:solidFill>
                  <a:schemeClr val="tx1"/>
                </a:solidFill>
              </a:rPr>
              <a:t>Slowness</a:t>
            </a:r>
          </a:p>
          <a:p>
            <a:pPr marL="457200" indent="-457200">
              <a:buFont typeface="+mj-lt"/>
              <a:buAutoNum type="arabicPeriod"/>
            </a:pPr>
            <a:r>
              <a:rPr lang="en-US" sz="2000" dirty="0" smtClean="0">
                <a:solidFill>
                  <a:schemeClr val="tx1"/>
                </a:solidFill>
              </a:rPr>
              <a:t>Tremor</a:t>
            </a:r>
          </a:p>
          <a:p>
            <a:pPr marL="457200" indent="-457200">
              <a:buFont typeface="+mj-lt"/>
              <a:buAutoNum type="arabicPeriod"/>
            </a:pPr>
            <a:r>
              <a:rPr lang="en-US" sz="2000" dirty="0" smtClean="0">
                <a:solidFill>
                  <a:schemeClr val="tx1"/>
                </a:solidFill>
              </a:rPr>
              <a:t>Gait changes</a:t>
            </a:r>
            <a:endParaRPr lang="en-US" sz="2000" dirty="0">
              <a:solidFill>
                <a:schemeClr val="tx1"/>
              </a:solidFill>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08713" y="2934153"/>
            <a:ext cx="4824412" cy="2754993"/>
          </a:xfrm>
        </p:spPr>
      </p:pic>
    </p:spTree>
    <p:extLst>
      <p:ext uri="{BB962C8B-B14F-4D97-AF65-F5344CB8AC3E}">
        <p14:creationId xmlns:p14="http://schemas.microsoft.com/office/powerpoint/2010/main" val="78683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200" dirty="0" smtClean="0"/>
              <a:t>All the medications we to treat motor symptoms work on the communication between specific neurons in your brain, just in different ways: </a:t>
            </a:r>
            <a:endParaRPr lang="en-US" sz="32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00149" y="2186607"/>
            <a:ext cx="5504688" cy="4766799"/>
          </a:xfrm>
        </p:spPr>
      </p:pic>
    </p:spTree>
    <p:extLst>
      <p:ext uri="{BB962C8B-B14F-4D97-AF65-F5344CB8AC3E}">
        <p14:creationId xmlns:p14="http://schemas.microsoft.com/office/powerpoint/2010/main" val="133954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There are many different medication types and so many regimens to chose from</a:t>
            </a:r>
            <a:endParaRPr lang="en-US" sz="3200" dirty="0"/>
          </a:p>
        </p:txBody>
      </p:sp>
      <p:sp>
        <p:nvSpPr>
          <p:cNvPr id="3" name="Content Placeholder 2"/>
          <p:cNvSpPr>
            <a:spLocks noGrp="1"/>
          </p:cNvSpPr>
          <p:nvPr>
            <p:ph idx="1"/>
          </p:nvPr>
        </p:nvSpPr>
        <p:spPr>
          <a:xfrm>
            <a:off x="913774" y="2400300"/>
            <a:ext cx="10363826" cy="3390899"/>
          </a:xfrm>
          <a:prstGeom prst="rect">
            <a:avLst/>
          </a:prstGeom>
        </p:spPr>
        <p:txBody>
          <a:bodyPr/>
          <a:lstStyle/>
          <a:p>
            <a:r>
              <a:rPr lang="en-US" sz="2800" dirty="0" smtClean="0"/>
              <a:t>There is no one size fits all</a:t>
            </a:r>
          </a:p>
          <a:p>
            <a:r>
              <a:rPr lang="en-US" sz="2800" dirty="0" smtClean="0"/>
              <a:t>Often we adjust medications based on side effect profile, age and particular symptom that is bothersome to each individual patient</a:t>
            </a:r>
          </a:p>
          <a:p>
            <a:r>
              <a:rPr lang="en-US" sz="2800" dirty="0" smtClean="0"/>
              <a:t>We often combine several medications together, rather than just using one medication</a:t>
            </a:r>
          </a:p>
        </p:txBody>
      </p:sp>
      <p:pic>
        <p:nvPicPr>
          <p:cNvPr id="6" name="Picture 5"/>
          <p:cNvPicPr>
            <a:picLocks noChangeAspect="1"/>
          </p:cNvPicPr>
          <p:nvPr/>
        </p:nvPicPr>
        <p:blipFill>
          <a:blip r:embed="rId3"/>
          <a:stretch>
            <a:fillRect/>
          </a:stretch>
        </p:blipFill>
        <p:spPr>
          <a:xfrm>
            <a:off x="9238630" y="4845654"/>
            <a:ext cx="2953370" cy="2012346"/>
          </a:xfrm>
          <a:prstGeom prst="rect">
            <a:avLst/>
          </a:prstGeom>
        </p:spPr>
      </p:pic>
    </p:spTree>
    <p:extLst>
      <p:ext uri="{BB962C8B-B14F-4D97-AF65-F5344CB8AC3E}">
        <p14:creationId xmlns:p14="http://schemas.microsoft.com/office/powerpoint/2010/main" val="281887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“LINGO”:</a:t>
            </a:r>
            <a:endParaRPr lang="en-US" dirty="0"/>
          </a:p>
        </p:txBody>
      </p:sp>
      <p:sp>
        <p:nvSpPr>
          <p:cNvPr id="3" name="Content Placeholder 2"/>
          <p:cNvSpPr>
            <a:spLocks noGrp="1"/>
          </p:cNvSpPr>
          <p:nvPr>
            <p:ph idx="1"/>
          </p:nvPr>
        </p:nvSpPr>
        <p:spPr/>
        <p:txBody>
          <a:bodyPr>
            <a:normAutofit fontScale="92500"/>
          </a:bodyPr>
          <a:lstStyle/>
          <a:p>
            <a:r>
              <a:rPr lang="en-US" sz="2400" dirty="0" smtClean="0"/>
              <a:t>Doctors use different terms to describe PD motor symptoms:</a:t>
            </a:r>
          </a:p>
          <a:p>
            <a:r>
              <a:rPr lang="en-US" sz="2400" b="1" i="1" dirty="0" smtClean="0"/>
              <a:t>Kick in:  </a:t>
            </a:r>
            <a:r>
              <a:rPr lang="en-US" sz="2400" dirty="0" smtClean="0"/>
              <a:t>how long does it take for your medications to take effect</a:t>
            </a:r>
          </a:p>
          <a:p>
            <a:r>
              <a:rPr lang="en-US" sz="2400" b="1" i="1" dirty="0" smtClean="0"/>
              <a:t>Wearing off: </a:t>
            </a:r>
            <a:r>
              <a:rPr lang="en-US" sz="2400" dirty="0" smtClean="0"/>
              <a:t>How long does it take before the medication benefit starts tapering off</a:t>
            </a:r>
          </a:p>
          <a:p>
            <a:r>
              <a:rPr lang="en-US" sz="2400" b="1" i="1" dirty="0" err="1" smtClean="0"/>
              <a:t>Dyskinesias</a:t>
            </a:r>
            <a:r>
              <a:rPr lang="en-US" sz="2400" b="1" i="1" dirty="0" smtClean="0"/>
              <a:t>:</a:t>
            </a:r>
            <a:r>
              <a:rPr lang="en-US" sz="2400" dirty="0" smtClean="0"/>
              <a:t> aka “wiggles” – the </a:t>
            </a:r>
            <a:r>
              <a:rPr lang="en-US" sz="2400" dirty="0" err="1" smtClean="0"/>
              <a:t>dancy</a:t>
            </a:r>
            <a:r>
              <a:rPr lang="en-US" sz="2400" dirty="0" smtClean="0"/>
              <a:t> flowy movements. </a:t>
            </a:r>
            <a:endParaRPr lang="en-US" sz="2400" dirty="0"/>
          </a:p>
          <a:p>
            <a:r>
              <a:rPr lang="en-US" sz="2400" b="1" i="1" dirty="0" smtClean="0"/>
              <a:t>Motor fluctuations</a:t>
            </a:r>
            <a:r>
              <a:rPr lang="en-US" sz="2400" dirty="0" smtClean="0"/>
              <a:t>: describes a person who has fluctuations in his/her symptom control during the day</a:t>
            </a:r>
          </a:p>
          <a:p>
            <a:endParaRPr lang="en-US" b="1" dirty="0"/>
          </a:p>
        </p:txBody>
      </p:sp>
      <p:pic>
        <p:nvPicPr>
          <p:cNvPr id="4" name="Picture 3"/>
          <p:cNvPicPr>
            <a:picLocks noChangeAspect="1"/>
          </p:cNvPicPr>
          <p:nvPr/>
        </p:nvPicPr>
        <p:blipFill>
          <a:blip r:embed="rId3"/>
          <a:stretch>
            <a:fillRect/>
          </a:stretch>
        </p:blipFill>
        <p:spPr>
          <a:xfrm>
            <a:off x="10417910" y="4382809"/>
            <a:ext cx="1774090" cy="2475191"/>
          </a:xfrm>
          <a:prstGeom prst="rect">
            <a:avLst/>
          </a:prstGeom>
        </p:spPr>
      </p:pic>
    </p:spTree>
    <p:extLst>
      <p:ext uri="{BB962C8B-B14F-4D97-AF65-F5344CB8AC3E}">
        <p14:creationId xmlns:p14="http://schemas.microsoft.com/office/powerpoint/2010/main" val="126513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LEVODOPA </a:t>
            </a:r>
            <a:endParaRPr lang="en-US" dirty="0"/>
          </a:p>
        </p:txBody>
      </p:sp>
      <p:sp>
        <p:nvSpPr>
          <p:cNvPr id="6" name="Content Placeholder 5"/>
          <p:cNvSpPr>
            <a:spLocks noGrp="1"/>
          </p:cNvSpPr>
          <p:nvPr>
            <p:ph idx="1"/>
          </p:nvPr>
        </p:nvSpPr>
        <p:spPr/>
        <p:txBody>
          <a:bodyPr>
            <a:normAutofit fontScale="92500" lnSpcReduction="10000"/>
          </a:bodyPr>
          <a:lstStyle/>
          <a:p>
            <a:r>
              <a:rPr lang="en-US" sz="2400" dirty="0" smtClean="0"/>
              <a:t>It’s discovery revolutionized the treatment of Parkinson’s disease (1960’s)</a:t>
            </a:r>
          </a:p>
          <a:p>
            <a:r>
              <a:rPr lang="en-US" sz="2400" dirty="0"/>
              <a:t>T</a:t>
            </a:r>
            <a:r>
              <a:rPr lang="en-US" sz="2400" dirty="0" smtClean="0"/>
              <a:t>o this day it remains the mainstay of treatment of PD</a:t>
            </a:r>
          </a:p>
          <a:p>
            <a:r>
              <a:rPr lang="en-US" sz="2400" dirty="0"/>
              <a:t>Levodopa gets converted to dopamine by an enzyme in the brain </a:t>
            </a:r>
            <a:r>
              <a:rPr lang="en-US" sz="2400" dirty="0" smtClean="0"/>
              <a:t>thereby </a:t>
            </a:r>
            <a:r>
              <a:rPr lang="en-US" sz="2400" dirty="0"/>
              <a:t>supplementing function when the </a:t>
            </a:r>
            <a:r>
              <a:rPr lang="en-US" sz="2400" dirty="0" smtClean="0"/>
              <a:t>brains dopamine-production is reduced</a:t>
            </a:r>
          </a:p>
          <a:p>
            <a:r>
              <a:rPr lang="en-US" sz="2400" dirty="0" smtClean="0"/>
              <a:t>Levodopa is given in combination with a medication called </a:t>
            </a:r>
            <a:r>
              <a:rPr lang="en-US" sz="2400" dirty="0" err="1" smtClean="0"/>
              <a:t>Carbidopa</a:t>
            </a:r>
            <a:r>
              <a:rPr lang="en-US" sz="2400" dirty="0" smtClean="0"/>
              <a:t>, whose only purpose is to make the Levodopa more efficacious as well as to prevent nausea</a:t>
            </a:r>
          </a:p>
          <a:p>
            <a:pPr marL="457200" indent="-457200">
              <a:buFont typeface="+mj-lt"/>
              <a:buAutoNum type="arabicPeriod"/>
            </a:pPr>
            <a:endParaRPr lang="en-US" dirty="0" smtClean="0"/>
          </a:p>
        </p:txBody>
      </p:sp>
    </p:spTree>
    <p:extLst>
      <p:ext uri="{BB962C8B-B14F-4D97-AF65-F5344CB8AC3E}">
        <p14:creationId xmlns:p14="http://schemas.microsoft.com/office/powerpoint/2010/main" val="96160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2567</Words>
  <Application>Microsoft Office PowerPoint</Application>
  <PresentationFormat>Custom</PresentationFormat>
  <Paragraphs>332</Paragraphs>
  <Slides>43</Slides>
  <Notes>14</Notes>
  <HiddenSlides>5</HiddenSlides>
  <MMClips>1</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Ion Boardroom</vt:lpstr>
      <vt:lpstr>What’s new in the  treatment of Parkinson’s disease?</vt:lpstr>
      <vt:lpstr>Outline of the talk:</vt:lpstr>
      <vt:lpstr>PowerPoint Presentation</vt:lpstr>
      <vt:lpstr>Parkinson’s disease symptoms</vt:lpstr>
      <vt:lpstr>Parkinson’s disease Motor symptom treatments:</vt:lpstr>
      <vt:lpstr>All the medications we to treat motor symptoms work on the communication between specific neurons in your brain, just in different ways: </vt:lpstr>
      <vt:lpstr>There are many different medication types and so many regimens to chose from</vt:lpstr>
      <vt:lpstr>THE “LINGO”:</vt:lpstr>
      <vt:lpstr>LEVODOPA </vt:lpstr>
      <vt:lpstr>GENERAL RULES AND PRINCIPLES OF LEVODOPA THERAPY</vt:lpstr>
      <vt:lpstr>LEVODOPA CONTINUED: </vt:lpstr>
      <vt:lpstr>DUOPA (APPROVED IN 2015)</vt:lpstr>
      <vt:lpstr>DUOPA</vt:lpstr>
      <vt:lpstr>DUOPA continued</vt:lpstr>
      <vt:lpstr>RYTARY (APPROVED IN 2015)</vt:lpstr>
      <vt:lpstr>RYTARY</vt:lpstr>
      <vt:lpstr>Levodopa formulations in the pipeline</vt:lpstr>
      <vt:lpstr>Dopamine agonists</vt:lpstr>
      <vt:lpstr>Dopamine agonists continued</vt:lpstr>
      <vt:lpstr>SIDE EFFECTS OF DOPAMINE AGONISTS:</vt:lpstr>
      <vt:lpstr>Monoamine Oxidase B inhibitors (MAOI)</vt:lpstr>
      <vt:lpstr>COMT inhibitors (catechol o-methyl transferase) </vt:lpstr>
      <vt:lpstr>AMANTADINE</vt:lpstr>
      <vt:lpstr>NEW NON MOTOR SYMPTOM TREATMENTS:</vt:lpstr>
      <vt:lpstr>DROXIDOPA/NORTHERA  </vt:lpstr>
      <vt:lpstr>PIMAVANSERIN/NUPLAZID</vt:lpstr>
      <vt:lpstr>Deep Brain Stimulation (DBS)</vt:lpstr>
      <vt:lpstr>PowerPoint Presentation</vt:lpstr>
      <vt:lpstr>DBS Inclusion/Exclusion criteria</vt:lpstr>
      <vt:lpstr>What are realistic expectations from surgery?</vt:lpstr>
      <vt:lpstr>What are not realistic expectations from surgery?</vt:lpstr>
      <vt:lpstr>PowerPoint Presentation</vt:lpstr>
      <vt:lpstr>PowerPoint Presentation</vt:lpstr>
      <vt:lpstr>Importance of Lead Location</vt:lpstr>
      <vt:lpstr>PowerPoint Presentation</vt:lpstr>
      <vt:lpstr>DBS</vt:lpstr>
      <vt:lpstr>DBS Lead Electrode Selection and Stimulation Parameters</vt:lpstr>
      <vt:lpstr>New devices…</vt:lpstr>
      <vt:lpstr>DBS for Parkinson’s disease</vt:lpstr>
      <vt:lpstr>Update  on Gene Therapy:</vt:lpstr>
      <vt:lpstr>Update on stem cell therapy</vt:lpstr>
      <vt:lpstr>Update on alpha-synuclein therapies</vt:lpstr>
      <vt:lpstr>THANK YOU FOR YOUR ATTENTION!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2015-08-17T13:53:16Z</dcterms:created>
  <dcterms:modified xsi:type="dcterms:W3CDTF">2015-09-30T15:21:25Z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