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73" r:id="rId12"/>
    <p:sldId id="274" r:id="rId13"/>
    <p:sldId id="266" r:id="rId14"/>
    <p:sldId id="267" r:id="rId15"/>
    <p:sldId id="268" r:id="rId16"/>
    <p:sldId id="269" r:id="rId17"/>
    <p:sldId id="275" r:id="rId18"/>
    <p:sldId id="271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21">
          <p15:clr>
            <a:srgbClr val="A4A3A4"/>
          </p15:clr>
        </p15:guide>
        <p15:guide id="2" pos="4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8" d="100"/>
          <a:sy n="108" d="100"/>
        </p:scale>
        <p:origin x="-1620" y="-78"/>
      </p:cViewPr>
      <p:guideLst>
        <p:guide orient="horz" pos="1321"/>
        <p:guide pos="43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8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7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6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6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6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5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4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7A576-A0C1-FF42-924D-031A2A285328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B08EF-4AE1-0643-B441-1281B7E88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5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35" y="997675"/>
            <a:ext cx="8557662" cy="1470025"/>
          </a:xfrm>
        </p:spPr>
        <p:txBody>
          <a:bodyPr>
            <a:normAutofit/>
          </a:bodyPr>
          <a:lstStyle/>
          <a:p>
            <a:r>
              <a:rPr lang="en-US" sz="3800" dirty="0"/>
              <a:t>Gait and Balance in </a:t>
            </a:r>
            <a:r>
              <a:rPr lang="en-US" sz="3800" dirty="0" smtClean="0"/>
              <a:t>Parkinson’s Disease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241" y="2822101"/>
            <a:ext cx="7300470" cy="2383972"/>
          </a:xfrm>
        </p:spPr>
        <p:txBody>
          <a:bodyPr>
            <a:normAutofit fontScale="40000" lnSpcReduction="20000"/>
          </a:bodyPr>
          <a:lstStyle/>
          <a:p>
            <a:r>
              <a:rPr lang="en-US" sz="6300" dirty="0" smtClean="0"/>
              <a:t>Aasef G. Shaikh, </a:t>
            </a:r>
            <a:r>
              <a:rPr lang="en-US" sz="6300" dirty="0" err="1" smtClean="0"/>
              <a:t>MD,PhD</a:t>
            </a:r>
            <a:endParaRPr lang="en-US" sz="6300" dirty="0" smtClean="0"/>
          </a:p>
          <a:p>
            <a:endParaRPr lang="en-US" dirty="0" smtClean="0"/>
          </a:p>
          <a:p>
            <a:r>
              <a:rPr lang="en-US" sz="4600" dirty="0" smtClean="0"/>
              <a:t>Department of Neurology</a:t>
            </a:r>
            <a:br>
              <a:rPr lang="en-US" sz="4600" dirty="0" smtClean="0"/>
            </a:br>
            <a:r>
              <a:rPr lang="en-US" sz="4600" dirty="0" smtClean="0"/>
              <a:t>University Hospitals Case Medical Center, </a:t>
            </a:r>
            <a:br>
              <a:rPr lang="en-US" sz="4600" dirty="0" smtClean="0"/>
            </a:br>
            <a:r>
              <a:rPr lang="en-US" sz="4600" dirty="0" smtClean="0"/>
              <a:t>and Case Western Reserve University, Cleveland, OH</a:t>
            </a:r>
          </a:p>
          <a:p>
            <a:endParaRPr lang="en-US" sz="4600" dirty="0"/>
          </a:p>
          <a:p>
            <a:r>
              <a:rPr lang="en-US" sz="4600" dirty="0" smtClean="0"/>
              <a:t>Neurology service, Louis Stokes Cleveland VA Medical Center, Cleveland, OH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2174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711200"/>
            <a:ext cx="4940300" cy="543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7712" y="1165087"/>
            <a:ext cx="1363297" cy="73400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11870" y="1061167"/>
            <a:ext cx="1363297" cy="73400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37712" y="2879643"/>
            <a:ext cx="1363297" cy="101175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270921" y="1003582"/>
            <a:ext cx="1326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4800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7218" y="1068095"/>
            <a:ext cx="684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4800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70921" y="2893961"/>
            <a:ext cx="1326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97000"/>
            <a:ext cx="50800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8475" y="6412024"/>
            <a:ext cx="5221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Courtesy: </a:t>
            </a:r>
            <a:r>
              <a:rPr lang="en-US" sz="1200" i="1" dirty="0"/>
              <a:t>http://</a:t>
            </a:r>
            <a:r>
              <a:rPr lang="en-US" sz="1200" i="1" dirty="0" err="1"/>
              <a:t>www.healthcentral.com</a:t>
            </a:r>
            <a:r>
              <a:rPr lang="en-US" sz="1200" i="1" dirty="0"/>
              <a:t>/common/images/1/19515_9684_5.jpg </a:t>
            </a:r>
          </a:p>
        </p:txBody>
      </p:sp>
    </p:spTree>
    <p:extLst>
      <p:ext uri="{BB962C8B-B14F-4D97-AF65-F5344CB8AC3E}">
        <p14:creationId xmlns:p14="http://schemas.microsoft.com/office/powerpoint/2010/main" val="1764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60" y="984004"/>
            <a:ext cx="7467725" cy="4076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9427" y="6263792"/>
            <a:ext cx="411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(Courtesy: Thomas </a:t>
            </a:r>
            <a:r>
              <a:rPr lang="en-US" sz="1400" dirty="0" err="1" smtClean="0"/>
              <a:t>Wichmann</a:t>
            </a:r>
            <a:r>
              <a:rPr lang="en-US" sz="1400" dirty="0" smtClean="0"/>
              <a:t>, MD)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656375" y="663631"/>
            <a:ext cx="4084339" cy="4736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0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172" y="1202737"/>
            <a:ext cx="6069771" cy="67986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46173" y="3154077"/>
            <a:ext cx="1782488" cy="679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0460" y="5413282"/>
            <a:ext cx="1486841" cy="679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11246" y="5413282"/>
            <a:ext cx="1692235" cy="6798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78312" y="5413282"/>
            <a:ext cx="2294552" cy="6798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2458" y="5545193"/>
            <a:ext cx="217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Proprioception (70%)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3520" y="5535430"/>
            <a:ext cx="16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ear (20%)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9943" y="5535430"/>
            <a:ext cx="134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Vision (10%)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78649" y="3298816"/>
            <a:ext cx="139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ganglia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08083" y="1335219"/>
            <a:ext cx="451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Brain cortex (the master command generator)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2201" y="327374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Movement</a:t>
            </a:r>
          </a:p>
        </p:txBody>
      </p:sp>
      <p:sp>
        <p:nvSpPr>
          <p:cNvPr id="15" name="Up Arrow 14"/>
          <p:cNvSpPr/>
          <p:nvPr/>
        </p:nvSpPr>
        <p:spPr>
          <a:xfrm>
            <a:off x="3027687" y="3950926"/>
            <a:ext cx="487509" cy="1359735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5463681" y="1975464"/>
            <a:ext cx="487509" cy="3335198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7591775" y="1988289"/>
            <a:ext cx="487509" cy="3335198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>
            <a:off x="3027687" y="1921088"/>
            <a:ext cx="397705" cy="1165788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1465613" y="3347456"/>
            <a:ext cx="829244" cy="320692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784856" y="3154077"/>
            <a:ext cx="1258746" cy="747068"/>
          </a:xfrm>
          <a:prstGeom prst="irregularSeal1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06" y="3833944"/>
            <a:ext cx="1270888" cy="109889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863306" y="2258738"/>
            <a:ext cx="921550" cy="828138"/>
            <a:chOff x="1863306" y="2258738"/>
            <a:chExt cx="921550" cy="828138"/>
          </a:xfrm>
        </p:grpSpPr>
        <p:sp>
          <p:nvSpPr>
            <p:cNvPr id="22" name="Lightning Bolt 21"/>
            <p:cNvSpPr/>
            <p:nvPr/>
          </p:nvSpPr>
          <p:spPr>
            <a:xfrm>
              <a:off x="2142458" y="2574845"/>
              <a:ext cx="642398" cy="512031"/>
            </a:xfrm>
            <a:prstGeom prst="lightningBol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63306" y="2258738"/>
              <a:ext cx="558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DBS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333033" y="3347456"/>
            <a:ext cx="95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Physical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therapy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300472" y="3458412"/>
            <a:ext cx="291303" cy="4893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0800000">
            <a:off x="5951190" y="3458412"/>
            <a:ext cx="291303" cy="4893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6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9" grpId="0" animBg="1"/>
      <p:bldP spid="8" grpId="0" animBg="1"/>
      <p:bldP spid="7" grpId="0" animBg="1"/>
      <p:bldP spid="4" grpId="0"/>
      <p:bldP spid="5" grpId="0"/>
      <p:bldP spid="6" grpId="0"/>
      <p:bldP spid="10" grpId="0"/>
      <p:bldP spid="11" grpId="0"/>
      <p:bldP spid="12" grpId="0"/>
      <p:bldP spid="12" grpId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0" grpId="1" animBg="1"/>
      <p:bldP spid="20" grpId="2" animBg="1"/>
      <p:bldP spid="25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5758"/>
            <a:ext cx="8229600" cy="1143000"/>
          </a:xfrm>
        </p:spPr>
        <p:txBody>
          <a:bodyPr/>
          <a:lstStyle/>
          <a:p>
            <a:r>
              <a:rPr lang="en-US" dirty="0" smtClean="0"/>
              <a:t>Gait in Parkinson’s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fferentGaitTyp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60"/>
          <a:stretch/>
        </p:blipFill>
        <p:spPr>
          <a:xfrm>
            <a:off x="640867" y="716269"/>
            <a:ext cx="1468166" cy="5000625"/>
          </a:xfrm>
          <a:prstGeom prst="rect">
            <a:avLst/>
          </a:prstGeom>
        </p:spPr>
      </p:pic>
      <p:pic>
        <p:nvPicPr>
          <p:cNvPr id="5" name="Picture 4" descr="DifferentGaitTyp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r="61752"/>
          <a:stretch/>
        </p:blipFill>
        <p:spPr>
          <a:xfrm>
            <a:off x="7112663" y="716269"/>
            <a:ext cx="1568165" cy="5000625"/>
          </a:xfrm>
          <a:prstGeom prst="rect">
            <a:avLst/>
          </a:prstGeom>
        </p:spPr>
      </p:pic>
      <p:pic>
        <p:nvPicPr>
          <p:cNvPr id="7" name="Picture 6" descr="DifferentGaitTyp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1" r="20602"/>
          <a:stretch/>
        </p:blipFill>
        <p:spPr>
          <a:xfrm>
            <a:off x="4812323" y="716269"/>
            <a:ext cx="1736167" cy="5000625"/>
          </a:xfrm>
          <a:prstGeom prst="rect">
            <a:avLst/>
          </a:prstGeom>
        </p:spPr>
      </p:pic>
      <p:pic>
        <p:nvPicPr>
          <p:cNvPr id="8" name="Picture 7" descr="DifferentGaitTyp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5" r="41427"/>
          <a:stretch/>
        </p:blipFill>
        <p:spPr>
          <a:xfrm>
            <a:off x="2808161" y="716269"/>
            <a:ext cx="1747817" cy="50006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329183" y="1502964"/>
            <a:ext cx="178172" cy="163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605808" y="1468012"/>
            <a:ext cx="23211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12663" y="1993239"/>
            <a:ext cx="394692" cy="163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137492" y="3274837"/>
            <a:ext cx="147164" cy="1971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05808" y="4974926"/>
            <a:ext cx="330572" cy="8155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3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172" y="1202737"/>
            <a:ext cx="6069771" cy="67986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46173" y="3154077"/>
            <a:ext cx="1782488" cy="679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18411" y="5413282"/>
            <a:ext cx="1858079" cy="679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78312" y="5413282"/>
            <a:ext cx="2294552" cy="6798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94857" y="5570391"/>
            <a:ext cx="206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Peripheral feedback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1859" y="5570383"/>
            <a:ext cx="176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Vision/vestibular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78649" y="3298816"/>
            <a:ext cx="139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ganglia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08083" y="1335219"/>
            <a:ext cx="451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Brain cortex (the master command generator)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2200" y="329881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Movement</a:t>
            </a:r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3027687" y="3950926"/>
            <a:ext cx="487509" cy="1359735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7591775" y="1988289"/>
            <a:ext cx="487509" cy="3335198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-Down Arrow 17"/>
          <p:cNvSpPr/>
          <p:nvPr/>
        </p:nvSpPr>
        <p:spPr>
          <a:xfrm>
            <a:off x="3027687" y="1921088"/>
            <a:ext cx="397705" cy="1165788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1657101" y="3347456"/>
            <a:ext cx="637756" cy="320692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784856" y="3154077"/>
            <a:ext cx="1258746" cy="747068"/>
          </a:xfrm>
          <a:prstGeom prst="irregularSeal1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31721" y="2894893"/>
            <a:ext cx="1159050" cy="109889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451314" y="2160776"/>
            <a:ext cx="677347" cy="881363"/>
            <a:chOff x="1863306" y="2258738"/>
            <a:chExt cx="677347" cy="881363"/>
          </a:xfrm>
        </p:grpSpPr>
        <p:sp>
          <p:nvSpPr>
            <p:cNvPr id="22" name="Lightning Bolt 21"/>
            <p:cNvSpPr/>
            <p:nvPr/>
          </p:nvSpPr>
          <p:spPr>
            <a:xfrm flipH="1">
              <a:off x="2018270" y="2628070"/>
              <a:ext cx="522383" cy="512031"/>
            </a:xfrm>
            <a:prstGeom prst="lightningBol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63306" y="2258738"/>
              <a:ext cx="558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DBS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333033" y="3347456"/>
            <a:ext cx="95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Physical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therapy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300472" y="3458412"/>
            <a:ext cx="291303" cy="4893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42200" y="414180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Slow/small movement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8566" y="2345442"/>
            <a:ext cx="97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Stiffness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57101" y="2345442"/>
            <a:ext cx="115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Imbalance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>
            <a:stCxn id="28" idx="0"/>
          </p:cNvCxnSpPr>
          <p:nvPr/>
        </p:nvCxnSpPr>
        <p:spPr>
          <a:xfrm flipV="1">
            <a:off x="1386103" y="3668148"/>
            <a:ext cx="443280" cy="47365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75999" y="2714774"/>
            <a:ext cx="953384" cy="58404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078312" y="2714774"/>
            <a:ext cx="0" cy="6326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5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2" grpId="0"/>
      <p:bldP spid="17" grpId="0" animBg="1"/>
      <p:bldP spid="20" grpId="0" animBg="1"/>
      <p:bldP spid="20" grpId="1" animBg="1"/>
      <p:bldP spid="25" grpId="0"/>
      <p:bldP spid="26" grpId="0" animBg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6"/>
            <a:ext cx="8229600" cy="6979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Treatment of freezing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012" y="887336"/>
            <a:ext cx="1906689" cy="25422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1204" y="2555503"/>
            <a:ext cx="921550" cy="828138"/>
            <a:chOff x="1863306" y="2258738"/>
            <a:chExt cx="921550" cy="828138"/>
          </a:xfrm>
        </p:grpSpPr>
        <p:sp>
          <p:nvSpPr>
            <p:cNvPr id="7" name="Lightning Bolt 6"/>
            <p:cNvSpPr/>
            <p:nvPr/>
          </p:nvSpPr>
          <p:spPr>
            <a:xfrm>
              <a:off x="2142458" y="2574845"/>
              <a:ext cx="642398" cy="512031"/>
            </a:xfrm>
            <a:prstGeom prst="lightningBol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63306" y="2258738"/>
              <a:ext cx="558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DBS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690236"/>
            <a:ext cx="1864613" cy="1468226"/>
            <a:chOff x="368111" y="1709291"/>
            <a:chExt cx="1864613" cy="14682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18" y="1709291"/>
              <a:ext cx="1270888" cy="109889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8111" y="2808185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pharmacotherapy</a:t>
              </a:r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113" t="4231" r="2864" b="3504"/>
          <a:stretch/>
        </p:blipFill>
        <p:spPr>
          <a:xfrm>
            <a:off x="3966021" y="3878810"/>
            <a:ext cx="4179776" cy="2620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4973" b="8568"/>
          <a:stretch/>
        </p:blipFill>
        <p:spPr>
          <a:xfrm>
            <a:off x="831204" y="3878810"/>
            <a:ext cx="2581439" cy="263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499" y="887336"/>
            <a:ext cx="1640844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 for freezing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78" y="1770933"/>
            <a:ext cx="2709092" cy="394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3" y="1770932"/>
            <a:ext cx="2958960" cy="394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229" y="2047096"/>
            <a:ext cx="2721555" cy="328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206" y="5913877"/>
            <a:ext cx="1661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 hallway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3200" y="591387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Doorway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05867" y="5915937"/>
            <a:ext cx="90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93"/>
            <a:ext cx="8229600" cy="68648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Augmented reality to prevent freezing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63" y="4021026"/>
            <a:ext cx="2943556" cy="220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46" y="4021026"/>
            <a:ext cx="2943556" cy="2207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338" y="1206312"/>
            <a:ext cx="2917478" cy="238746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6442" y="1206313"/>
            <a:ext cx="3924169" cy="2387469"/>
            <a:chOff x="686442" y="1206313"/>
            <a:chExt cx="3924169" cy="23874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442" y="1206313"/>
              <a:ext cx="3924169" cy="238746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67021" y="1441681"/>
              <a:ext cx="1560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Google glasses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76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9-17 at 11.3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62" y="389026"/>
            <a:ext cx="3301463" cy="5397960"/>
          </a:xfrm>
          <a:prstGeom prst="rect">
            <a:avLst/>
          </a:prstGeom>
        </p:spPr>
      </p:pic>
      <p:pic>
        <p:nvPicPr>
          <p:cNvPr id="5" name="Picture 4" descr="Screen Shot 2015-09-17 at 11.38.0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1"/>
          <a:stretch/>
        </p:blipFill>
        <p:spPr>
          <a:xfrm>
            <a:off x="308901" y="1807825"/>
            <a:ext cx="2773562" cy="4413958"/>
          </a:xfrm>
          <a:prstGeom prst="rect">
            <a:avLst/>
          </a:prstGeom>
        </p:spPr>
      </p:pic>
      <p:pic>
        <p:nvPicPr>
          <p:cNvPr id="6" name="Picture 5" descr="Screen Shot 2015-09-17 at 11.38.1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52"/>
          <a:stretch/>
        </p:blipFill>
        <p:spPr>
          <a:xfrm>
            <a:off x="3420778" y="1824529"/>
            <a:ext cx="2722892" cy="43972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8055" y="4576771"/>
            <a:ext cx="1830516" cy="26316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23744" y="2501214"/>
            <a:ext cx="2482636" cy="110299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5-09-17 at 11.38.1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4"/>
          <a:stretch/>
        </p:blipFill>
        <p:spPr>
          <a:xfrm>
            <a:off x="6544094" y="1807825"/>
            <a:ext cx="2527781" cy="4397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00680" y="2836685"/>
            <a:ext cx="2380290" cy="110299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6473" y="6212963"/>
            <a:ext cx="112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Tremor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13200" y="6212963"/>
            <a:ext cx="185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Gait disorder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00680" y="6212963"/>
            <a:ext cx="2323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Balance disorder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9490" r="29187"/>
          <a:stretch/>
        </p:blipFill>
        <p:spPr>
          <a:xfrm>
            <a:off x="3849041" y="1944384"/>
            <a:ext cx="171611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5842E-6 -3.99583E-6 L 0.36592 -0.35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8" y="-1753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42E-6 -4.35951E-6 L -0.39683 -0.288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51" y="-144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93"/>
            <a:ext cx="8229600" cy="68648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Augmented reality to prevent freezing</a:t>
            </a:r>
            <a:endParaRPr lang="en-US" sz="28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385968" y="1181575"/>
            <a:ext cx="2944625" cy="4638816"/>
            <a:chOff x="385968" y="1490507"/>
            <a:chExt cx="2944625" cy="4638816"/>
          </a:xfrm>
        </p:grpSpPr>
        <p:pic>
          <p:nvPicPr>
            <p:cNvPr id="14" name="Picture 13" descr="Corridor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6" t="18793" r="23858" b="23480"/>
            <a:stretch/>
          </p:blipFill>
          <p:spPr>
            <a:xfrm>
              <a:off x="457200" y="2404348"/>
              <a:ext cx="2873393" cy="372497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5968" y="1490507"/>
              <a:ext cx="294462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View of corridor without augmented reality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87067" y="1181575"/>
            <a:ext cx="2899798" cy="4638816"/>
            <a:chOff x="4543331" y="1490507"/>
            <a:chExt cx="2899798" cy="4522224"/>
          </a:xfrm>
        </p:grpSpPr>
        <p:grpSp>
          <p:nvGrpSpPr>
            <p:cNvPr id="13" name="Group 12"/>
            <p:cNvGrpSpPr/>
            <p:nvPr/>
          </p:nvGrpSpPr>
          <p:grpSpPr>
            <a:xfrm>
              <a:off x="4543331" y="2404348"/>
              <a:ext cx="2899798" cy="3608383"/>
              <a:chOff x="4559292" y="3339192"/>
              <a:chExt cx="1206331" cy="1563849"/>
            </a:xfrm>
          </p:grpSpPr>
          <p:pic>
            <p:nvPicPr>
              <p:cNvPr id="20" name="Picture 19" descr="Corridor2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66" t="18793" r="23858" b="23480"/>
              <a:stretch/>
            </p:blipFill>
            <p:spPr>
              <a:xfrm>
                <a:off x="4559292" y="3339192"/>
                <a:ext cx="1206331" cy="1563849"/>
              </a:xfrm>
              <a:prstGeom prst="rect">
                <a:avLst/>
              </a:prstGeom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4582810" y="3358211"/>
                <a:ext cx="1164128" cy="1521314"/>
                <a:chOff x="3668098" y="219623"/>
                <a:chExt cx="1526201" cy="2151431"/>
              </a:xfrm>
            </p:grpSpPr>
            <p:pic>
              <p:nvPicPr>
                <p:cNvPr id="22" name="Picture 21" descr="direct_prieto_arrows_lg.jpg"/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 amt="2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429"/>
                <a:stretch/>
              </p:blipFill>
              <p:spPr>
                <a:xfrm>
                  <a:off x="3668098" y="219623"/>
                  <a:ext cx="1526201" cy="2151431"/>
                </a:xfrm>
                <a:prstGeom prst="rect">
                  <a:avLst/>
                </a:prstGeom>
              </p:spPr>
            </p:pic>
            <p:sp>
              <p:nvSpPr>
                <p:cNvPr id="23" name="Oval 22"/>
                <p:cNvSpPr/>
                <p:nvPr/>
              </p:nvSpPr>
              <p:spPr>
                <a:xfrm>
                  <a:off x="4275666" y="783167"/>
                  <a:ext cx="313267" cy="323080"/>
                </a:xfrm>
                <a:prstGeom prst="ellipse">
                  <a:avLst/>
                </a:prstGeom>
                <a:solidFill>
                  <a:schemeClr val="bg2">
                    <a:alpha val="42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" name="TextBox 15"/>
            <p:cNvSpPr txBox="1"/>
            <p:nvPr/>
          </p:nvSpPr>
          <p:spPr>
            <a:xfrm>
              <a:off x="4714272" y="1490507"/>
              <a:ext cx="254580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View of corridor  with</a:t>
              </a:r>
            </a:p>
            <a:p>
              <a:pPr algn="ctr"/>
              <a:r>
                <a:rPr lang="en-US" sz="2000" dirty="0" smtClean="0"/>
                <a:t>augmented reality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5713864" y="3367701"/>
              <a:ext cx="574387" cy="5271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Macintosh HD:Users:fatemaghasia:Documents:AsifShaikh:Asif:Documents:CaseWestern:Acadamic_CWRU:GaitFoxGrant:Grant:figures:Fig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4"/>
          <a:stretch/>
        </p:blipFill>
        <p:spPr bwMode="auto">
          <a:xfrm>
            <a:off x="6629400" y="2447260"/>
            <a:ext cx="2514600" cy="2401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1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472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711200"/>
            <a:ext cx="4940300" cy="543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7712" y="1165087"/>
            <a:ext cx="1363297" cy="73400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function – inner 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191"/>
          <a:stretch/>
        </p:blipFill>
        <p:spPr>
          <a:xfrm>
            <a:off x="1431592" y="1900922"/>
            <a:ext cx="3397261" cy="2211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357" b="12453"/>
          <a:stretch/>
        </p:blipFill>
        <p:spPr>
          <a:xfrm>
            <a:off x="5523487" y="1900922"/>
            <a:ext cx="1733948" cy="2293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2024" y="6280629"/>
            <a:ext cx="629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(courtesy: Balance system 101: how it functions - John </a:t>
            </a:r>
            <a:r>
              <a:rPr lang="en-US" dirty="0" err="1" smtClean="0"/>
              <a:t>Epley,MD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9739" y="4895385"/>
            <a:ext cx="8776796" cy="601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Tests for inner ear functions are within normal limits in Parkinson’s disease.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646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768753"/>
            <a:ext cx="4940300" cy="543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7712" y="1165087"/>
            <a:ext cx="1363297" cy="73400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11870" y="1165087"/>
            <a:ext cx="1363297" cy="73400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270921" y="1003582"/>
            <a:ext cx="1326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99" y="1925556"/>
            <a:ext cx="3728677" cy="2796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3491" t="49467" r="45270"/>
          <a:stretch/>
        </p:blipFill>
        <p:spPr>
          <a:xfrm>
            <a:off x="4345261" y="5056481"/>
            <a:ext cx="570954" cy="14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2023" y="-734005"/>
            <a:ext cx="13965521" cy="1047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7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99" y="1925556"/>
            <a:ext cx="3728677" cy="2796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3491" t="49467" r="45270"/>
          <a:stretch/>
        </p:blipFill>
        <p:spPr>
          <a:xfrm>
            <a:off x="4345261" y="5056481"/>
            <a:ext cx="570954" cy="14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9585" y="-618556"/>
            <a:ext cx="13965521" cy="104741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592" y="645717"/>
            <a:ext cx="7596291" cy="6018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b="1" dirty="0" smtClean="0"/>
              <a:t>Visual functions are within acceptable limits in Parkinson’s disease.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910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169</Words>
  <Application>Microsoft Office PowerPoint</Application>
  <PresentationFormat>On-screen Show (4:3)</PresentationFormat>
  <Paragraphs>54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Gait and Balance in Parkinson’s Disease</vt:lpstr>
      <vt:lpstr>PowerPoint Presentation</vt:lpstr>
      <vt:lpstr>PowerPoint Presentation</vt:lpstr>
      <vt:lpstr>Balance function – inner 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Gait in Parkinson’s disease</vt:lpstr>
      <vt:lpstr>PowerPoint Presentation</vt:lpstr>
      <vt:lpstr>PowerPoint Presentation</vt:lpstr>
      <vt:lpstr>Treatment of freezing</vt:lpstr>
      <vt:lpstr>Triggers for freezing</vt:lpstr>
      <vt:lpstr>Augmented reality to prevent freezing</vt:lpstr>
      <vt:lpstr>Augmented reality to prevent freezing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Aasef Shaikh</dc:creator>
  <cp:lastModifiedBy>Granger, Tyler</cp:lastModifiedBy>
  <cp:revision>64</cp:revision>
  <dcterms:created xsi:type="dcterms:W3CDTF">2015-09-16T04:24:28Z</dcterms:created>
  <dcterms:modified xsi:type="dcterms:W3CDTF">2015-09-30T15:21:49Z</dcterms:modified>
</cp:coreProperties>
</file>