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92" r:id="rId4"/>
    <p:sldId id="274" r:id="rId5"/>
    <p:sldId id="287" r:id="rId6"/>
    <p:sldId id="285" r:id="rId7"/>
    <p:sldId id="272" r:id="rId8"/>
    <p:sldId id="270" r:id="rId9"/>
    <p:sldId id="275" r:id="rId10"/>
    <p:sldId id="276" r:id="rId11"/>
    <p:sldId id="280" r:id="rId12"/>
    <p:sldId id="314" r:id="rId13"/>
    <p:sldId id="307" r:id="rId14"/>
    <p:sldId id="308" r:id="rId15"/>
    <p:sldId id="313" r:id="rId16"/>
    <p:sldId id="296" r:id="rId17"/>
    <p:sldId id="277" r:id="rId18"/>
    <p:sldId id="288" r:id="rId19"/>
    <p:sldId id="289" r:id="rId20"/>
    <p:sldId id="290" r:id="rId21"/>
    <p:sldId id="283" r:id="rId22"/>
    <p:sldId id="281" r:id="rId23"/>
    <p:sldId id="293" r:id="rId24"/>
    <p:sldId id="297" r:id="rId25"/>
    <p:sldId id="299" r:id="rId26"/>
    <p:sldId id="300" r:id="rId27"/>
    <p:sldId id="301" r:id="rId28"/>
    <p:sldId id="302" r:id="rId29"/>
    <p:sldId id="303" r:id="rId30"/>
    <p:sldId id="304" r:id="rId31"/>
    <p:sldId id="305" r:id="rId32"/>
    <p:sldId id="306" r:id="rId33"/>
    <p:sldId id="284" r:id="rId34"/>
    <p:sldId id="282" r:id="rId35"/>
    <p:sldId id="315" r:id="rId36"/>
    <p:sldId id="316" r:id="rId37"/>
    <p:sldId id="309" r:id="rId38"/>
    <p:sldId id="310" r:id="rId39"/>
    <p:sldId id="318" r:id="rId40"/>
    <p:sldId id="278" r:id="rId41"/>
    <p:sldId id="294" r:id="rId42"/>
    <p:sldId id="317" r:id="rId43"/>
    <p:sldId id="319" r:id="rId44"/>
    <p:sldId id="320" r:id="rId45"/>
    <p:sldId id="269"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168"/>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00" autoAdjust="0"/>
  </p:normalViewPr>
  <p:slideViewPr>
    <p:cSldViewPr snapToGrid="0" snapToObjects="1">
      <p:cViewPr varScale="1">
        <p:scale>
          <a:sx n="59" d="100"/>
          <a:sy n="59" d="100"/>
        </p:scale>
        <p:origin x="17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D3B68-F799-4464-8B33-F43373BD439E}" type="datetimeFigureOut">
              <a:rPr lang="en-US" smtClean="0"/>
              <a:t>9/15/2017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9E686-8C70-4804-B550-514781CE2F74}" type="slidenum">
              <a:rPr lang="en-US" smtClean="0"/>
              <a:t>‹#›</a:t>
            </a:fld>
            <a:endParaRPr lang="en-US"/>
          </a:p>
        </p:txBody>
      </p:sp>
    </p:spTree>
    <p:extLst>
      <p:ext uri="{BB962C8B-B14F-4D97-AF65-F5344CB8AC3E}">
        <p14:creationId xmlns:p14="http://schemas.microsoft.com/office/powerpoint/2010/main" val="2144238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6</a:t>
            </a:fld>
            <a:endParaRPr lang="en-US"/>
          </a:p>
        </p:txBody>
      </p:sp>
    </p:spTree>
    <p:extLst>
      <p:ext uri="{BB962C8B-B14F-4D97-AF65-F5344CB8AC3E}">
        <p14:creationId xmlns:p14="http://schemas.microsoft.com/office/powerpoint/2010/main" val="3845162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18</a:t>
            </a:fld>
            <a:endParaRPr lang="en-US"/>
          </a:p>
        </p:txBody>
      </p:sp>
    </p:spTree>
    <p:extLst>
      <p:ext uri="{BB962C8B-B14F-4D97-AF65-F5344CB8AC3E}">
        <p14:creationId xmlns:p14="http://schemas.microsoft.com/office/powerpoint/2010/main" val="89453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19</a:t>
            </a:fld>
            <a:endParaRPr lang="en-US"/>
          </a:p>
        </p:txBody>
      </p:sp>
    </p:spTree>
    <p:extLst>
      <p:ext uri="{BB962C8B-B14F-4D97-AF65-F5344CB8AC3E}">
        <p14:creationId xmlns:p14="http://schemas.microsoft.com/office/powerpoint/2010/main" val="203151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Top- PIAMA study – Dutch cohort study enrolled newborns, followed for 8 years, studied traffic related exposures and multiple asthma and allergy outcomes. </a:t>
            </a:r>
          </a:p>
          <a:p>
            <a:endParaRPr lang="en-US" baseline="0" dirty="0" smtClean="0"/>
          </a:p>
          <a:p>
            <a:r>
              <a:rPr lang="en-US" dirty="0" smtClean="0"/>
              <a:t>1: </a:t>
            </a:r>
            <a:r>
              <a:rPr lang="en-US" dirty="0" err="1" smtClean="0"/>
              <a:t>Sbihi</a:t>
            </a:r>
            <a:r>
              <a:rPr lang="en-US" dirty="0" smtClean="0"/>
              <a:t> H, </a:t>
            </a:r>
            <a:r>
              <a:rPr lang="en-US" dirty="0" err="1" smtClean="0"/>
              <a:t>Tamburic</a:t>
            </a:r>
            <a:r>
              <a:rPr lang="en-US" dirty="0" smtClean="0"/>
              <a:t> L, </a:t>
            </a:r>
            <a:r>
              <a:rPr lang="en-US" dirty="0" err="1" smtClean="0"/>
              <a:t>Koehoorn</a:t>
            </a:r>
            <a:r>
              <a:rPr lang="en-US" dirty="0" smtClean="0"/>
              <a:t> M, </a:t>
            </a:r>
            <a:r>
              <a:rPr lang="en-US" dirty="0" err="1" smtClean="0"/>
              <a:t>Brauer</a:t>
            </a:r>
            <a:r>
              <a:rPr lang="en-US" dirty="0" smtClean="0"/>
              <a:t> M. Perinatal air pollution exposure and development of asthma from birth to age 10 years. </a:t>
            </a:r>
            <a:r>
              <a:rPr lang="en-US" dirty="0" err="1" smtClean="0"/>
              <a:t>Eur</a:t>
            </a:r>
            <a:r>
              <a:rPr lang="en-US" dirty="0" smtClean="0"/>
              <a:t> </a:t>
            </a:r>
            <a:r>
              <a:rPr lang="en-US" dirty="0" err="1" smtClean="0"/>
              <a:t>Respir</a:t>
            </a:r>
            <a:r>
              <a:rPr lang="en-US" dirty="0" smtClean="0"/>
              <a:t> J. 2016 Apr;47(4):1062-71. </a:t>
            </a:r>
            <a:r>
              <a:rPr lang="en-US" dirty="0" err="1" smtClean="0"/>
              <a:t>doi</a:t>
            </a:r>
            <a:r>
              <a:rPr lang="en-US" dirty="0" smtClean="0"/>
              <a:t>: 10.1183/13993003.00746-2015. </a:t>
            </a:r>
            <a:r>
              <a:rPr lang="en-US" dirty="0" err="1" smtClean="0"/>
              <a:t>Epub</a:t>
            </a:r>
            <a:r>
              <a:rPr lang="en-US" dirty="0" smtClean="0"/>
              <a:t> 2016 Feb 8. PubMed PMID: 26862123.</a:t>
            </a:r>
          </a:p>
          <a:p>
            <a:endParaRPr lang="en-US" baseline="0" dirty="0" smtClean="0"/>
          </a:p>
          <a:p>
            <a:r>
              <a:rPr lang="en-US" dirty="0" err="1" smtClean="0"/>
              <a:t>Mölter</a:t>
            </a:r>
            <a:r>
              <a:rPr lang="en-US" dirty="0" smtClean="0"/>
              <a:t> A, </a:t>
            </a:r>
            <a:r>
              <a:rPr lang="en-US" dirty="0" err="1" smtClean="0"/>
              <a:t>Agius</a:t>
            </a:r>
            <a:r>
              <a:rPr lang="en-US" dirty="0" smtClean="0"/>
              <a:t> R, de </a:t>
            </a:r>
            <a:r>
              <a:rPr lang="en-US" dirty="0" err="1" smtClean="0"/>
              <a:t>Vocht</a:t>
            </a:r>
            <a:r>
              <a:rPr lang="en-US" dirty="0" smtClean="0"/>
              <a:t> F, Lindley S, Gerrard W, </a:t>
            </a:r>
            <a:r>
              <a:rPr lang="en-US" dirty="0" err="1" smtClean="0"/>
              <a:t>Custovic</a:t>
            </a:r>
            <a:r>
              <a:rPr lang="en-US" dirty="0" smtClean="0"/>
              <a:t> A, Simpson A. Effects of long-term exposure to PM10 and NO2 on asthma and wheeze in a prospective birth cohort. J </a:t>
            </a:r>
            <a:r>
              <a:rPr lang="en-US" dirty="0" err="1" smtClean="0"/>
              <a:t>Epidemiol</a:t>
            </a:r>
            <a:r>
              <a:rPr lang="en-US" dirty="0" smtClean="0"/>
              <a:t> Community Health. 2014 Jan;68(1):21-8. </a:t>
            </a:r>
            <a:r>
              <a:rPr lang="en-US" dirty="0" err="1" smtClean="0"/>
              <a:t>doi</a:t>
            </a:r>
            <a:r>
              <a:rPr lang="en-US" dirty="0" smtClean="0"/>
              <a:t>: 10.1136/jech-2013-202681. </a:t>
            </a:r>
            <a:r>
              <a:rPr lang="en-US" dirty="0" err="1" smtClean="0"/>
              <a:t>Epub</a:t>
            </a:r>
            <a:r>
              <a:rPr lang="en-US" dirty="0" smtClean="0"/>
              <a:t> 2013 Sep 2. PubMed PMID: 23999376.</a:t>
            </a:r>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20</a:t>
            </a:fld>
            <a:endParaRPr lang="en-US"/>
          </a:p>
        </p:txBody>
      </p:sp>
    </p:spTree>
    <p:extLst>
      <p:ext uri="{BB962C8B-B14F-4D97-AF65-F5344CB8AC3E}">
        <p14:creationId xmlns:p14="http://schemas.microsoft.com/office/powerpoint/2010/main" val="416688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Ozone is a form of oxygen</a:t>
            </a:r>
          </a:p>
          <a:p>
            <a:r>
              <a:rPr lang="en-US" dirty="0" smtClean="0"/>
              <a:t>It is generated when</a:t>
            </a:r>
            <a:r>
              <a:rPr lang="en-US" baseline="0" dirty="0" smtClean="0"/>
              <a:t> sunlight generates a reaction between hydrocarbons and nitrous oxides.</a:t>
            </a:r>
          </a:p>
          <a:p>
            <a:r>
              <a:rPr lang="en-US" baseline="0" dirty="0" smtClean="0"/>
              <a:t>Hydrocarbons come from gas powered vehicles, industry, solvents</a:t>
            </a:r>
          </a:p>
          <a:p>
            <a:r>
              <a:rPr lang="en-US" baseline="0" dirty="0" smtClean="0"/>
              <a:t>Nitrous oxide comes from motor vehicles, industries, power plants</a:t>
            </a:r>
          </a:p>
          <a:p>
            <a:endParaRPr lang="en-US" baseline="0" dirty="0" smtClean="0"/>
          </a:p>
          <a:p>
            <a:r>
              <a:rPr lang="en-US" baseline="0" dirty="0" smtClean="0"/>
              <a:t>Ozone formation is accelerated by warm weather – so ozone levels tend to accumulate on hot days</a:t>
            </a:r>
          </a:p>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22</a:t>
            </a:fld>
            <a:endParaRPr lang="en-US"/>
          </a:p>
        </p:txBody>
      </p:sp>
    </p:spTree>
    <p:extLst>
      <p:ext uri="{BB962C8B-B14F-4D97-AF65-F5344CB8AC3E}">
        <p14:creationId xmlns:p14="http://schemas.microsoft.com/office/powerpoint/2010/main" val="232742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UK: London 13-15 Dec 1991.</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Anticyclonic</a:t>
            </a:r>
            <a:r>
              <a:rPr lang="en-US" sz="1200" b="0" i="0" kern="1200" dirty="0" smtClean="0">
                <a:solidFill>
                  <a:schemeClr val="tx1"/>
                </a:solidFill>
                <a:effectLst/>
                <a:latin typeface="+mn-lt"/>
                <a:ea typeface="+mn-ea"/>
                <a:cs typeface="+mn-cs"/>
              </a:rPr>
              <a:t> weather and chilling at ground level created stable air conditions, trapping exhaust products. Sunny conditions provided energy for reactions. Levels of nitrogen dioxide at street level reached 809 micrograms per cubic </a:t>
            </a:r>
            <a:r>
              <a:rPr lang="en-US" sz="1200" b="0" i="0" kern="1200" dirty="0" err="1" smtClean="0">
                <a:solidFill>
                  <a:schemeClr val="tx1"/>
                </a:solidFill>
                <a:effectLst/>
                <a:latin typeface="+mn-lt"/>
                <a:ea typeface="+mn-ea"/>
                <a:cs typeface="+mn-cs"/>
              </a:rPr>
              <a:t>metre</a:t>
            </a:r>
            <a:r>
              <a:rPr lang="en-US" sz="1200" b="0" i="0" kern="1200" dirty="0" smtClean="0">
                <a:solidFill>
                  <a:schemeClr val="tx1"/>
                </a:solidFill>
                <a:effectLst/>
                <a:latin typeface="+mn-lt"/>
                <a:ea typeface="+mn-ea"/>
                <a:cs typeface="+mn-cs"/>
              </a:rPr>
              <a:t>, well above WHO max. values (400). Estimated to have been responsible for 160 excess deaths. </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24-28 June 1994</a:t>
            </a:r>
            <a:r>
              <a:rPr lang="en-US" sz="1200" b="0" i="0" kern="1200" dirty="0" smtClean="0">
                <a:solidFill>
                  <a:schemeClr val="tx1"/>
                </a:solidFill>
                <a:effectLst/>
                <a:latin typeface="+mn-lt"/>
                <a:ea typeface="+mn-ea"/>
                <a:cs typeface="+mn-cs"/>
              </a:rPr>
              <a:t>: summer </a:t>
            </a:r>
            <a:r>
              <a:rPr lang="en-US" sz="1200" b="0" i="0" kern="1200" dirty="0" err="1" smtClean="0">
                <a:solidFill>
                  <a:schemeClr val="tx1"/>
                </a:solidFill>
                <a:effectLst/>
                <a:latin typeface="+mn-lt"/>
                <a:ea typeface="+mn-ea"/>
                <a:cs typeface="+mn-cs"/>
              </a:rPr>
              <a:t>heatwave</a:t>
            </a:r>
            <a:r>
              <a:rPr lang="en-US" sz="1200" b="0" i="0" kern="1200" dirty="0" smtClean="0">
                <a:solidFill>
                  <a:schemeClr val="tx1"/>
                </a:solidFill>
                <a:effectLst/>
                <a:latin typeface="+mn-lt"/>
                <a:ea typeface="+mn-ea"/>
                <a:cs typeface="+mn-cs"/>
              </a:rPr>
              <a:t> weather with high pressure conditions, combined with traffic caused photochemical </a:t>
            </a:r>
            <a:r>
              <a:rPr lang="en-US" sz="1200" b="0" i="0" kern="1200" dirty="0" err="1" smtClean="0">
                <a:solidFill>
                  <a:schemeClr val="tx1"/>
                </a:solidFill>
                <a:effectLst/>
                <a:latin typeface="+mn-lt"/>
                <a:ea typeface="+mn-ea"/>
                <a:cs typeface="+mn-cs"/>
              </a:rPr>
              <a:t>smogs</a:t>
            </a:r>
            <a:r>
              <a:rPr lang="en-US" sz="1200" b="0" i="0" kern="1200" dirty="0" smtClean="0">
                <a:solidFill>
                  <a:schemeClr val="tx1"/>
                </a:solidFill>
                <a:effectLst/>
                <a:latin typeface="+mn-lt"/>
                <a:ea typeface="+mn-ea"/>
                <a:cs typeface="+mn-cs"/>
              </a:rPr>
              <a:t> in many British cities, with very high ozone levels. This brought about a severe outbreak of </a:t>
            </a:r>
            <a:r>
              <a:rPr lang="en-US" sz="1200" b="0" i="0" kern="1200" dirty="0" err="1" smtClean="0">
                <a:solidFill>
                  <a:schemeClr val="tx1"/>
                </a:solidFill>
                <a:effectLst/>
                <a:latin typeface="+mn-lt"/>
                <a:ea typeface="+mn-ea"/>
                <a:cs typeface="+mn-cs"/>
              </a:rPr>
              <a:t>athsma</a:t>
            </a:r>
            <a:r>
              <a:rPr lang="en-US" sz="1200" b="0" i="0" kern="1200" dirty="0" smtClean="0">
                <a:solidFill>
                  <a:schemeClr val="tx1"/>
                </a:solidFill>
                <a:effectLst/>
                <a:latin typeface="+mn-lt"/>
                <a:ea typeface="+mn-ea"/>
                <a:cs typeface="+mn-cs"/>
              </a:rPr>
              <a:t>: at least 1,210 people admitted to 30 hospitals in England. Poor air quality and high pollen counts in the preceding weeks may have </a:t>
            </a:r>
            <a:r>
              <a:rPr lang="en-US" sz="1200" b="0" i="0" kern="1200" dirty="0" err="1" smtClean="0">
                <a:solidFill>
                  <a:schemeClr val="tx1"/>
                </a:solidFill>
                <a:effectLst/>
                <a:latin typeface="+mn-lt"/>
                <a:ea typeface="+mn-ea"/>
                <a:cs typeface="+mn-cs"/>
              </a:rPr>
              <a:t>sensitised</a:t>
            </a:r>
            <a:r>
              <a:rPr lang="en-US" sz="1200" b="0" i="0" kern="1200" dirty="0" smtClean="0">
                <a:solidFill>
                  <a:schemeClr val="tx1"/>
                </a:solidFill>
                <a:effectLst/>
                <a:latin typeface="+mn-lt"/>
                <a:ea typeface="+mn-ea"/>
                <a:cs typeface="+mn-cs"/>
              </a:rPr>
              <a:t> victims' lungs, making them more prone to attacks during the pollution event.</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23</a:t>
            </a:fld>
            <a:endParaRPr lang="en-US"/>
          </a:p>
        </p:txBody>
      </p:sp>
    </p:spTree>
    <p:extLst>
      <p:ext uri="{BB962C8B-B14F-4D97-AF65-F5344CB8AC3E}">
        <p14:creationId xmlns:p14="http://schemas.microsoft.com/office/powerpoint/2010/main" val="98632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en-US" smtClean="0"/>
              <a:t>Call to action for pediatricians – screen for social determinants of health, collaborate with community organizations</a:t>
            </a:r>
          </a:p>
          <a:p>
            <a:r>
              <a:rPr lang="en-US" altLang="en-US" smtClean="0"/>
              <a:t>Identifying and addressing food insecurity</a:t>
            </a:r>
          </a:p>
        </p:txBody>
      </p:sp>
      <p:sp>
        <p:nvSpPr>
          <p:cNvPr id="4" name="Slide Number Placeholder 3"/>
          <p:cNvSpPr>
            <a:spLocks noGrp="1"/>
          </p:cNvSpPr>
          <p:nvPr>
            <p:ph type="sldNum" sz="quarter" idx="5"/>
          </p:nvPr>
        </p:nvSpPr>
        <p:spPr/>
        <p:txBody>
          <a:bodyPr/>
          <a:lstStyle/>
          <a:p>
            <a:pPr>
              <a:defRPr/>
            </a:pPr>
            <a:fld id="{346E7A1A-6063-4B2D-9450-CE9AC89BC0E2}" type="slidenum">
              <a:rPr lang="en-US" smtClean="0"/>
              <a:pPr>
                <a:defRPr/>
              </a:pPr>
              <a:t>24</a:t>
            </a:fld>
            <a:endParaRPr lang="en-US"/>
          </a:p>
        </p:txBody>
      </p:sp>
    </p:spTree>
    <p:extLst>
      <p:ext uri="{BB962C8B-B14F-4D97-AF65-F5344CB8AC3E}">
        <p14:creationId xmlns:p14="http://schemas.microsoft.com/office/powerpoint/2010/main" val="63569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December</a:t>
            </a:r>
            <a:r>
              <a:rPr lang="en-US" baseline="0" dirty="0" smtClean="0"/>
              <a:t> </a:t>
            </a:r>
            <a:r>
              <a:rPr lang="en-US" dirty="0" smtClean="0"/>
              <a:t>1952 London – 5 days of heavy pollution – sulfur dioxide and smoke from coal</a:t>
            </a:r>
            <a:r>
              <a:rPr lang="en-US" baseline="0" dirty="0" smtClean="0"/>
              <a:t>  burning – 4000 + deaths during the event, many more following</a:t>
            </a:r>
          </a:p>
          <a:p>
            <a:r>
              <a:rPr lang="en-US" baseline="0" dirty="0" smtClean="0"/>
              <a:t>October 1948 – zinc and steel mill output – CO, sulfur dioxide and metal dust – 20 deaths during the event</a:t>
            </a:r>
          </a:p>
          <a:p>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30</a:t>
            </a:fld>
            <a:endParaRPr lang="en-US"/>
          </a:p>
        </p:txBody>
      </p:sp>
    </p:spTree>
    <p:extLst>
      <p:ext uri="{BB962C8B-B14F-4D97-AF65-F5344CB8AC3E}">
        <p14:creationId xmlns:p14="http://schemas.microsoft.com/office/powerpoint/2010/main" val="1392096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and ozone</a:t>
            </a:r>
            <a:r>
              <a:rPr lang="en-US" baseline="0" dirty="0" smtClean="0"/>
              <a:t> are related  </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34</a:t>
            </a:fld>
            <a:endParaRPr lang="en-US"/>
          </a:p>
        </p:txBody>
      </p:sp>
    </p:spTree>
    <p:extLst>
      <p:ext uri="{BB962C8B-B14F-4D97-AF65-F5344CB8AC3E}">
        <p14:creationId xmlns:p14="http://schemas.microsoft.com/office/powerpoint/2010/main" val="211319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and ozone</a:t>
            </a:r>
            <a:r>
              <a:rPr lang="en-US" baseline="0" dirty="0" smtClean="0"/>
              <a:t> are related  </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35</a:t>
            </a:fld>
            <a:endParaRPr lang="en-US"/>
          </a:p>
        </p:txBody>
      </p:sp>
    </p:spTree>
    <p:extLst>
      <p:ext uri="{BB962C8B-B14F-4D97-AF65-F5344CB8AC3E}">
        <p14:creationId xmlns:p14="http://schemas.microsoft.com/office/powerpoint/2010/main" val="44169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and ozone</a:t>
            </a:r>
            <a:r>
              <a:rPr lang="en-US" baseline="0" dirty="0" smtClean="0"/>
              <a:t> are related  </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36</a:t>
            </a:fld>
            <a:endParaRPr lang="en-US"/>
          </a:p>
        </p:txBody>
      </p:sp>
    </p:spTree>
    <p:extLst>
      <p:ext uri="{BB962C8B-B14F-4D97-AF65-F5344CB8AC3E}">
        <p14:creationId xmlns:p14="http://schemas.microsoft.com/office/powerpoint/2010/main" val="336831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Rainbow strategic plan – interviews – commitment</a:t>
            </a:r>
            <a:r>
              <a:rPr lang="en-US" baseline="0" dirty="0" smtClean="0"/>
              <a:t> to serving the underserved loud and clear</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8</a:t>
            </a:fld>
            <a:endParaRPr lang="en-US"/>
          </a:p>
        </p:txBody>
      </p:sp>
    </p:spTree>
    <p:extLst>
      <p:ext uri="{BB962C8B-B14F-4D97-AF65-F5344CB8AC3E}">
        <p14:creationId xmlns:p14="http://schemas.microsoft.com/office/powerpoint/2010/main" val="1815639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and ozone</a:t>
            </a:r>
            <a:r>
              <a:rPr lang="en-US" baseline="0" dirty="0" smtClean="0"/>
              <a:t> are related  </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37</a:t>
            </a:fld>
            <a:endParaRPr lang="en-US"/>
          </a:p>
        </p:txBody>
      </p:sp>
    </p:spTree>
    <p:extLst>
      <p:ext uri="{BB962C8B-B14F-4D97-AF65-F5344CB8AC3E}">
        <p14:creationId xmlns:p14="http://schemas.microsoft.com/office/powerpoint/2010/main" val="1092513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and ozone</a:t>
            </a:r>
            <a:r>
              <a:rPr lang="en-US" baseline="0" dirty="0" smtClean="0"/>
              <a:t> are related  </a:t>
            </a:r>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38</a:t>
            </a:fld>
            <a:endParaRPr lang="en-US"/>
          </a:p>
        </p:txBody>
      </p:sp>
    </p:spTree>
    <p:extLst>
      <p:ext uri="{BB962C8B-B14F-4D97-AF65-F5344CB8AC3E}">
        <p14:creationId xmlns:p14="http://schemas.microsoft.com/office/powerpoint/2010/main" val="1122002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10</a:t>
            </a:fld>
            <a:endParaRPr lang="en-US"/>
          </a:p>
        </p:txBody>
      </p:sp>
    </p:spTree>
    <p:extLst>
      <p:ext uri="{BB962C8B-B14F-4D97-AF65-F5344CB8AC3E}">
        <p14:creationId xmlns:p14="http://schemas.microsoft.com/office/powerpoint/2010/main" val="57613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12</a:t>
            </a:fld>
            <a:endParaRPr lang="en-US"/>
          </a:p>
        </p:txBody>
      </p:sp>
    </p:spTree>
    <p:extLst>
      <p:ext uri="{BB962C8B-B14F-4D97-AF65-F5344CB8AC3E}">
        <p14:creationId xmlns:p14="http://schemas.microsoft.com/office/powerpoint/2010/main" val="6548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13</a:t>
            </a:fld>
            <a:endParaRPr lang="en-US"/>
          </a:p>
        </p:txBody>
      </p:sp>
    </p:spTree>
    <p:extLst>
      <p:ext uri="{BB962C8B-B14F-4D97-AF65-F5344CB8AC3E}">
        <p14:creationId xmlns:p14="http://schemas.microsoft.com/office/powerpoint/2010/main" val="201965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14</a:t>
            </a:fld>
            <a:endParaRPr lang="en-US"/>
          </a:p>
        </p:txBody>
      </p:sp>
    </p:spTree>
    <p:extLst>
      <p:ext uri="{BB962C8B-B14F-4D97-AF65-F5344CB8AC3E}">
        <p14:creationId xmlns:p14="http://schemas.microsoft.com/office/powerpoint/2010/main" val="406113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15</a:t>
            </a:fld>
            <a:endParaRPr lang="en-US"/>
          </a:p>
        </p:txBody>
      </p:sp>
    </p:spTree>
    <p:extLst>
      <p:ext uri="{BB962C8B-B14F-4D97-AF65-F5344CB8AC3E}">
        <p14:creationId xmlns:p14="http://schemas.microsoft.com/office/powerpoint/2010/main" val="95982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69E686-8C70-4804-B550-514781CE2F74}" type="slidenum">
              <a:rPr lang="en-US" smtClean="0"/>
              <a:t>16</a:t>
            </a:fld>
            <a:endParaRPr lang="en-US"/>
          </a:p>
        </p:txBody>
      </p:sp>
    </p:spTree>
    <p:extLst>
      <p:ext uri="{BB962C8B-B14F-4D97-AF65-F5344CB8AC3E}">
        <p14:creationId xmlns:p14="http://schemas.microsoft.com/office/powerpoint/2010/main" val="587694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876 girls and 883 boys followed in California over an 8 year period</a:t>
            </a:r>
          </a:p>
          <a:p>
            <a:r>
              <a:rPr lang="en-US" dirty="0" smtClean="0"/>
              <a:t>5 fold increase in the risk that you would have abnormal</a:t>
            </a:r>
            <a:r>
              <a:rPr lang="en-US" baseline="0" dirty="0" smtClean="0"/>
              <a:t> lung function if you lived in a high exposure community vs low exposure community across multiple pollutants</a:t>
            </a:r>
          </a:p>
          <a:p>
            <a:r>
              <a:rPr lang="en-US" dirty="0" smtClean="0"/>
              <a:t>Adjusted for height, BMI, asthma yes or no, race, smoking,</a:t>
            </a:r>
            <a:r>
              <a:rPr lang="en-US" baseline="0" dirty="0" smtClean="0"/>
              <a:t> illness, short term exposure prior to testing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Pollution levels met current criteria targets</a:t>
            </a:r>
            <a:endParaRPr lang="en-US" dirty="0" smtClean="0"/>
          </a:p>
          <a:p>
            <a:endParaRPr lang="en-US" dirty="0"/>
          </a:p>
        </p:txBody>
      </p:sp>
      <p:sp>
        <p:nvSpPr>
          <p:cNvPr id="4" name="Slide Number Placeholder 3"/>
          <p:cNvSpPr>
            <a:spLocks noGrp="1"/>
          </p:cNvSpPr>
          <p:nvPr>
            <p:ph type="sldNum" sz="quarter" idx="10"/>
          </p:nvPr>
        </p:nvSpPr>
        <p:spPr/>
        <p:txBody>
          <a:bodyPr/>
          <a:lstStyle/>
          <a:p>
            <a:fld id="{BE69E686-8C70-4804-B550-514781CE2F74}" type="slidenum">
              <a:rPr lang="en-US" smtClean="0"/>
              <a:t>17</a:t>
            </a:fld>
            <a:endParaRPr lang="en-US"/>
          </a:p>
        </p:txBody>
      </p:sp>
    </p:spTree>
    <p:extLst>
      <p:ext uri="{BB962C8B-B14F-4D97-AF65-F5344CB8AC3E}">
        <p14:creationId xmlns:p14="http://schemas.microsoft.com/office/powerpoint/2010/main" val="191365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E935D78-C434-4460-9380-29B1F4C636CF}" type="datetime1">
              <a:rPr lang="en-US" altLang="en-US"/>
              <a:pPr/>
              <a:t>9/15/2017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AB457C9-130F-4C43-A9D1-E84958D61A11}" type="slidenum">
              <a:rPr lang="en-US" altLang="en-US"/>
              <a:pPr/>
              <a:t>‹#›</a:t>
            </a:fld>
            <a:endParaRPr lang="en-US" altLang="en-US"/>
          </a:p>
        </p:txBody>
      </p:sp>
    </p:spTree>
    <p:extLst>
      <p:ext uri="{BB962C8B-B14F-4D97-AF65-F5344CB8AC3E}">
        <p14:creationId xmlns:p14="http://schemas.microsoft.com/office/powerpoint/2010/main" val="908024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7D232A-C613-4935-BB81-4A5C1589A19F}" type="datetime1">
              <a:rPr lang="en-US" altLang="en-US"/>
              <a:pPr/>
              <a:t>9/15/2017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5641B4-F095-4BC0-BC05-A8301E6038AA}" type="slidenum">
              <a:rPr lang="en-US" altLang="en-US"/>
              <a:pPr/>
              <a:t>‹#›</a:t>
            </a:fld>
            <a:endParaRPr lang="en-US" altLang="en-US"/>
          </a:p>
        </p:txBody>
      </p:sp>
    </p:spTree>
    <p:extLst>
      <p:ext uri="{BB962C8B-B14F-4D97-AF65-F5344CB8AC3E}">
        <p14:creationId xmlns:p14="http://schemas.microsoft.com/office/powerpoint/2010/main" val="1020122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6D6D319-DF6B-422F-8320-9688B9D6A0E8}" type="datetime1">
              <a:rPr lang="en-US" altLang="en-US"/>
              <a:pPr/>
              <a:t>9/15/2017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10789D1-E292-47AA-BD39-498A36346DA9}" type="slidenum">
              <a:rPr lang="en-US" altLang="en-US"/>
              <a:pPr/>
              <a:t>‹#›</a:t>
            </a:fld>
            <a:endParaRPr lang="en-US" altLang="en-US"/>
          </a:p>
        </p:txBody>
      </p:sp>
    </p:spTree>
    <p:extLst>
      <p:ext uri="{BB962C8B-B14F-4D97-AF65-F5344CB8AC3E}">
        <p14:creationId xmlns:p14="http://schemas.microsoft.com/office/powerpoint/2010/main" val="60298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170AC0A-5BAE-4085-A199-DCD20BEB0E3E}" type="datetime1">
              <a:rPr lang="en-US" altLang="en-US"/>
              <a:pPr/>
              <a:t>9/15/2017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A496081-A0E7-49BF-A0AD-470C315C8BEF}" type="slidenum">
              <a:rPr lang="en-US" altLang="en-US"/>
              <a:pPr/>
              <a:t>‹#›</a:t>
            </a:fld>
            <a:endParaRPr lang="en-US" altLang="en-US"/>
          </a:p>
        </p:txBody>
      </p:sp>
    </p:spTree>
    <p:extLst>
      <p:ext uri="{BB962C8B-B14F-4D97-AF65-F5344CB8AC3E}">
        <p14:creationId xmlns:p14="http://schemas.microsoft.com/office/powerpoint/2010/main" val="56646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C7CBBD7-C28E-4CA2-B0D8-B3274D7ECEF7}" type="datetime1">
              <a:rPr lang="en-US" altLang="en-US"/>
              <a:pPr/>
              <a:t>9/15/2017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61650CD-B4EA-4996-B347-5D7E30B753A3}" type="slidenum">
              <a:rPr lang="en-US" altLang="en-US"/>
              <a:pPr/>
              <a:t>‹#›</a:t>
            </a:fld>
            <a:endParaRPr lang="en-US" altLang="en-US"/>
          </a:p>
        </p:txBody>
      </p:sp>
    </p:spTree>
    <p:extLst>
      <p:ext uri="{BB962C8B-B14F-4D97-AF65-F5344CB8AC3E}">
        <p14:creationId xmlns:p14="http://schemas.microsoft.com/office/powerpoint/2010/main" val="368635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814472C-DCCB-4E0D-B378-6007A1AB02A0}" type="datetime1">
              <a:rPr lang="en-US" altLang="en-US"/>
              <a:pPr/>
              <a:t>9/15/2017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403569-B3B3-438E-9DFC-A1AD9E37B683}" type="slidenum">
              <a:rPr lang="en-US" altLang="en-US"/>
              <a:pPr/>
              <a:t>‹#›</a:t>
            </a:fld>
            <a:endParaRPr lang="en-US" altLang="en-US"/>
          </a:p>
        </p:txBody>
      </p:sp>
    </p:spTree>
    <p:extLst>
      <p:ext uri="{BB962C8B-B14F-4D97-AF65-F5344CB8AC3E}">
        <p14:creationId xmlns:p14="http://schemas.microsoft.com/office/powerpoint/2010/main" val="263987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EE07BA5-EA94-401A-9C34-4CB6785CB35C}" type="datetime1">
              <a:rPr lang="en-US" altLang="en-US"/>
              <a:pPr/>
              <a:t>9/15/2017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F244A06-302F-43F8-BAF2-C3824DFEFD1C}" type="slidenum">
              <a:rPr lang="en-US" altLang="en-US"/>
              <a:pPr/>
              <a:t>‹#›</a:t>
            </a:fld>
            <a:endParaRPr lang="en-US" altLang="en-US"/>
          </a:p>
        </p:txBody>
      </p:sp>
    </p:spTree>
    <p:extLst>
      <p:ext uri="{BB962C8B-B14F-4D97-AF65-F5344CB8AC3E}">
        <p14:creationId xmlns:p14="http://schemas.microsoft.com/office/powerpoint/2010/main" val="179366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6C594E5-843A-4623-A743-31E0AB71FCBA}" type="datetime1">
              <a:rPr lang="en-US" altLang="en-US"/>
              <a:pPr/>
              <a:t>9/15/2017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943FDD-AEB1-4821-A64A-2B88B3DAD32C}" type="slidenum">
              <a:rPr lang="en-US" altLang="en-US"/>
              <a:pPr/>
              <a:t>‹#›</a:t>
            </a:fld>
            <a:endParaRPr lang="en-US" altLang="en-US"/>
          </a:p>
        </p:txBody>
      </p:sp>
    </p:spTree>
    <p:extLst>
      <p:ext uri="{BB962C8B-B14F-4D97-AF65-F5344CB8AC3E}">
        <p14:creationId xmlns:p14="http://schemas.microsoft.com/office/powerpoint/2010/main" val="199319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2468D73-999F-4F0F-B05B-78AA67861DFB}" type="datetime1">
              <a:rPr lang="en-US" altLang="en-US"/>
              <a:pPr/>
              <a:t>9/15/2017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002E2C1-7F70-434F-9216-864476485E97}" type="slidenum">
              <a:rPr lang="en-US" altLang="en-US"/>
              <a:pPr/>
              <a:t>‹#›</a:t>
            </a:fld>
            <a:endParaRPr lang="en-US" altLang="en-US"/>
          </a:p>
        </p:txBody>
      </p:sp>
    </p:spTree>
    <p:extLst>
      <p:ext uri="{BB962C8B-B14F-4D97-AF65-F5344CB8AC3E}">
        <p14:creationId xmlns:p14="http://schemas.microsoft.com/office/powerpoint/2010/main" val="392720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1F51473-5638-4460-81CD-21073F63FAE0}" type="datetime1">
              <a:rPr lang="en-US" altLang="en-US"/>
              <a:pPr/>
              <a:t>9/15/2017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D6CC7E-0327-4953-AA86-DE2CCDC507B6}" type="slidenum">
              <a:rPr lang="en-US" altLang="en-US"/>
              <a:pPr/>
              <a:t>‹#›</a:t>
            </a:fld>
            <a:endParaRPr lang="en-US" altLang="en-US"/>
          </a:p>
        </p:txBody>
      </p:sp>
    </p:spTree>
    <p:extLst>
      <p:ext uri="{BB962C8B-B14F-4D97-AF65-F5344CB8AC3E}">
        <p14:creationId xmlns:p14="http://schemas.microsoft.com/office/powerpoint/2010/main" val="297582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9CF3FE8-4451-4639-BFDA-B239D229C009}" type="datetime1">
              <a:rPr lang="en-US" altLang="en-US"/>
              <a:pPr/>
              <a:t>9/15/2017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F526EE6-1FF7-4811-A2F9-473D09459A04}" type="slidenum">
              <a:rPr lang="en-US" altLang="en-US"/>
              <a:pPr/>
              <a:t>‹#›</a:t>
            </a:fld>
            <a:endParaRPr lang="en-US" altLang="en-US"/>
          </a:p>
        </p:txBody>
      </p:sp>
    </p:spTree>
    <p:extLst>
      <p:ext uri="{BB962C8B-B14F-4D97-AF65-F5344CB8AC3E}">
        <p14:creationId xmlns:p14="http://schemas.microsoft.com/office/powerpoint/2010/main" val="2496709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3983D6CD-6E52-4A29-9446-39AF2E466240}" type="datetime1">
              <a:rPr lang="en-US" altLang="en-US"/>
              <a:pPr/>
              <a:t>9/15/2017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106EF9-F107-49CC-BE25-644965D0EB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Kristie.ross@uhhospitals.org"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practicegreenhealth.org/" TargetMode="External"/><Relationship Id="rId7" Type="http://schemas.openxmlformats.org/officeDocument/2006/relationships/image" Target="../media/image54.jpeg"/><Relationship Id="rId2" Type="http://schemas.openxmlformats.org/officeDocument/2006/relationships/hyperlink" Target="https://donoharmstory.org/" TargetMode="External"/><Relationship Id="rId1" Type="http://schemas.openxmlformats.org/officeDocument/2006/relationships/slideLayout" Target="../slideLayouts/slideLayout2.xml"/><Relationship Id="rId6" Type="http://schemas.openxmlformats.org/officeDocument/2006/relationships/hyperlink" Target="https://www.google.com/url?q=http://www.cvmc.org/news/practice-greenhealth&amp;sa=U&amp;ei=9vKEU4W_HJOTyATy94DYDA&amp;ved=0CDAQ9QEwAQ&amp;sig2=rrnjO6mRJGfEyFVBjCkx9w&amp;usg=AFQjCNFjp1BLJsIKcidINFVs2Qz64fV9Qg" TargetMode="External"/><Relationship Id="rId5" Type="http://schemas.openxmlformats.org/officeDocument/2006/relationships/image" Target="../media/image53.png"/><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hyperlink" Target="mailto:Kristie.Ross@uhhospital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003925"/>
          </a:xfrm>
          <a:prstGeom prst="rect">
            <a:avLst/>
          </a:prstGeom>
          <a:solidFill>
            <a:srgbClr val="5F61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4" name="Title 1"/>
          <p:cNvSpPr>
            <a:spLocks noGrp="1"/>
          </p:cNvSpPr>
          <p:nvPr>
            <p:ph type="ctrTitle"/>
          </p:nvPr>
        </p:nvSpPr>
        <p:spPr>
          <a:xfrm>
            <a:off x="927100" y="685800"/>
            <a:ext cx="7289800" cy="2014538"/>
          </a:xfrm>
        </p:spPr>
        <p:txBody>
          <a:bodyPr anchor="t"/>
          <a:lstStyle/>
          <a:p>
            <a:pPr eaLnBrk="1" hangingPunct="1">
              <a:lnSpc>
                <a:spcPct val="130000"/>
              </a:lnSpc>
            </a:pPr>
            <a:r>
              <a:rPr lang="en-US" altLang="en-US" sz="3600" b="1" dirty="0" smtClean="0">
                <a:solidFill>
                  <a:schemeClr val="bg1"/>
                </a:solidFill>
                <a:latin typeface="Helvetica" panose="020B0604020202020204" pitchFamily="34" charset="0"/>
              </a:rPr>
              <a:t>Healthy planet, healthy air, healthy patients</a:t>
            </a:r>
          </a:p>
        </p:txBody>
      </p:sp>
      <p:sp>
        <p:nvSpPr>
          <p:cNvPr id="13315" name="Title 1"/>
          <p:cNvSpPr txBox="1">
            <a:spLocks/>
          </p:cNvSpPr>
          <p:nvPr/>
        </p:nvSpPr>
        <p:spPr bwMode="auto">
          <a:xfrm>
            <a:off x="927100" y="3657600"/>
            <a:ext cx="72898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algn="ctr" eaLnBrk="1" hangingPunct="1">
              <a:lnSpc>
                <a:spcPct val="130000"/>
              </a:lnSpc>
            </a:pPr>
            <a:r>
              <a:rPr lang="en-US" altLang="en-US" b="1" dirty="0" smtClean="0">
                <a:solidFill>
                  <a:schemeClr val="bg1"/>
                </a:solidFill>
                <a:latin typeface="Helvetica" panose="020B0604020202020204" pitchFamily="34" charset="0"/>
              </a:rPr>
              <a:t>Kristie Ross, </a:t>
            </a:r>
            <a:r>
              <a:rPr lang="en-US" altLang="en-US" b="1" dirty="0">
                <a:solidFill>
                  <a:schemeClr val="bg1"/>
                </a:solidFill>
                <a:latin typeface="Helvetica" panose="020B0604020202020204" pitchFamily="34" charset="0"/>
              </a:rPr>
              <a:t>MD </a:t>
            </a:r>
          </a:p>
          <a:p>
            <a:pPr algn="ctr" eaLnBrk="1" hangingPunct="1">
              <a:lnSpc>
                <a:spcPct val="130000"/>
              </a:lnSpc>
            </a:pPr>
            <a:r>
              <a:rPr lang="en-US" altLang="en-US" sz="1800" dirty="0" smtClean="0">
                <a:solidFill>
                  <a:schemeClr val="bg1"/>
                </a:solidFill>
                <a:latin typeface="Helvetica" panose="020B0604020202020204" pitchFamily="34" charset="0"/>
              </a:rPr>
              <a:t>Pediatric Pulmonology and Sleep Medicine, UH Rainbow Babies and Children’s Hospital</a:t>
            </a:r>
            <a:endParaRPr lang="en-US" altLang="en-US" sz="1800" dirty="0">
              <a:solidFill>
                <a:schemeClr val="bg1"/>
              </a:solidFill>
              <a:latin typeface="Helvetica" panose="020B0604020202020204" pitchFamily="34" charset="0"/>
            </a:endParaRPr>
          </a:p>
          <a:p>
            <a:pPr algn="ctr" eaLnBrk="1" hangingPunct="1">
              <a:lnSpc>
                <a:spcPct val="130000"/>
              </a:lnSpc>
            </a:pPr>
            <a:r>
              <a:rPr lang="en-US" altLang="en-US" sz="1800" dirty="0" smtClean="0">
                <a:solidFill>
                  <a:schemeClr val="bg1"/>
                </a:solidFill>
                <a:latin typeface="Helvetica" panose="020B0604020202020204" pitchFamily="34" charset="0"/>
              </a:rPr>
              <a:t>Associate Professor of Pediatrics</a:t>
            </a:r>
          </a:p>
          <a:p>
            <a:pPr algn="ctr" eaLnBrk="1" hangingPunct="1">
              <a:lnSpc>
                <a:spcPct val="130000"/>
              </a:lnSpc>
            </a:pPr>
            <a:r>
              <a:rPr lang="en-US" altLang="en-US" sz="1800" dirty="0" smtClean="0">
                <a:solidFill>
                  <a:schemeClr val="bg1"/>
                </a:solidFill>
                <a:latin typeface="Helvetica" panose="020B0604020202020204" pitchFamily="34" charset="0"/>
              </a:rPr>
              <a:t>Case Western Reserve University School of Medicine</a:t>
            </a:r>
            <a:endParaRPr lang="en-US" altLang="en-US" sz="1800" dirty="0">
              <a:solidFill>
                <a:schemeClr val="bg1"/>
              </a:solidFill>
              <a:latin typeface="Helvetica" panose="020B0604020202020204" pitchFamily="34" charset="0"/>
            </a:endParaRPr>
          </a:p>
        </p:txBody>
      </p:sp>
      <p:pic>
        <p:nvPicPr>
          <p:cNvPr id="1331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762000" y="480387"/>
            <a:ext cx="3822423" cy="2537133"/>
          </a:xfrm>
          <a:prstGeom prst="rect">
            <a:avLst/>
          </a:prstGeom>
        </p:spPr>
      </p:pic>
      <p:sp>
        <p:nvSpPr>
          <p:cNvPr id="5" name="TextBox 4"/>
          <p:cNvSpPr txBox="1"/>
          <p:nvPr/>
        </p:nvSpPr>
        <p:spPr>
          <a:xfrm>
            <a:off x="762000" y="3017520"/>
            <a:ext cx="2351926" cy="369332"/>
          </a:xfrm>
          <a:prstGeom prst="rect">
            <a:avLst/>
          </a:prstGeom>
          <a:noFill/>
        </p:spPr>
        <p:txBody>
          <a:bodyPr wrap="none" rtlCol="0">
            <a:spAutoFit/>
          </a:bodyPr>
          <a:lstStyle/>
          <a:p>
            <a:r>
              <a:rPr lang="en-US" dirty="0" smtClean="0"/>
              <a:t>Image credit UNHCR</a:t>
            </a:r>
            <a:endParaRPr lang="en-US" dirty="0"/>
          </a:p>
        </p:txBody>
      </p:sp>
      <p:pic>
        <p:nvPicPr>
          <p:cNvPr id="6" name="Picture 5"/>
          <p:cNvPicPr>
            <a:picLocks noChangeAspect="1"/>
          </p:cNvPicPr>
          <p:nvPr/>
        </p:nvPicPr>
        <p:blipFill>
          <a:blip r:embed="rId5"/>
          <a:stretch>
            <a:fillRect/>
          </a:stretch>
        </p:blipFill>
        <p:spPr>
          <a:xfrm>
            <a:off x="-13663448" y="-9230868"/>
            <a:ext cx="4937760" cy="3291840"/>
          </a:xfrm>
          <a:prstGeom prst="rect">
            <a:avLst/>
          </a:prstGeom>
        </p:spPr>
      </p:pic>
      <p:pic>
        <p:nvPicPr>
          <p:cNvPr id="7" name="Picture 6"/>
          <p:cNvPicPr>
            <a:picLocks noChangeAspect="1"/>
          </p:cNvPicPr>
          <p:nvPr/>
        </p:nvPicPr>
        <p:blipFill>
          <a:blip r:embed="rId5"/>
          <a:stretch>
            <a:fillRect/>
          </a:stretch>
        </p:blipFill>
        <p:spPr>
          <a:xfrm>
            <a:off x="4698123" y="3140175"/>
            <a:ext cx="3950208" cy="2633472"/>
          </a:xfrm>
          <a:prstGeom prst="rect">
            <a:avLst/>
          </a:prstGeom>
        </p:spPr>
      </p:pic>
      <p:sp>
        <p:nvSpPr>
          <p:cNvPr id="8" name="TextBox 7"/>
          <p:cNvSpPr txBox="1"/>
          <p:nvPr/>
        </p:nvSpPr>
        <p:spPr>
          <a:xfrm>
            <a:off x="4584423" y="5786368"/>
            <a:ext cx="1903150" cy="369332"/>
          </a:xfrm>
          <a:prstGeom prst="rect">
            <a:avLst/>
          </a:prstGeom>
          <a:noFill/>
        </p:spPr>
        <p:txBody>
          <a:bodyPr wrap="none" rtlCol="0">
            <a:spAutoFit/>
          </a:bodyPr>
          <a:lstStyle/>
          <a:p>
            <a:r>
              <a:rPr lang="en-US" dirty="0" smtClean="0"/>
              <a:t>Image credit </a:t>
            </a:r>
            <a:r>
              <a:rPr lang="en-US" dirty="0" err="1" smtClean="0"/>
              <a:t>Vox</a:t>
            </a:r>
            <a:endParaRPr lang="en-US" dirty="0"/>
          </a:p>
        </p:txBody>
      </p:sp>
    </p:spTree>
    <p:extLst>
      <p:ext uri="{BB962C8B-B14F-4D97-AF65-F5344CB8AC3E}">
        <p14:creationId xmlns:p14="http://schemas.microsoft.com/office/powerpoint/2010/main" val="214552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43550" y="5761405"/>
            <a:ext cx="3762568" cy="369332"/>
          </a:xfrm>
          <a:prstGeom prst="rect">
            <a:avLst/>
          </a:prstGeom>
          <a:noFill/>
        </p:spPr>
        <p:txBody>
          <a:bodyPr wrap="none" rtlCol="0">
            <a:spAutoFit/>
          </a:bodyPr>
          <a:lstStyle/>
          <a:p>
            <a:r>
              <a:rPr lang="en-US" dirty="0" smtClean="0"/>
              <a:t>Clevelandhazecam.com  Nov 2012</a:t>
            </a:r>
            <a:endParaRPr lang="en-US" dirty="0"/>
          </a:p>
        </p:txBody>
      </p:sp>
      <p:pic>
        <p:nvPicPr>
          <p:cNvPr id="2" name="Picture 1"/>
          <p:cNvPicPr>
            <a:picLocks noChangeAspect="1"/>
          </p:cNvPicPr>
          <p:nvPr/>
        </p:nvPicPr>
        <p:blipFill>
          <a:blip r:embed="rId3"/>
          <a:stretch>
            <a:fillRect/>
          </a:stretch>
        </p:blipFill>
        <p:spPr>
          <a:xfrm>
            <a:off x="480447" y="380055"/>
            <a:ext cx="5127356" cy="2145013"/>
          </a:xfrm>
          <a:prstGeom prst="rect">
            <a:avLst/>
          </a:prstGeom>
        </p:spPr>
      </p:pic>
      <p:sp>
        <p:nvSpPr>
          <p:cNvPr id="3" name="TextBox 2"/>
          <p:cNvSpPr txBox="1"/>
          <p:nvPr/>
        </p:nvSpPr>
        <p:spPr>
          <a:xfrm>
            <a:off x="461302" y="2525068"/>
            <a:ext cx="2582823" cy="369332"/>
          </a:xfrm>
          <a:prstGeom prst="rect">
            <a:avLst/>
          </a:prstGeom>
          <a:noFill/>
        </p:spPr>
        <p:txBody>
          <a:bodyPr wrap="none" rtlCol="0">
            <a:spAutoFit/>
          </a:bodyPr>
          <a:lstStyle/>
          <a:p>
            <a:r>
              <a:rPr lang="en-US" dirty="0" smtClean="0"/>
              <a:t>Image credit ABC news</a:t>
            </a:r>
            <a:endParaRPr lang="en-US" dirty="0"/>
          </a:p>
        </p:txBody>
      </p:sp>
      <p:pic>
        <p:nvPicPr>
          <p:cNvPr id="1026" name="Picture 2" descr="mold on walls and pa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730" y="369237"/>
            <a:ext cx="2857500" cy="2390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14451" y="2792532"/>
            <a:ext cx="3062057" cy="338554"/>
          </a:xfrm>
          <a:prstGeom prst="rect">
            <a:avLst/>
          </a:prstGeom>
          <a:noFill/>
        </p:spPr>
        <p:txBody>
          <a:bodyPr wrap="none" rtlCol="0">
            <a:spAutoFit/>
          </a:bodyPr>
          <a:lstStyle/>
          <a:p>
            <a:r>
              <a:rPr lang="en-US" sz="1600" dirty="0" smtClean="0"/>
              <a:t>Image credit: User </a:t>
            </a:r>
            <a:r>
              <a:rPr lang="en-US" sz="1600" dirty="0" err="1" smtClean="0"/>
              <a:t>Infrogmation</a:t>
            </a:r>
            <a:endParaRPr lang="en-US" sz="1600" dirty="0"/>
          </a:p>
        </p:txBody>
      </p:sp>
      <p:pic>
        <p:nvPicPr>
          <p:cNvPr id="7" name="Picture 6"/>
          <p:cNvPicPr>
            <a:picLocks noChangeAspect="1"/>
          </p:cNvPicPr>
          <p:nvPr/>
        </p:nvPicPr>
        <p:blipFill>
          <a:blip r:embed="rId5"/>
          <a:stretch>
            <a:fillRect/>
          </a:stretch>
        </p:blipFill>
        <p:spPr>
          <a:xfrm>
            <a:off x="726756" y="3340235"/>
            <a:ext cx="3048000" cy="2352675"/>
          </a:xfrm>
          <a:prstGeom prst="rect">
            <a:avLst/>
          </a:prstGeom>
        </p:spPr>
      </p:pic>
      <p:pic>
        <p:nvPicPr>
          <p:cNvPr id="8" name="Picture 7"/>
          <p:cNvPicPr>
            <a:picLocks noChangeAspect="1"/>
          </p:cNvPicPr>
          <p:nvPr/>
        </p:nvPicPr>
        <p:blipFill>
          <a:blip r:embed="rId6"/>
          <a:stretch>
            <a:fillRect/>
          </a:stretch>
        </p:blipFill>
        <p:spPr>
          <a:xfrm>
            <a:off x="4715084" y="3502160"/>
            <a:ext cx="3619500" cy="2190750"/>
          </a:xfrm>
          <a:prstGeom prst="rect">
            <a:avLst/>
          </a:prstGeom>
        </p:spPr>
      </p:pic>
      <p:sp>
        <p:nvSpPr>
          <p:cNvPr id="9" name="TextBox 8"/>
          <p:cNvSpPr txBox="1"/>
          <p:nvPr/>
        </p:nvSpPr>
        <p:spPr>
          <a:xfrm>
            <a:off x="549008" y="5680656"/>
            <a:ext cx="3403496" cy="369332"/>
          </a:xfrm>
          <a:prstGeom prst="rect">
            <a:avLst/>
          </a:prstGeom>
          <a:noFill/>
        </p:spPr>
        <p:txBody>
          <a:bodyPr wrap="none" rtlCol="0">
            <a:spAutoFit/>
          </a:bodyPr>
          <a:lstStyle/>
          <a:p>
            <a:r>
              <a:rPr lang="en-US" dirty="0" smtClean="0"/>
              <a:t>The Cleveland Press Collection</a:t>
            </a:r>
            <a:endParaRPr lang="en-US" dirty="0"/>
          </a:p>
        </p:txBody>
      </p:sp>
    </p:spTree>
    <p:extLst>
      <p:ext uri="{BB962C8B-B14F-4D97-AF65-F5344CB8AC3E}">
        <p14:creationId xmlns:p14="http://schemas.microsoft.com/office/powerpoint/2010/main" val="26369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p:txBody>
          <a:bodyPr/>
          <a:lstStyle/>
          <a:p>
            <a:endParaRPr lang="en-US"/>
          </a:p>
        </p:txBody>
      </p:sp>
      <p:sp>
        <p:nvSpPr>
          <p:cNvPr id="6" name="TextBox 5"/>
          <p:cNvSpPr txBox="1"/>
          <p:nvPr/>
        </p:nvSpPr>
        <p:spPr>
          <a:xfrm>
            <a:off x="4958080" y="6228000"/>
            <a:ext cx="4108817" cy="369332"/>
          </a:xfrm>
          <a:prstGeom prst="rect">
            <a:avLst/>
          </a:prstGeom>
          <a:noFill/>
        </p:spPr>
        <p:txBody>
          <a:bodyPr wrap="none" rtlCol="0">
            <a:spAutoFit/>
          </a:bodyPr>
          <a:lstStyle/>
          <a:p>
            <a:r>
              <a:rPr lang="en-US" dirty="0" smtClean="0"/>
              <a:t>US Global Change Research Program</a:t>
            </a:r>
            <a:endParaRPr lang="en-US" dirty="0"/>
          </a:p>
        </p:txBody>
      </p:sp>
      <p:pic>
        <p:nvPicPr>
          <p:cNvPr id="3" name="Picture 2"/>
          <p:cNvPicPr>
            <a:picLocks noChangeAspect="1"/>
          </p:cNvPicPr>
          <p:nvPr/>
        </p:nvPicPr>
        <p:blipFill>
          <a:blip r:embed="rId4"/>
          <a:stretch>
            <a:fillRect/>
          </a:stretch>
        </p:blipFill>
        <p:spPr>
          <a:xfrm>
            <a:off x="276261" y="274638"/>
            <a:ext cx="8591477" cy="5218363"/>
          </a:xfrm>
          <a:prstGeom prst="rect">
            <a:avLst/>
          </a:prstGeom>
        </p:spPr>
      </p:pic>
    </p:spTree>
    <p:extLst>
      <p:ext uri="{BB962C8B-B14F-4D97-AF65-F5344CB8AC3E}">
        <p14:creationId xmlns:p14="http://schemas.microsoft.com/office/powerpoint/2010/main" val="1639453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600" b="1" dirty="0" smtClean="0">
                <a:latin typeface="Helvetica" panose="020B0604020202020204" pitchFamily="34" charset="0"/>
              </a:rPr>
              <a:t>What makes up air pollution?</a:t>
            </a: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sp>
        <p:nvSpPr>
          <p:cNvPr id="12" name="Content Placeholder 11"/>
          <p:cNvSpPr>
            <a:spLocks noGrp="1"/>
          </p:cNvSpPr>
          <p:nvPr>
            <p:ph sz="half" idx="2"/>
          </p:nvPr>
        </p:nvSpPr>
        <p:spPr>
          <a:xfrm>
            <a:off x="347663" y="1235257"/>
            <a:ext cx="8035198" cy="3834584"/>
          </a:xfrm>
        </p:spPr>
        <p:txBody>
          <a:bodyPr/>
          <a:lstStyle/>
          <a:p>
            <a:r>
              <a:rPr lang="en-US" dirty="0" smtClean="0"/>
              <a:t>Ozone: up high is good, down low is bad</a:t>
            </a:r>
          </a:p>
          <a:p>
            <a:pPr lvl="1"/>
            <a:r>
              <a:rPr lang="en-US" dirty="0" smtClean="0"/>
              <a:t>Irritant, oxidant, incites inflammation, </a:t>
            </a:r>
            <a:r>
              <a:rPr lang="en-US" dirty="0" smtClean="0"/>
              <a:t>affects </a:t>
            </a:r>
            <a:r>
              <a:rPr lang="en-US" dirty="0" smtClean="0"/>
              <a:t>lung growth and accelerate lung function decline</a:t>
            </a:r>
          </a:p>
          <a:p>
            <a:r>
              <a:rPr lang="en-US" dirty="0" smtClean="0"/>
              <a:t>Particle pollution </a:t>
            </a:r>
          </a:p>
          <a:p>
            <a:pPr lvl="1"/>
            <a:r>
              <a:rPr lang="en-US" dirty="0" smtClean="0"/>
              <a:t>Classified by size: </a:t>
            </a:r>
            <a:r>
              <a:rPr lang="en-US" dirty="0" smtClean="0"/>
              <a:t>PM</a:t>
            </a:r>
            <a:r>
              <a:rPr lang="en-US" baseline="-25000" dirty="0" smtClean="0"/>
              <a:t>10</a:t>
            </a:r>
            <a:r>
              <a:rPr lang="en-US" dirty="0" smtClean="0"/>
              <a:t>, PM</a:t>
            </a:r>
            <a:r>
              <a:rPr lang="en-US" baseline="-25000" dirty="0" smtClean="0"/>
              <a:t>2.5</a:t>
            </a:r>
            <a:r>
              <a:rPr lang="en-US" dirty="0" smtClean="0"/>
              <a:t>, </a:t>
            </a:r>
            <a:r>
              <a:rPr lang="en-US" dirty="0" smtClean="0"/>
              <a:t>PM ultrafine</a:t>
            </a:r>
          </a:p>
          <a:p>
            <a:pPr lvl="1"/>
            <a:r>
              <a:rPr lang="en-US" dirty="0" smtClean="0"/>
              <a:t>Sources are motor vehicles, power plants, residential and forest fires, agriculture and industrial processes</a:t>
            </a:r>
          </a:p>
          <a:p>
            <a:pPr lvl="1"/>
            <a:r>
              <a:rPr lang="en-US" dirty="0" smtClean="0"/>
              <a:t>Linked to respiratory infections, asthma exacerbations, COPD exacerbations, acute cardiac events, infant mortality</a:t>
            </a:r>
          </a:p>
          <a:p>
            <a:endParaRPr lang="en-US" dirty="0" smtClean="0"/>
          </a:p>
          <a:p>
            <a:endParaRPr lang="en-US" dirty="0" smtClean="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822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600" b="1" dirty="0" smtClean="0">
                <a:latin typeface="Helvetica" panose="020B0604020202020204" pitchFamily="34" charset="0"/>
              </a:rPr>
              <a:t>What makes up air pollution?</a:t>
            </a: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sp>
        <p:nvSpPr>
          <p:cNvPr id="12" name="Content Placeholder 11"/>
          <p:cNvSpPr>
            <a:spLocks noGrp="1"/>
          </p:cNvSpPr>
          <p:nvPr>
            <p:ph sz="half" idx="2"/>
          </p:nvPr>
        </p:nvSpPr>
        <p:spPr>
          <a:xfrm>
            <a:off x="347663" y="1235257"/>
            <a:ext cx="8035198" cy="3834584"/>
          </a:xfrm>
        </p:spPr>
        <p:txBody>
          <a:bodyPr/>
          <a:lstStyle/>
          <a:p>
            <a:r>
              <a:rPr lang="en-US" dirty="0" smtClean="0"/>
              <a:t>Carbon Monoxide</a:t>
            </a:r>
          </a:p>
          <a:p>
            <a:pPr lvl="1"/>
            <a:r>
              <a:rPr lang="en-US" dirty="0" smtClean="0"/>
              <a:t>Binds to hemoglobin and displaces oxygen</a:t>
            </a:r>
          </a:p>
          <a:p>
            <a:pPr lvl="1"/>
            <a:r>
              <a:rPr lang="en-US" dirty="0" smtClean="0"/>
              <a:t>75% is from vehicle exhaust, more in cities</a:t>
            </a:r>
          </a:p>
          <a:p>
            <a:pPr lvl="1"/>
            <a:r>
              <a:rPr lang="en-US" dirty="0" smtClean="0"/>
              <a:t>Levels highest during colder months due to inversion</a:t>
            </a:r>
          </a:p>
          <a:p>
            <a:pPr lvl="1"/>
            <a:r>
              <a:rPr lang="en-US" dirty="0" smtClean="0"/>
              <a:t>Associated with acute cardiac events particularly during exercise or if sensitive (young, </a:t>
            </a:r>
            <a:r>
              <a:rPr lang="en-US" dirty="0" err="1" smtClean="0"/>
              <a:t>eldery</a:t>
            </a:r>
            <a:r>
              <a:rPr lang="en-US" dirty="0" smtClean="0"/>
              <a:t>, cardiopulmonary disease)</a:t>
            </a:r>
          </a:p>
          <a:p>
            <a:r>
              <a:rPr lang="en-US" dirty="0" smtClean="0"/>
              <a:t>Sulfur dioxide</a:t>
            </a:r>
          </a:p>
          <a:p>
            <a:pPr lvl="1"/>
            <a:r>
              <a:rPr lang="en-US" dirty="0" smtClean="0"/>
              <a:t>Produced during coal burning</a:t>
            </a:r>
          </a:p>
          <a:p>
            <a:pPr lvl="1"/>
            <a:r>
              <a:rPr lang="en-US" dirty="0" smtClean="0"/>
              <a:t>Irritant, causes bronchoconstriction early in those with asthma, in almost anyone if high enough</a:t>
            </a:r>
          </a:p>
          <a:p>
            <a:endParaRPr lang="en-US" dirty="0" smtClean="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142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4"/>
          <a:stretch>
            <a:fillRect/>
          </a:stretch>
        </p:blipFill>
        <p:spPr>
          <a:xfrm>
            <a:off x="1154994" y="338057"/>
            <a:ext cx="6524997" cy="5640013"/>
          </a:xfrm>
          <a:prstGeom prst="rect">
            <a:avLst/>
          </a:prstGeom>
        </p:spPr>
      </p:pic>
      <p:sp>
        <p:nvSpPr>
          <p:cNvPr id="6" name="TextBox 5"/>
          <p:cNvSpPr txBox="1"/>
          <p:nvPr/>
        </p:nvSpPr>
        <p:spPr>
          <a:xfrm>
            <a:off x="4958080" y="6228000"/>
            <a:ext cx="4108817" cy="369332"/>
          </a:xfrm>
          <a:prstGeom prst="rect">
            <a:avLst/>
          </a:prstGeom>
          <a:noFill/>
        </p:spPr>
        <p:txBody>
          <a:bodyPr wrap="none" rtlCol="0">
            <a:spAutoFit/>
          </a:bodyPr>
          <a:lstStyle/>
          <a:p>
            <a:r>
              <a:rPr lang="en-US" dirty="0" smtClean="0"/>
              <a:t>US Global Change Research Program</a:t>
            </a:r>
            <a:endParaRPr lang="en-US" dirty="0"/>
          </a:p>
        </p:txBody>
      </p:sp>
    </p:spTree>
    <p:extLst>
      <p:ext uri="{BB962C8B-B14F-4D97-AF65-F5344CB8AC3E}">
        <p14:creationId xmlns:p14="http://schemas.microsoft.com/office/powerpoint/2010/main" val="2492527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600" b="1" dirty="0" smtClean="0">
                <a:latin typeface="Helvetica" panose="020B0604020202020204" pitchFamily="34" charset="0"/>
              </a:rPr>
              <a:t>Children are not little adults</a:t>
            </a: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sp>
        <p:nvSpPr>
          <p:cNvPr id="12" name="Content Placeholder 11"/>
          <p:cNvSpPr>
            <a:spLocks noGrp="1"/>
          </p:cNvSpPr>
          <p:nvPr>
            <p:ph sz="half" idx="2"/>
          </p:nvPr>
        </p:nvSpPr>
        <p:spPr>
          <a:xfrm>
            <a:off x="347663" y="1235257"/>
            <a:ext cx="8035198" cy="3834584"/>
          </a:xfrm>
        </p:spPr>
        <p:txBody>
          <a:bodyPr/>
          <a:lstStyle/>
          <a:p>
            <a:r>
              <a:rPr lang="en-US" dirty="0" smtClean="0"/>
              <a:t>Lung development does not stop at birth </a:t>
            </a:r>
          </a:p>
          <a:p>
            <a:r>
              <a:rPr lang="en-US" dirty="0" smtClean="0"/>
              <a:t>Children spend more time outdoors</a:t>
            </a:r>
          </a:p>
          <a:p>
            <a:r>
              <a:rPr lang="en-US" dirty="0" smtClean="0"/>
              <a:t>Children have larger alveolar surface area relative to body weight</a:t>
            </a:r>
          </a:p>
          <a:p>
            <a:r>
              <a:rPr lang="en-US" dirty="0" smtClean="0"/>
              <a:t>Children breath through their mouths more (during play, or due to nasal obstruction from allergies)</a:t>
            </a:r>
          </a:p>
          <a:p>
            <a:pPr lvl="1"/>
            <a:r>
              <a:rPr lang="en-US" dirty="0" smtClean="0"/>
              <a:t> bypasses filtering that occurs in the nose</a:t>
            </a:r>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554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274638"/>
            <a:ext cx="8229600" cy="792162"/>
          </a:xfrm>
        </p:spPr>
        <p:txBody>
          <a:bodyPr anchor="t"/>
          <a:lstStyle/>
          <a:p>
            <a:pPr algn="l" eaLnBrk="1" hangingPunct="1">
              <a:lnSpc>
                <a:spcPct val="150000"/>
              </a:lnSpc>
            </a:pPr>
            <a:r>
              <a:rPr lang="en-US" altLang="en-US" sz="3600" b="1" dirty="0" smtClean="0">
                <a:latin typeface="Helvetica" panose="020B0604020202020204" pitchFamily="34" charset="0"/>
              </a:rPr>
              <a:t>Air pollution and lung development</a:t>
            </a:r>
            <a:r>
              <a:rPr lang="en-US" altLang="en-US" sz="1200" dirty="0" smtClean="0">
                <a:latin typeface="Helvetica" panose="020B0604020202020204" pitchFamily="34" charset="0"/>
              </a:rPr>
              <a:t> </a:t>
            </a:r>
          </a:p>
        </p:txBody>
      </p:sp>
      <p:sp>
        <p:nvSpPr>
          <p:cNvPr id="2" name="Content Placeholder 1"/>
          <p:cNvSpPr>
            <a:spLocks noGrp="1"/>
          </p:cNvSpPr>
          <p:nvPr>
            <p:ph idx="1"/>
          </p:nvPr>
        </p:nvSpPr>
        <p:spPr>
          <a:xfrm>
            <a:off x="457200" y="1219200"/>
            <a:ext cx="8229600" cy="490696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615440" y="1173163"/>
            <a:ext cx="5471900" cy="4680041"/>
          </a:xfrm>
          <a:prstGeom prst="rect">
            <a:avLst/>
          </a:prstGeom>
        </p:spPr>
      </p:pic>
      <p:sp>
        <p:nvSpPr>
          <p:cNvPr id="6" name="TextBox 5"/>
          <p:cNvSpPr txBox="1"/>
          <p:nvPr/>
        </p:nvSpPr>
        <p:spPr>
          <a:xfrm>
            <a:off x="5730240" y="6441440"/>
            <a:ext cx="3070071" cy="369332"/>
          </a:xfrm>
          <a:prstGeom prst="rect">
            <a:avLst/>
          </a:prstGeom>
          <a:noFill/>
        </p:spPr>
        <p:txBody>
          <a:bodyPr wrap="none" rtlCol="0">
            <a:spAutoFit/>
          </a:bodyPr>
          <a:lstStyle/>
          <a:p>
            <a:r>
              <a:rPr lang="en-US" dirty="0" err="1" smtClean="0"/>
              <a:t>Gauderman</a:t>
            </a:r>
            <a:r>
              <a:rPr lang="en-US" dirty="0" smtClean="0"/>
              <a:t> WJ NEJM 2004</a:t>
            </a:r>
            <a:endParaRPr lang="en-US" dirty="0"/>
          </a:p>
        </p:txBody>
      </p:sp>
    </p:spTree>
    <p:extLst>
      <p:ext uri="{BB962C8B-B14F-4D97-AF65-F5344CB8AC3E}">
        <p14:creationId xmlns:p14="http://schemas.microsoft.com/office/powerpoint/2010/main" val="104411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600" b="1" dirty="0" smtClean="0">
                <a:latin typeface="Helvetica" panose="020B0604020202020204" pitchFamily="34" charset="0"/>
              </a:rPr>
              <a:t>Air pollution and asthma </a:t>
            </a: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sp>
        <p:nvSpPr>
          <p:cNvPr id="12" name="Content Placeholder 11"/>
          <p:cNvSpPr>
            <a:spLocks noGrp="1"/>
          </p:cNvSpPr>
          <p:nvPr>
            <p:ph sz="half" idx="2"/>
          </p:nvPr>
        </p:nvSpPr>
        <p:spPr>
          <a:xfrm>
            <a:off x="347663" y="1235256"/>
            <a:ext cx="8035198" cy="4960497"/>
          </a:xfrm>
        </p:spPr>
        <p:txBody>
          <a:bodyPr/>
          <a:lstStyle/>
          <a:p>
            <a:r>
              <a:rPr lang="en-US" dirty="0" smtClean="0"/>
              <a:t>Increased incidence of asthma in children with higher exposures to multiple pollutants in utero or early in life</a:t>
            </a:r>
          </a:p>
          <a:p>
            <a:r>
              <a:rPr lang="en-US" dirty="0" smtClean="0"/>
              <a:t>Increased incidence of asthma in children who play outdoors in communities with higher levels of air pollution</a:t>
            </a:r>
          </a:p>
          <a:p>
            <a:r>
              <a:rPr lang="en-US" dirty="0" smtClean="0"/>
              <a:t>Association between multiple pollutants and asthma related hospitalizations and ED visits</a:t>
            </a:r>
          </a:p>
          <a:p>
            <a:r>
              <a:rPr lang="en-US" dirty="0" smtClean="0"/>
              <a:t>These effects seen with criteria pollutant targets that are compliant with current regulations</a:t>
            </a: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897464" y="5855811"/>
            <a:ext cx="3916457" cy="1477328"/>
          </a:xfrm>
          <a:prstGeom prst="rect">
            <a:avLst/>
          </a:prstGeom>
          <a:noFill/>
        </p:spPr>
        <p:txBody>
          <a:bodyPr wrap="none" rtlCol="0">
            <a:spAutoFit/>
          </a:bodyPr>
          <a:lstStyle/>
          <a:p>
            <a:r>
              <a:rPr lang="en-US" dirty="0" err="1" smtClean="0"/>
              <a:t>Jerrett</a:t>
            </a:r>
            <a:r>
              <a:rPr lang="en-US" dirty="0" smtClean="0"/>
              <a:t> M Environ Health </a:t>
            </a:r>
            <a:r>
              <a:rPr lang="en-US" dirty="0" err="1" smtClean="0"/>
              <a:t>Persp</a:t>
            </a:r>
            <a:r>
              <a:rPr lang="en-US" dirty="0" smtClean="0"/>
              <a:t> 2008</a:t>
            </a:r>
          </a:p>
          <a:p>
            <a:r>
              <a:rPr lang="en-US" dirty="0" smtClean="0"/>
              <a:t>McConnell R Lancet 2002</a:t>
            </a:r>
          </a:p>
          <a:p>
            <a:r>
              <a:rPr lang="en-US" dirty="0" smtClean="0"/>
              <a:t>Strickland MJ AJRCCM 2010</a:t>
            </a:r>
          </a:p>
          <a:p>
            <a:endParaRPr lang="en-US" dirty="0" smtClean="0"/>
          </a:p>
          <a:p>
            <a:endParaRPr lang="en-US" dirty="0"/>
          </a:p>
        </p:txBody>
      </p:sp>
    </p:spTree>
    <p:extLst>
      <p:ext uri="{BB962C8B-B14F-4D97-AF65-F5344CB8AC3E}">
        <p14:creationId xmlns:p14="http://schemas.microsoft.com/office/powerpoint/2010/main" val="4156157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600" b="1" dirty="0" smtClean="0">
                <a:latin typeface="Helvetica" panose="020B0604020202020204" pitchFamily="34" charset="0"/>
              </a:rPr>
              <a:t>Mortality risk</a:t>
            </a: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sp>
        <p:nvSpPr>
          <p:cNvPr id="12" name="Content Placeholder 11"/>
          <p:cNvSpPr>
            <a:spLocks noGrp="1"/>
          </p:cNvSpPr>
          <p:nvPr>
            <p:ph sz="half" idx="2"/>
          </p:nvPr>
        </p:nvSpPr>
        <p:spPr>
          <a:xfrm>
            <a:off x="335324" y="1417639"/>
            <a:ext cx="8035198" cy="4278624"/>
          </a:xfrm>
        </p:spPr>
        <p:txBody>
          <a:bodyPr/>
          <a:lstStyle/>
          <a:p>
            <a:r>
              <a:rPr lang="en-US" dirty="0" smtClean="0"/>
              <a:t>Multiple criteria pollutant levels have been associated with increased risk of SIDS</a:t>
            </a:r>
          </a:p>
          <a:p>
            <a:r>
              <a:rPr lang="en-US" dirty="0" smtClean="0"/>
              <a:t>Attributable risk for respiratory disease mortality in term infants of 24% in one study</a:t>
            </a:r>
          </a:p>
          <a:p>
            <a:r>
              <a:rPr lang="en-US" dirty="0" smtClean="0"/>
              <a:t>These effects seen with criteria pollutant targets that are compliant with current regulations</a:t>
            </a: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21508" y="6172200"/>
            <a:ext cx="3223959" cy="646331"/>
          </a:xfrm>
          <a:prstGeom prst="rect">
            <a:avLst/>
          </a:prstGeom>
          <a:noFill/>
        </p:spPr>
        <p:txBody>
          <a:bodyPr wrap="none" rtlCol="0">
            <a:spAutoFit/>
          </a:bodyPr>
          <a:lstStyle/>
          <a:p>
            <a:r>
              <a:rPr lang="en-US" dirty="0" smtClean="0"/>
              <a:t>Dales R Pediatrics 2004</a:t>
            </a:r>
          </a:p>
          <a:p>
            <a:r>
              <a:rPr lang="en-US" dirty="0" smtClean="0"/>
              <a:t>Kaiser R Environ Health 2004</a:t>
            </a:r>
            <a:endParaRPr lang="en-US" dirty="0"/>
          </a:p>
        </p:txBody>
      </p:sp>
    </p:spTree>
    <p:extLst>
      <p:ext uri="{BB962C8B-B14F-4D97-AF65-F5344CB8AC3E}">
        <p14:creationId xmlns:p14="http://schemas.microsoft.com/office/powerpoint/2010/main" val="1556843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200" b="1" dirty="0" smtClean="0">
                <a:latin typeface="Helvetica" panose="020B0604020202020204" pitchFamily="34" charset="0"/>
              </a:rPr>
              <a:t>Disclosures</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1219200"/>
            <a:ext cx="8229600" cy="4906963"/>
          </a:xfrm>
        </p:spPr>
        <p:txBody>
          <a:bodyPr/>
          <a:lstStyle/>
          <a:p>
            <a:r>
              <a:rPr lang="en-US" altLang="en-US" sz="2400" dirty="0">
                <a:latin typeface="Helvetica" panose="020B0604020202020204" pitchFamily="34" charset="0"/>
              </a:rPr>
              <a:t>Grant funding to the institution for asthma research from NHLBI, ODJFS, TEVA, Academy </a:t>
            </a:r>
            <a:r>
              <a:rPr lang="en-US" altLang="en-US" sz="2400" dirty="0" smtClean="0">
                <a:latin typeface="Helvetica" panose="020B0604020202020204" pitchFamily="34" charset="0"/>
              </a:rPr>
              <a:t>Health</a:t>
            </a:r>
          </a:p>
          <a:p>
            <a:r>
              <a:rPr lang="en-US" altLang="en-US" sz="2400" dirty="0" smtClean="0">
                <a:latin typeface="Helvetica" panose="020B0604020202020204" pitchFamily="34" charset="0"/>
              </a:rPr>
              <a:t>Non-financial </a:t>
            </a:r>
            <a:r>
              <a:rPr lang="en-US" altLang="en-US" sz="2400" dirty="0">
                <a:latin typeface="Helvetica" panose="020B0604020202020204" pitchFamily="34" charset="0"/>
              </a:rPr>
              <a:t>support for asthma research from </a:t>
            </a:r>
            <a:r>
              <a:rPr lang="en-US" altLang="en-US" sz="2400" dirty="0" err="1">
                <a:latin typeface="Helvetica" panose="020B0604020202020204" pitchFamily="34" charset="0"/>
              </a:rPr>
              <a:t>Sunovion</a:t>
            </a:r>
            <a:r>
              <a:rPr lang="en-US" altLang="en-US" sz="2400" dirty="0">
                <a:latin typeface="Helvetica" panose="020B0604020202020204" pitchFamily="34" charset="0"/>
              </a:rPr>
              <a:t>, Merck, B-I, </a:t>
            </a:r>
            <a:r>
              <a:rPr lang="en-US" altLang="en-US" sz="2400" dirty="0" err="1">
                <a:latin typeface="Helvetica" panose="020B0604020202020204" pitchFamily="34" charset="0"/>
              </a:rPr>
              <a:t>Teva</a:t>
            </a:r>
            <a:r>
              <a:rPr lang="en-US" altLang="en-US" sz="2400" dirty="0">
                <a:latin typeface="Helvetica" panose="020B0604020202020204" pitchFamily="34" charset="0"/>
              </a:rPr>
              <a:t>, </a:t>
            </a:r>
            <a:r>
              <a:rPr lang="en-US" altLang="en-US" sz="2400" dirty="0" smtClean="0">
                <a:latin typeface="Helvetica" panose="020B0604020202020204" pitchFamily="34" charset="0"/>
              </a:rPr>
              <a:t>GSK</a:t>
            </a:r>
          </a:p>
          <a:p>
            <a:r>
              <a:rPr lang="en-US" altLang="en-US" sz="2400" dirty="0" smtClean="0">
                <a:latin typeface="Helvetica" panose="020B0604020202020204" pitchFamily="34" charset="0"/>
              </a:rPr>
              <a:t>Ohio </a:t>
            </a:r>
            <a:r>
              <a:rPr lang="en-US" altLang="en-US" sz="2400" dirty="0">
                <a:latin typeface="Helvetica" panose="020B0604020202020204" pitchFamily="34" charset="0"/>
              </a:rPr>
              <a:t>Clinicians for Climate Action, funding from the </a:t>
            </a:r>
            <a:r>
              <a:rPr lang="en-US" altLang="en-US" sz="2400" dirty="0" err="1">
                <a:latin typeface="Helvetica" panose="020B0604020202020204" pitchFamily="34" charset="0"/>
              </a:rPr>
              <a:t>Gund</a:t>
            </a:r>
            <a:r>
              <a:rPr lang="en-US" altLang="en-US" sz="2400" dirty="0">
                <a:latin typeface="Helvetica" panose="020B0604020202020204" pitchFamily="34" charset="0"/>
              </a:rPr>
              <a:t> Foundation</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600" b="1" dirty="0" smtClean="0">
                <a:latin typeface="Helvetica" panose="020B0604020202020204" pitchFamily="34" charset="0"/>
              </a:rPr>
              <a:t>Mortality risk</a:t>
            </a:r>
            <a:endParaRPr lang="en-US" altLang="en-US" sz="1200" dirty="0" smtClean="0">
              <a:latin typeface="Helvetica" panose="020B0604020202020204" pitchFamily="34" charset="0"/>
            </a:endParaRPr>
          </a:p>
        </p:txBody>
      </p:sp>
      <p:sp>
        <p:nvSpPr>
          <p:cNvPr id="2" name="Content Placeholder 1"/>
          <p:cNvSpPr>
            <a:spLocks noGrp="1"/>
          </p:cNvSpPr>
          <p:nvPr>
            <p:ph sz="half" idx="1"/>
          </p:nvPr>
        </p:nvSpPr>
        <p:spPr>
          <a:xfrm>
            <a:off x="378893" y="1646237"/>
            <a:ext cx="4038600" cy="264870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001574" y="1177795"/>
            <a:ext cx="6831837" cy="4666315"/>
          </a:xfrm>
          <a:prstGeom prst="rect">
            <a:avLst/>
          </a:prstGeom>
        </p:spPr>
      </p:pic>
      <p:sp>
        <p:nvSpPr>
          <p:cNvPr id="4" name="TextBox 3"/>
          <p:cNvSpPr txBox="1"/>
          <p:nvPr/>
        </p:nvSpPr>
        <p:spPr>
          <a:xfrm>
            <a:off x="5171607" y="6134963"/>
            <a:ext cx="2988960" cy="369332"/>
          </a:xfrm>
          <a:prstGeom prst="rect">
            <a:avLst/>
          </a:prstGeom>
          <a:noFill/>
        </p:spPr>
        <p:txBody>
          <a:bodyPr wrap="none" rtlCol="0">
            <a:spAutoFit/>
          </a:bodyPr>
          <a:lstStyle/>
          <a:p>
            <a:r>
              <a:rPr lang="en-US" dirty="0" err="1" smtClean="0"/>
              <a:t>Cromar</a:t>
            </a:r>
            <a:r>
              <a:rPr lang="en-US" dirty="0" smtClean="0"/>
              <a:t> K Annals ATS 2016</a:t>
            </a:r>
            <a:endParaRPr lang="en-US" dirty="0"/>
          </a:p>
        </p:txBody>
      </p:sp>
    </p:spTree>
    <p:extLst>
      <p:ext uri="{BB962C8B-B14F-4D97-AF65-F5344CB8AC3E}">
        <p14:creationId xmlns:p14="http://schemas.microsoft.com/office/powerpoint/2010/main" val="4065931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50560" y="6096000"/>
            <a:ext cx="2351926" cy="369332"/>
          </a:xfrm>
          <a:prstGeom prst="rect">
            <a:avLst/>
          </a:prstGeom>
          <a:noFill/>
        </p:spPr>
        <p:txBody>
          <a:bodyPr wrap="none" rtlCol="0">
            <a:spAutoFit/>
          </a:bodyPr>
          <a:lstStyle/>
          <a:p>
            <a:r>
              <a:rPr lang="en-US" dirty="0" smtClean="0"/>
              <a:t>Image credit UNHCR</a:t>
            </a:r>
            <a:endParaRPr lang="en-US" dirty="0"/>
          </a:p>
        </p:txBody>
      </p:sp>
      <p:sp>
        <p:nvSpPr>
          <p:cNvPr id="2" name="Title 1"/>
          <p:cNvSpPr>
            <a:spLocks noGrp="1"/>
          </p:cNvSpPr>
          <p:nvPr>
            <p:ph type="title"/>
          </p:nvPr>
        </p:nvSpPr>
        <p:spPr>
          <a:xfrm>
            <a:off x="457200" y="-108648"/>
            <a:ext cx="8229600" cy="1143000"/>
          </a:xfrm>
        </p:spPr>
        <p:txBody>
          <a:bodyPr/>
          <a:lstStyle/>
          <a:p>
            <a:r>
              <a:rPr lang="en-US" sz="4000" dirty="0" smtClean="0"/>
              <a:t>What has already happened in Ohio?</a:t>
            </a:r>
            <a:endParaRPr lang="en-US" sz="4000" dirty="0"/>
          </a:p>
        </p:txBody>
      </p:sp>
      <p:sp>
        <p:nvSpPr>
          <p:cNvPr id="3" name="Content Placeholder 2"/>
          <p:cNvSpPr>
            <a:spLocks noGrp="1"/>
          </p:cNvSpPr>
          <p:nvPr>
            <p:ph idx="1"/>
          </p:nvPr>
        </p:nvSpPr>
        <p:spPr>
          <a:xfrm>
            <a:off x="457200" y="1031240"/>
            <a:ext cx="8229600" cy="4525963"/>
          </a:xfrm>
        </p:spPr>
        <p:txBody>
          <a:bodyPr/>
          <a:lstStyle/>
          <a:p>
            <a:r>
              <a:rPr lang="en-US" dirty="0" smtClean="0"/>
              <a:t>Annual temperatures have risen</a:t>
            </a:r>
          </a:p>
          <a:p>
            <a:pPr lvl="1"/>
            <a:r>
              <a:rPr lang="en-US" dirty="0" smtClean="0"/>
              <a:t>Higher ozone and </a:t>
            </a:r>
            <a:r>
              <a:rPr lang="en-US" dirty="0" smtClean="0"/>
              <a:t>related </a:t>
            </a:r>
            <a:r>
              <a:rPr lang="en-US" dirty="0" smtClean="0"/>
              <a:t>deaths</a:t>
            </a:r>
          </a:p>
          <a:p>
            <a:r>
              <a:rPr lang="en-US" dirty="0" smtClean="0"/>
              <a:t>The number of heat waves has risen</a:t>
            </a:r>
          </a:p>
          <a:p>
            <a:r>
              <a:rPr lang="en-US" dirty="0" smtClean="0"/>
              <a:t>Fewer cold snaps</a:t>
            </a:r>
          </a:p>
          <a:p>
            <a:r>
              <a:rPr lang="en-US" dirty="0" smtClean="0"/>
              <a:t>Ice and snow are melting sooner</a:t>
            </a:r>
          </a:p>
          <a:p>
            <a:r>
              <a:rPr lang="en-US" dirty="0" smtClean="0"/>
              <a:t>Heavy rains occurring twice as frequently with increased flooding</a:t>
            </a:r>
          </a:p>
          <a:p>
            <a:r>
              <a:rPr lang="en-US" dirty="0" smtClean="0"/>
              <a:t>Longer and stronger aeroallergen seasons</a:t>
            </a:r>
          </a:p>
          <a:p>
            <a:pPr lvl="1"/>
            <a:r>
              <a:rPr lang="en-US" dirty="0" smtClean="0"/>
              <a:t>Increased asthma exacerbation rates</a:t>
            </a:r>
            <a:endParaRPr lang="en-US" dirty="0"/>
          </a:p>
        </p:txBody>
      </p:sp>
      <p:pic>
        <p:nvPicPr>
          <p:cNvPr id="4" name="Picture 3"/>
          <p:cNvPicPr>
            <a:picLocks noChangeAspect="1"/>
          </p:cNvPicPr>
          <p:nvPr/>
        </p:nvPicPr>
        <p:blipFill>
          <a:blip r:embed="rId3"/>
          <a:stretch>
            <a:fillRect/>
          </a:stretch>
        </p:blipFill>
        <p:spPr>
          <a:xfrm>
            <a:off x="5750560" y="2781346"/>
            <a:ext cx="3261301" cy="3344817"/>
          </a:xfrm>
          <a:prstGeom prst="rect">
            <a:avLst/>
          </a:prstGeom>
        </p:spPr>
      </p:pic>
    </p:spTree>
    <p:extLst>
      <p:ext uri="{BB962C8B-B14F-4D97-AF65-F5344CB8AC3E}">
        <p14:creationId xmlns:p14="http://schemas.microsoft.com/office/powerpoint/2010/main" val="27892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l="19913" t="11458" r="17422" b="10417"/>
          <a:stretch>
            <a:fillRect/>
          </a:stretch>
        </p:blipFill>
        <p:spPr bwMode="auto">
          <a:xfrm>
            <a:off x="584615" y="343080"/>
            <a:ext cx="7629995" cy="534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84615" y="5871089"/>
            <a:ext cx="7999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Geneva"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ea typeface="Geneva"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Geneva"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Geneva"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Geneva"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Geneva"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Geneva"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Geneva"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Geneva" charset="-128"/>
                <a:cs typeface="Arial" panose="020B0604020202020204" pitchFamily="34" charset="0"/>
              </a:defRPr>
            </a:lvl9pPr>
          </a:lstStyle>
          <a:p>
            <a:pPr eaLnBrk="1" hangingPunct="1">
              <a:spcBef>
                <a:spcPct val="0"/>
              </a:spcBef>
              <a:buFontTx/>
              <a:buNone/>
            </a:pPr>
            <a:r>
              <a:rPr lang="en-US" altLang="en-US" sz="1200">
                <a:latin typeface="Arial" panose="020B0604020202020204" pitchFamily="34" charset="0"/>
              </a:rPr>
              <a:t>Image credit: Dr. Kim Knowlton, presentation at Ohio Hospital Association Energy &amp; Sustainability Conference, 2013</a:t>
            </a:r>
          </a:p>
        </p:txBody>
      </p:sp>
    </p:spTree>
    <p:extLst>
      <p:ext uri="{BB962C8B-B14F-4D97-AF65-F5344CB8AC3E}">
        <p14:creationId xmlns:p14="http://schemas.microsoft.com/office/powerpoint/2010/main" val="3074063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18"/>
            <a:ext cx="8229600" cy="1143000"/>
          </a:xfrm>
        </p:spPr>
        <p:txBody>
          <a:bodyPr/>
          <a:lstStyle/>
          <a:p>
            <a:r>
              <a:rPr lang="en-US" sz="2800" dirty="0" smtClean="0">
                <a:latin typeface="Helvetica" panose="020B0604020202020204" pitchFamily="34" charset="0"/>
                <a:cs typeface="Helvetica" panose="020B0604020202020204" pitchFamily="34" charset="0"/>
              </a:rPr>
              <a:t>Inversions increase exposure to other pollutants</a:t>
            </a:r>
            <a:endParaRPr lang="en-US" sz="2800" dirty="0">
              <a:latin typeface="Helvetica" panose="020B0604020202020204" pitchFamily="34" charset="0"/>
              <a:cs typeface="Helvetica"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1840795" y="1052750"/>
            <a:ext cx="5630540" cy="5334795"/>
          </a:xfrm>
          <a:prstGeom prst="rect">
            <a:avLst/>
          </a:prstGeom>
        </p:spPr>
      </p:pic>
      <p:sp>
        <p:nvSpPr>
          <p:cNvPr id="5" name="TextBox 4"/>
          <p:cNvSpPr txBox="1"/>
          <p:nvPr/>
        </p:nvSpPr>
        <p:spPr>
          <a:xfrm>
            <a:off x="4236720" y="6387545"/>
            <a:ext cx="838691" cy="369332"/>
          </a:xfrm>
          <a:prstGeom prst="rect">
            <a:avLst/>
          </a:prstGeom>
          <a:noFill/>
        </p:spPr>
        <p:txBody>
          <a:bodyPr wrap="none" rtlCol="0">
            <a:spAutoFit/>
          </a:bodyPr>
          <a:lstStyle/>
          <a:p>
            <a:r>
              <a:rPr lang="en-US" dirty="0" smtClean="0"/>
              <a:t>NOAA</a:t>
            </a:r>
            <a:endParaRPr lang="en-US" dirty="0"/>
          </a:p>
        </p:txBody>
      </p:sp>
    </p:spTree>
    <p:extLst>
      <p:ext uri="{BB962C8B-B14F-4D97-AF65-F5344CB8AC3E}">
        <p14:creationId xmlns:p14="http://schemas.microsoft.com/office/powerpoint/2010/main" val="1093236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l="20718" t="8333" r="21889" b="5208"/>
          <a:stretch>
            <a:fillRect/>
          </a:stretch>
        </p:blipFill>
        <p:spPr bwMode="auto">
          <a:xfrm>
            <a:off x="533400" y="304800"/>
            <a:ext cx="7467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4608235"/>
            <a:ext cx="2600960" cy="2031325"/>
          </a:xfrm>
          <a:prstGeom prst="rect">
            <a:avLst/>
          </a:prstGeom>
          <a:solidFill>
            <a:schemeClr val="bg1"/>
          </a:solidFill>
        </p:spPr>
        <p:txBody>
          <a:bodyPr wrap="square" rtlCol="0">
            <a:spAutoFit/>
          </a:bodyPr>
          <a:lstStyle/>
          <a:p>
            <a:r>
              <a:rPr lang="en-US" i="1" dirty="0" smtClean="0">
                <a:latin typeface="Arial" panose="020B0604020202020204" pitchFamily="34" charset="0"/>
                <a:cs typeface="Arial" panose="020B0604020202020204" pitchFamily="34" charset="0"/>
              </a:rPr>
              <a:t>Poverty and related social determinants of health can lead to adverse health outcomes in childhood and across the </a:t>
            </a:r>
            <a:r>
              <a:rPr lang="en-US" i="1" dirty="0" err="1" smtClean="0">
                <a:latin typeface="Arial" panose="020B0604020202020204" pitchFamily="34" charset="0"/>
                <a:cs typeface="Arial" panose="020B0604020202020204" pitchFamily="34" charset="0"/>
              </a:rPr>
              <a:t>lifecourse</a:t>
            </a:r>
            <a:r>
              <a:rPr lang="en-US" i="1" dirty="0" smtClean="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455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4"/>
          <p:cNvSpPr>
            <a:spLocks noGrp="1"/>
          </p:cNvSpPr>
          <p:nvPr>
            <p:ph type="title" idx="4294967295"/>
          </p:nvPr>
        </p:nvSpPr>
        <p:spPr bwMode="auto">
          <a:xfrm>
            <a:off x="457200" y="152400"/>
            <a:ext cx="8229600" cy="727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American Academy of Pediatrics</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l="21083" t="15625" r="22694" b="22917"/>
          <a:stretch>
            <a:fillRect/>
          </a:stretch>
        </p:blipFill>
        <p:spPr bwMode="auto">
          <a:xfrm>
            <a:off x="76200" y="762000"/>
            <a:ext cx="7315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Text Box 3"/>
          <p:cNvSpPr txBox="1">
            <a:spLocks noChangeArrowheads="1"/>
          </p:cNvSpPr>
          <p:nvPr/>
        </p:nvSpPr>
        <p:spPr bwMode="auto">
          <a:xfrm>
            <a:off x="5105400" y="4559300"/>
            <a:ext cx="4038600" cy="2298700"/>
          </a:xfrm>
          <a:prstGeom prst="rect">
            <a:avLst/>
          </a:prstGeom>
          <a:solidFill>
            <a:schemeClr val="bg1"/>
          </a:solidFill>
          <a:ln w="9525">
            <a:no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i="1" dirty="0"/>
              <a:t>Climate change poses threats to human health, safety, and security, and children are uniquely vulnerable to these threats … Given this knowledge, failure to take prompt, substantive action would be an act of injustice to all children. </a:t>
            </a:r>
          </a:p>
          <a:p>
            <a:pPr eaLnBrk="1" hangingPunct="1"/>
            <a:r>
              <a:rPr lang="en-US" altLang="en-US" i="1" dirty="0"/>
              <a:t>-Policy Statement, October 2015</a:t>
            </a:r>
          </a:p>
        </p:txBody>
      </p:sp>
    </p:spTree>
    <p:extLst>
      <p:ext uri="{BB962C8B-B14F-4D97-AF65-F5344CB8AC3E}">
        <p14:creationId xmlns:p14="http://schemas.microsoft.com/office/powerpoint/2010/main" val="2404128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2275"/>
            <a:ext cx="86868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7"/>
          <p:cNvSpPr txBox="1">
            <a:spLocks noChangeArrowheads="1"/>
          </p:cNvSpPr>
          <p:nvPr/>
        </p:nvSpPr>
        <p:spPr bwMode="auto">
          <a:xfrm>
            <a:off x="228600" y="5948680"/>
            <a:ext cx="6619240" cy="707886"/>
          </a:xfrm>
          <a:prstGeom prst="rect">
            <a:avLst/>
          </a:prstGeom>
          <a:solidFill>
            <a:schemeClr val="bg1"/>
          </a:solidFill>
          <a:ln w="9525">
            <a:noFill/>
            <a:miter lim="800000"/>
            <a:headEnd/>
            <a:tailEnd/>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i="1" dirty="0">
                <a:cs typeface="Lucida Sans Unicode" panose="020B0602030504020204" pitchFamily="34" charset="0"/>
              </a:rPr>
              <a:t>Tackling climate change could be the greatest </a:t>
            </a:r>
          </a:p>
          <a:p>
            <a:pPr eaLnBrk="1" hangingPunct="1"/>
            <a:r>
              <a:rPr lang="en-US" altLang="en-US" sz="2000" i="1" dirty="0">
                <a:cs typeface="Lucida Sans Unicode" panose="020B0602030504020204" pitchFamily="34" charset="0"/>
              </a:rPr>
              <a:t>global health opportunity of the 21</a:t>
            </a:r>
            <a:r>
              <a:rPr lang="en-US" altLang="en-US" sz="2000" i="1" baseline="30000" dirty="0">
                <a:cs typeface="Lucida Sans Unicode" panose="020B0602030504020204" pitchFamily="34" charset="0"/>
              </a:rPr>
              <a:t>st</a:t>
            </a:r>
            <a:r>
              <a:rPr lang="en-US" altLang="en-US" sz="2000" i="1" dirty="0">
                <a:cs typeface="Lucida Sans Unicode" panose="020B0602030504020204" pitchFamily="34" charset="0"/>
              </a:rPr>
              <a:t> century</a:t>
            </a:r>
          </a:p>
        </p:txBody>
      </p:sp>
    </p:spTree>
    <p:extLst>
      <p:ext uri="{BB962C8B-B14F-4D97-AF65-F5344CB8AC3E}">
        <p14:creationId xmlns:p14="http://schemas.microsoft.com/office/powerpoint/2010/main" val="10283526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bwMode="auto">
          <a:xfrm>
            <a:off x="381000" y="125413"/>
            <a:ext cx="8229600" cy="636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American Thoracic Society</a:t>
            </a: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0025"/>
            <a:ext cx="9144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308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l="24011" t="23959" r="9224" b="5208"/>
          <a:stretch>
            <a:fillRect/>
          </a:stretch>
        </p:blipFill>
        <p:spPr bwMode="auto">
          <a:xfrm>
            <a:off x="228600" y="16002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6" descr="acplogo-new-pre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7147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174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l="13715" t="8333" r="13690" b="6250"/>
          <a:stretch>
            <a:fillRect/>
          </a:stretch>
        </p:blipFill>
        <p:spPr bwMode="auto">
          <a:xfrm>
            <a:off x="0" y="92075"/>
            <a:ext cx="94456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Image result for medical consortium climate 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762500" cy="1428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6" name="TextBox 2"/>
          <p:cNvSpPr txBox="1">
            <a:spLocks noChangeArrowheads="1"/>
          </p:cNvSpPr>
          <p:nvPr/>
        </p:nvSpPr>
        <p:spPr bwMode="auto">
          <a:xfrm>
            <a:off x="4648200" y="6340475"/>
            <a:ext cx="4313238" cy="3683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https://medsocietiesforclimatehealth.org/</a:t>
            </a:r>
          </a:p>
        </p:txBody>
      </p:sp>
    </p:spTree>
    <p:extLst>
      <p:ext uri="{BB962C8B-B14F-4D97-AF65-F5344CB8AC3E}">
        <p14:creationId xmlns:p14="http://schemas.microsoft.com/office/powerpoint/2010/main" val="2231997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200" b="1" dirty="0" smtClean="0">
                <a:latin typeface="Helvetica" panose="020B0604020202020204" pitchFamily="34" charset="0"/>
              </a:rPr>
              <a:t>Start with a story…</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1219200"/>
            <a:ext cx="8229600" cy="490696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86810" y="1866625"/>
            <a:ext cx="1938337" cy="1185976"/>
          </a:xfrm>
          <a:prstGeom prst="rect">
            <a:avLst/>
          </a:prstGeom>
        </p:spPr>
      </p:pic>
      <p:pic>
        <p:nvPicPr>
          <p:cNvPr id="6" name="Picture 5"/>
          <p:cNvPicPr>
            <a:picLocks noChangeAspect="1"/>
          </p:cNvPicPr>
          <p:nvPr/>
        </p:nvPicPr>
        <p:blipFill>
          <a:blip r:embed="rId4"/>
          <a:stretch>
            <a:fillRect/>
          </a:stretch>
        </p:blipFill>
        <p:spPr>
          <a:xfrm>
            <a:off x="2427892" y="1604287"/>
            <a:ext cx="1184910" cy="1856359"/>
          </a:xfrm>
          <a:prstGeom prst="rect">
            <a:avLst/>
          </a:prstGeom>
        </p:spPr>
      </p:pic>
      <p:pic>
        <p:nvPicPr>
          <p:cNvPr id="8" name="Picture 7"/>
          <p:cNvPicPr>
            <a:picLocks noChangeAspect="1"/>
          </p:cNvPicPr>
          <p:nvPr/>
        </p:nvPicPr>
        <p:blipFill>
          <a:blip r:embed="rId5"/>
          <a:stretch>
            <a:fillRect/>
          </a:stretch>
        </p:blipFill>
        <p:spPr>
          <a:xfrm>
            <a:off x="3973730" y="1429300"/>
            <a:ext cx="1609764" cy="2146352"/>
          </a:xfrm>
          <a:prstGeom prst="rect">
            <a:avLst/>
          </a:prstGeom>
        </p:spPr>
      </p:pic>
      <p:pic>
        <p:nvPicPr>
          <p:cNvPr id="9" name="Picture 8"/>
          <p:cNvPicPr>
            <a:picLocks noChangeAspect="1"/>
          </p:cNvPicPr>
          <p:nvPr/>
        </p:nvPicPr>
        <p:blipFill>
          <a:blip r:embed="rId6"/>
          <a:stretch>
            <a:fillRect/>
          </a:stretch>
        </p:blipFill>
        <p:spPr>
          <a:xfrm>
            <a:off x="6004137" y="1429300"/>
            <a:ext cx="1231499" cy="1030313"/>
          </a:xfrm>
          <a:prstGeom prst="rect">
            <a:avLst/>
          </a:prstGeom>
        </p:spPr>
      </p:pic>
      <p:pic>
        <p:nvPicPr>
          <p:cNvPr id="13" name="Picture 12"/>
          <p:cNvPicPr>
            <a:picLocks noChangeAspect="1"/>
          </p:cNvPicPr>
          <p:nvPr/>
        </p:nvPicPr>
        <p:blipFill>
          <a:blip r:embed="rId7"/>
          <a:stretch>
            <a:fillRect/>
          </a:stretch>
        </p:blipFill>
        <p:spPr>
          <a:xfrm>
            <a:off x="6004137" y="2459613"/>
            <a:ext cx="865707" cy="859611"/>
          </a:xfrm>
          <a:prstGeom prst="rect">
            <a:avLst/>
          </a:prstGeom>
        </p:spPr>
      </p:pic>
      <p:pic>
        <p:nvPicPr>
          <p:cNvPr id="14" name="Picture 13"/>
          <p:cNvPicPr>
            <a:picLocks noChangeAspect="1"/>
          </p:cNvPicPr>
          <p:nvPr/>
        </p:nvPicPr>
        <p:blipFill>
          <a:blip r:embed="rId8"/>
          <a:stretch>
            <a:fillRect/>
          </a:stretch>
        </p:blipFill>
        <p:spPr>
          <a:xfrm>
            <a:off x="7386946" y="1719934"/>
            <a:ext cx="1646189" cy="1754821"/>
          </a:xfrm>
          <a:prstGeom prst="rect">
            <a:avLst/>
          </a:prstGeom>
        </p:spPr>
      </p:pic>
      <p:pic>
        <p:nvPicPr>
          <p:cNvPr id="16" name="Picture 15"/>
          <p:cNvPicPr>
            <a:picLocks noChangeAspect="1"/>
          </p:cNvPicPr>
          <p:nvPr/>
        </p:nvPicPr>
        <p:blipFill>
          <a:blip r:embed="rId9"/>
          <a:stretch>
            <a:fillRect/>
          </a:stretch>
        </p:blipFill>
        <p:spPr>
          <a:xfrm>
            <a:off x="431744" y="3986627"/>
            <a:ext cx="1471275" cy="1642516"/>
          </a:xfrm>
          <a:prstGeom prst="rect">
            <a:avLst/>
          </a:prstGeom>
        </p:spPr>
      </p:pic>
      <p:pic>
        <p:nvPicPr>
          <p:cNvPr id="17" name="Picture 16"/>
          <p:cNvPicPr>
            <a:picLocks noChangeAspect="1"/>
          </p:cNvPicPr>
          <p:nvPr/>
        </p:nvPicPr>
        <p:blipFill>
          <a:blip r:embed="rId10"/>
          <a:stretch>
            <a:fillRect/>
          </a:stretch>
        </p:blipFill>
        <p:spPr>
          <a:xfrm>
            <a:off x="2405063" y="4118709"/>
            <a:ext cx="1942720" cy="1441703"/>
          </a:xfrm>
          <a:prstGeom prst="rect">
            <a:avLst/>
          </a:prstGeom>
        </p:spPr>
      </p:pic>
      <p:pic>
        <p:nvPicPr>
          <p:cNvPr id="18" name="Picture 17"/>
          <p:cNvPicPr>
            <a:picLocks noChangeAspect="1"/>
          </p:cNvPicPr>
          <p:nvPr/>
        </p:nvPicPr>
        <p:blipFill>
          <a:blip r:embed="rId11"/>
          <a:stretch>
            <a:fillRect/>
          </a:stretch>
        </p:blipFill>
        <p:spPr>
          <a:xfrm>
            <a:off x="4974801" y="4196194"/>
            <a:ext cx="1217386" cy="1267188"/>
          </a:xfrm>
          <a:prstGeom prst="rect">
            <a:avLst/>
          </a:prstGeom>
        </p:spPr>
      </p:pic>
      <p:sp>
        <p:nvSpPr>
          <p:cNvPr id="19" name="TextBox 18"/>
          <p:cNvSpPr txBox="1"/>
          <p:nvPr/>
        </p:nvSpPr>
        <p:spPr>
          <a:xfrm>
            <a:off x="6819205" y="4263786"/>
            <a:ext cx="1889760" cy="830997"/>
          </a:xfrm>
          <a:prstGeom prst="rect">
            <a:avLst/>
          </a:prstGeom>
          <a:noFill/>
        </p:spPr>
        <p:txBody>
          <a:bodyPr wrap="square" rtlCol="0">
            <a:spAutoFit/>
          </a:bodyPr>
          <a:lstStyle/>
          <a:p>
            <a:r>
              <a:rPr lang="en-US" sz="4800" dirty="0" smtClean="0"/>
              <a:t>?????</a:t>
            </a:r>
            <a:endParaRPr lang="en-US" sz="4800" dirty="0"/>
          </a:p>
        </p:txBody>
      </p:sp>
    </p:spTree>
    <p:extLst>
      <p:ext uri="{BB962C8B-B14F-4D97-AF65-F5344CB8AC3E}">
        <p14:creationId xmlns:p14="http://schemas.microsoft.com/office/powerpoint/2010/main" val="30992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5401"/>
            <a:ext cx="8229600" cy="1143000"/>
          </a:xfrm>
        </p:spPr>
        <p:txBody>
          <a:bodyPr/>
          <a:lstStyle/>
          <a:p>
            <a:r>
              <a:rPr lang="en-US" dirty="0" smtClean="0"/>
              <a:t>How do we know reducing emissions works?</a:t>
            </a:r>
            <a:endParaRPr lang="en-US" dirty="0"/>
          </a:p>
        </p:txBody>
      </p:sp>
      <p:sp>
        <p:nvSpPr>
          <p:cNvPr id="3" name="Content Placeholder 2"/>
          <p:cNvSpPr>
            <a:spLocks noGrp="1"/>
          </p:cNvSpPr>
          <p:nvPr>
            <p:ph sz="half" idx="1"/>
          </p:nvPr>
        </p:nvSpPr>
        <p:spPr>
          <a:xfrm>
            <a:off x="6698991" y="12391091"/>
            <a:ext cx="2662942" cy="1943649"/>
          </a:xfrm>
        </p:spPr>
        <p:txBody>
          <a:bodyPr/>
          <a:lstStyle/>
          <a:p>
            <a:r>
              <a:rPr lang="en-US" sz="2400" dirty="0" err="1" smtClean="0"/>
              <a:t>Danora</a:t>
            </a:r>
            <a:r>
              <a:rPr lang="en-US" sz="2400" dirty="0" smtClean="0"/>
              <a:t>, PA </a:t>
            </a:r>
          </a:p>
          <a:p>
            <a:r>
              <a:rPr lang="en-US" sz="2400" dirty="0" smtClean="0"/>
              <a:t>How much depends on emissions</a:t>
            </a:r>
          </a:p>
          <a:p>
            <a:r>
              <a:rPr lang="en-US" sz="2400" dirty="0" smtClean="0"/>
              <a:t>Higher emissions</a:t>
            </a:r>
          </a:p>
          <a:p>
            <a:pPr lvl="1"/>
            <a:r>
              <a:rPr lang="en-US" sz="2000" dirty="0" smtClean="0"/>
              <a:t>Current trends continue</a:t>
            </a:r>
          </a:p>
          <a:p>
            <a:r>
              <a:rPr lang="en-US" sz="2400" dirty="0" smtClean="0"/>
              <a:t>Lower emissions</a:t>
            </a:r>
          </a:p>
          <a:p>
            <a:pPr lvl="1"/>
            <a:r>
              <a:rPr lang="en-US" sz="2000" dirty="0" smtClean="0"/>
              <a:t>Reduction in emissions (Clean Power Plan, Paris Accord)</a:t>
            </a:r>
          </a:p>
          <a:p>
            <a:pPr lvl="1"/>
            <a:endParaRPr lang="en-US" dirty="0"/>
          </a:p>
        </p:txBody>
      </p:sp>
      <p:pic>
        <p:nvPicPr>
          <p:cNvPr id="1026" name="Picture 2" descr="Image result for donora PA fo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24" y="1370440"/>
            <a:ext cx="1510623" cy="2099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502400" y="1601212"/>
            <a:ext cx="2184400" cy="1638300"/>
          </a:xfrm>
          <a:prstGeom prst="rect">
            <a:avLst/>
          </a:prstGeom>
        </p:spPr>
      </p:pic>
      <p:pic>
        <p:nvPicPr>
          <p:cNvPr id="7" name="Picture 6"/>
          <p:cNvPicPr>
            <a:picLocks noChangeAspect="1"/>
          </p:cNvPicPr>
          <p:nvPr/>
        </p:nvPicPr>
        <p:blipFill>
          <a:blip r:embed="rId6"/>
          <a:stretch>
            <a:fillRect/>
          </a:stretch>
        </p:blipFill>
        <p:spPr>
          <a:xfrm>
            <a:off x="1053300" y="1321922"/>
            <a:ext cx="2703526" cy="1526184"/>
          </a:xfrm>
          <a:prstGeom prst="rect">
            <a:avLst/>
          </a:prstGeom>
        </p:spPr>
      </p:pic>
      <p:pic>
        <p:nvPicPr>
          <p:cNvPr id="8" name="Picture 7"/>
          <p:cNvPicPr>
            <a:picLocks noChangeAspect="1"/>
          </p:cNvPicPr>
          <p:nvPr/>
        </p:nvPicPr>
        <p:blipFill>
          <a:blip r:embed="rId7"/>
          <a:stretch>
            <a:fillRect/>
          </a:stretch>
        </p:blipFill>
        <p:spPr>
          <a:xfrm>
            <a:off x="1562265" y="2924932"/>
            <a:ext cx="1817840" cy="1090704"/>
          </a:xfrm>
          <a:prstGeom prst="rect">
            <a:avLst/>
          </a:prstGeom>
        </p:spPr>
      </p:pic>
      <p:sp>
        <p:nvSpPr>
          <p:cNvPr id="9" name="TextBox 8"/>
          <p:cNvSpPr txBox="1"/>
          <p:nvPr/>
        </p:nvSpPr>
        <p:spPr>
          <a:xfrm>
            <a:off x="2204720" y="4404505"/>
            <a:ext cx="5981125" cy="1200329"/>
          </a:xfrm>
          <a:prstGeom prst="rect">
            <a:avLst/>
          </a:prstGeom>
          <a:noFill/>
        </p:spPr>
        <p:txBody>
          <a:bodyPr wrap="none" rtlCol="0">
            <a:spAutoFit/>
          </a:bodyPr>
          <a:lstStyle/>
          <a:p>
            <a:r>
              <a:rPr lang="en-US" dirty="0" smtClean="0"/>
              <a:t>Clean Air Act signed in 1970</a:t>
            </a:r>
          </a:p>
          <a:p>
            <a:r>
              <a:rPr lang="en-US" dirty="0" smtClean="0"/>
              <a:t>EPA established</a:t>
            </a:r>
          </a:p>
          <a:p>
            <a:r>
              <a:rPr lang="en-US" dirty="0" smtClean="0"/>
              <a:t>CAA Strengthened in 1990</a:t>
            </a:r>
          </a:p>
          <a:p>
            <a:r>
              <a:rPr lang="en-US" dirty="0" smtClean="0"/>
              <a:t>Gave the government the authority to regulate emissions</a:t>
            </a:r>
            <a:endParaRPr lang="en-US" dirty="0"/>
          </a:p>
        </p:txBody>
      </p:sp>
      <p:sp>
        <p:nvSpPr>
          <p:cNvPr id="10" name="TextBox 9"/>
          <p:cNvSpPr txBox="1"/>
          <p:nvPr/>
        </p:nvSpPr>
        <p:spPr>
          <a:xfrm>
            <a:off x="1677538" y="3993864"/>
            <a:ext cx="1587294" cy="253916"/>
          </a:xfrm>
          <a:prstGeom prst="rect">
            <a:avLst/>
          </a:prstGeom>
          <a:noFill/>
        </p:spPr>
        <p:txBody>
          <a:bodyPr wrap="none" rtlCol="0">
            <a:spAutoFit/>
          </a:bodyPr>
          <a:lstStyle/>
          <a:p>
            <a:r>
              <a:rPr lang="en-US" sz="1050" dirty="0" smtClean="0"/>
              <a:t>image credit BBC news</a:t>
            </a:r>
            <a:endParaRPr lang="en-US" sz="1050" dirty="0"/>
          </a:p>
        </p:txBody>
      </p:sp>
      <p:sp>
        <p:nvSpPr>
          <p:cNvPr id="11" name="TextBox 10"/>
          <p:cNvSpPr txBox="1"/>
          <p:nvPr/>
        </p:nvSpPr>
        <p:spPr>
          <a:xfrm>
            <a:off x="4947920" y="3519668"/>
            <a:ext cx="1242648" cy="253916"/>
          </a:xfrm>
          <a:prstGeom prst="rect">
            <a:avLst/>
          </a:prstGeom>
          <a:noFill/>
        </p:spPr>
        <p:txBody>
          <a:bodyPr wrap="none" rtlCol="0">
            <a:spAutoFit/>
          </a:bodyPr>
          <a:lstStyle/>
          <a:p>
            <a:r>
              <a:rPr lang="en-US" sz="1050" dirty="0" err="1" smtClean="0"/>
              <a:t>ExplorePAHistory</a:t>
            </a:r>
            <a:endParaRPr lang="en-US" sz="1050" dirty="0"/>
          </a:p>
        </p:txBody>
      </p:sp>
    </p:spTree>
    <p:extLst>
      <p:ext uri="{BB962C8B-B14F-4D97-AF65-F5344CB8AC3E}">
        <p14:creationId xmlns:p14="http://schemas.microsoft.com/office/powerpoint/2010/main" val="16170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5401"/>
            <a:ext cx="8229600" cy="1143000"/>
          </a:xfrm>
        </p:spPr>
        <p:txBody>
          <a:bodyPr/>
          <a:lstStyle/>
          <a:p>
            <a:r>
              <a:rPr lang="en-US" dirty="0" smtClean="0"/>
              <a:t>Impact of the Clean Air Act</a:t>
            </a:r>
            <a:endParaRPr lang="en-US" dirty="0"/>
          </a:p>
        </p:txBody>
      </p:sp>
      <p:sp>
        <p:nvSpPr>
          <p:cNvPr id="3" name="Content Placeholder 2"/>
          <p:cNvSpPr>
            <a:spLocks noGrp="1"/>
          </p:cNvSpPr>
          <p:nvPr>
            <p:ph sz="half" idx="1"/>
          </p:nvPr>
        </p:nvSpPr>
        <p:spPr>
          <a:xfrm>
            <a:off x="130002" y="1270636"/>
            <a:ext cx="8831118" cy="5608002"/>
          </a:xfrm>
        </p:spPr>
        <p:txBody>
          <a:bodyPr/>
          <a:lstStyle/>
          <a:p>
            <a:pPr lvl="1">
              <a:buFont typeface="Arial" panose="020B0604020202020204" pitchFamily="34" charset="0"/>
              <a:buChar char="•"/>
            </a:pPr>
            <a:r>
              <a:rPr lang="en-US" dirty="0" smtClean="0"/>
              <a:t>Acid Rain Program cost benefit of avoided mortality of 46 to 1</a:t>
            </a:r>
          </a:p>
          <a:p>
            <a:pPr lvl="1">
              <a:buFont typeface="Arial" panose="020B0604020202020204" pitchFamily="34" charset="0"/>
              <a:buChar char="•"/>
            </a:pPr>
            <a:r>
              <a:rPr lang="en-US" dirty="0" smtClean="0"/>
              <a:t>Cost to reduce ozone depleting chemicals (MDI</a:t>
            </a:r>
            <a:r>
              <a:rPr lang="en-US" dirty="0" smtClean="0">
                <a:sym typeface="Wingdings" panose="05000000000000000000" pitchFamily="2" charset="2"/>
              </a:rPr>
              <a:t>HFA!) was 30% less than estimated</a:t>
            </a:r>
          </a:p>
          <a:p>
            <a:pPr lvl="1">
              <a:buFont typeface="Arial" panose="020B0604020202020204" pitchFamily="34" charset="0"/>
              <a:buChar char="•"/>
            </a:pPr>
            <a:r>
              <a:rPr lang="en-US" dirty="0" smtClean="0">
                <a:sym typeface="Wingdings" panose="05000000000000000000" pitchFamily="2" charset="2"/>
              </a:rPr>
              <a:t>New vehicle and fuel rules cost-benefit of 16:1</a:t>
            </a:r>
          </a:p>
          <a:p>
            <a:pPr lvl="1">
              <a:buFont typeface="Arial" panose="020B0604020202020204" pitchFamily="34" charset="0"/>
              <a:buChar char="•"/>
            </a:pPr>
            <a:r>
              <a:rPr lang="en-US" dirty="0" smtClean="0">
                <a:sym typeface="Wingdings" panose="05000000000000000000" pitchFamily="2" charset="2"/>
              </a:rPr>
              <a:t>1997 EPA report to Congress</a:t>
            </a:r>
          </a:p>
          <a:p>
            <a:pPr lvl="2"/>
            <a:r>
              <a:rPr lang="en-US" dirty="0" smtClean="0">
                <a:sym typeface="Wingdings" panose="05000000000000000000" pitchFamily="2" charset="2"/>
              </a:rPr>
              <a:t>In 1990 alone</a:t>
            </a:r>
          </a:p>
          <a:p>
            <a:pPr lvl="3"/>
            <a:r>
              <a:rPr lang="en-US" dirty="0" smtClean="0">
                <a:sym typeface="Wingdings" panose="05000000000000000000" pitchFamily="2" charset="2"/>
              </a:rPr>
              <a:t>Prevented 205,000 premature deaths</a:t>
            </a:r>
          </a:p>
          <a:p>
            <a:pPr lvl="3"/>
            <a:r>
              <a:rPr lang="en-US" dirty="0" smtClean="0">
                <a:sym typeface="Wingdings" panose="05000000000000000000" pitchFamily="2" charset="2"/>
              </a:rPr>
              <a:t>Prevented loss of 10.4 million IQ points from lead</a:t>
            </a:r>
            <a:endParaRPr lang="en-US" dirty="0"/>
          </a:p>
        </p:txBody>
      </p:sp>
    </p:spTree>
    <p:extLst>
      <p:ext uri="{BB962C8B-B14F-4D97-AF65-F5344CB8AC3E}">
        <p14:creationId xmlns:p14="http://schemas.microsoft.com/office/powerpoint/2010/main" val="577503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44720" y="6198671"/>
            <a:ext cx="3288080" cy="369332"/>
          </a:xfrm>
          <a:prstGeom prst="rect">
            <a:avLst/>
          </a:prstGeom>
          <a:noFill/>
        </p:spPr>
        <p:txBody>
          <a:bodyPr wrap="none" rtlCol="0">
            <a:spAutoFit/>
          </a:bodyPr>
          <a:lstStyle/>
          <a:p>
            <a:r>
              <a:rPr lang="en-US" dirty="0" smtClean="0"/>
              <a:t>Union of Concerned Scientists</a:t>
            </a:r>
            <a:endParaRPr lang="en-US" dirty="0"/>
          </a:p>
        </p:txBody>
      </p:sp>
      <p:sp>
        <p:nvSpPr>
          <p:cNvPr id="2" name="Title 1"/>
          <p:cNvSpPr>
            <a:spLocks noGrp="1"/>
          </p:cNvSpPr>
          <p:nvPr>
            <p:ph type="title"/>
          </p:nvPr>
        </p:nvSpPr>
        <p:spPr>
          <a:xfrm>
            <a:off x="457200" y="-45401"/>
            <a:ext cx="8229600" cy="1143000"/>
          </a:xfrm>
        </p:spPr>
        <p:txBody>
          <a:bodyPr/>
          <a:lstStyle/>
          <a:p>
            <a:r>
              <a:rPr lang="en-US" dirty="0" smtClean="0"/>
              <a:t>What does the future look like?</a:t>
            </a:r>
            <a:endParaRPr lang="en-US" dirty="0"/>
          </a:p>
        </p:txBody>
      </p:sp>
      <p:sp>
        <p:nvSpPr>
          <p:cNvPr id="3" name="Content Placeholder 2"/>
          <p:cNvSpPr>
            <a:spLocks noGrp="1"/>
          </p:cNvSpPr>
          <p:nvPr>
            <p:ph sz="half" idx="1"/>
          </p:nvPr>
        </p:nvSpPr>
        <p:spPr>
          <a:xfrm>
            <a:off x="130002" y="1270636"/>
            <a:ext cx="3352800" cy="5608002"/>
          </a:xfrm>
        </p:spPr>
        <p:txBody>
          <a:bodyPr/>
          <a:lstStyle/>
          <a:p>
            <a:r>
              <a:rPr lang="en-US" sz="2400" dirty="0" smtClean="0"/>
              <a:t>Temperatures are increasing</a:t>
            </a:r>
          </a:p>
          <a:p>
            <a:r>
              <a:rPr lang="en-US" sz="2400" dirty="0" smtClean="0"/>
              <a:t>How much depends on emissions</a:t>
            </a:r>
          </a:p>
          <a:p>
            <a:r>
              <a:rPr lang="en-US" sz="2400" dirty="0" smtClean="0"/>
              <a:t>Higher emissions</a:t>
            </a:r>
          </a:p>
          <a:p>
            <a:pPr lvl="1"/>
            <a:r>
              <a:rPr lang="en-US" sz="2000" dirty="0" smtClean="0"/>
              <a:t>Current trends continue</a:t>
            </a:r>
          </a:p>
          <a:p>
            <a:r>
              <a:rPr lang="en-US" sz="2400" dirty="0" smtClean="0"/>
              <a:t>Lower emissions</a:t>
            </a:r>
          </a:p>
          <a:p>
            <a:pPr lvl="1"/>
            <a:r>
              <a:rPr lang="en-US" sz="2000" dirty="0" smtClean="0"/>
              <a:t>Reduction in emissions (Clean Power Plan, Paris Accord)</a:t>
            </a:r>
          </a:p>
          <a:p>
            <a:pPr lvl="1"/>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35725" t="8333" r="10396" b="36458"/>
          <a:stretch>
            <a:fillRect/>
          </a:stretch>
        </p:blipFill>
        <p:spPr bwMode="auto">
          <a:xfrm>
            <a:off x="3350722" y="1928497"/>
            <a:ext cx="5610398" cy="32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31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44720" y="6198671"/>
            <a:ext cx="3288080" cy="369332"/>
          </a:xfrm>
          <a:prstGeom prst="rect">
            <a:avLst/>
          </a:prstGeom>
          <a:noFill/>
        </p:spPr>
        <p:txBody>
          <a:bodyPr wrap="none" rtlCol="0">
            <a:spAutoFit/>
          </a:bodyPr>
          <a:lstStyle/>
          <a:p>
            <a:r>
              <a:rPr lang="en-US" dirty="0" smtClean="0"/>
              <a:t>Union of Concerned Scientists</a:t>
            </a:r>
            <a:endParaRPr lang="en-US" dirty="0"/>
          </a:p>
        </p:txBody>
      </p:sp>
      <p:sp>
        <p:nvSpPr>
          <p:cNvPr id="2" name="Title 1"/>
          <p:cNvSpPr>
            <a:spLocks noGrp="1"/>
          </p:cNvSpPr>
          <p:nvPr>
            <p:ph type="title"/>
          </p:nvPr>
        </p:nvSpPr>
        <p:spPr>
          <a:xfrm>
            <a:off x="457200" y="-45401"/>
            <a:ext cx="8229600" cy="1143000"/>
          </a:xfrm>
        </p:spPr>
        <p:txBody>
          <a:bodyPr/>
          <a:lstStyle/>
          <a:p>
            <a:r>
              <a:rPr lang="en-US" dirty="0" smtClean="0"/>
              <a:t>What does the future look like?</a:t>
            </a:r>
            <a:endParaRPr lang="en-US" dirty="0"/>
          </a:p>
        </p:txBody>
      </p:sp>
      <p:sp>
        <p:nvSpPr>
          <p:cNvPr id="3" name="Content Placeholder 2"/>
          <p:cNvSpPr>
            <a:spLocks noGrp="1"/>
          </p:cNvSpPr>
          <p:nvPr>
            <p:ph sz="half" idx="1"/>
          </p:nvPr>
        </p:nvSpPr>
        <p:spPr>
          <a:xfrm>
            <a:off x="130002" y="1270636"/>
            <a:ext cx="3352800" cy="5608002"/>
          </a:xfrm>
        </p:spPr>
        <p:txBody>
          <a:bodyPr/>
          <a:lstStyle/>
          <a:p>
            <a:r>
              <a:rPr lang="en-US" sz="2400" dirty="0" smtClean="0"/>
              <a:t>Temperatures are increasing</a:t>
            </a:r>
          </a:p>
          <a:p>
            <a:r>
              <a:rPr lang="en-US" sz="2400" dirty="0" smtClean="0"/>
              <a:t>How much depends on emissions</a:t>
            </a:r>
          </a:p>
          <a:p>
            <a:r>
              <a:rPr lang="en-US" sz="2400" dirty="0" smtClean="0"/>
              <a:t>Higher emissions</a:t>
            </a:r>
          </a:p>
          <a:p>
            <a:pPr lvl="1"/>
            <a:r>
              <a:rPr lang="en-US" sz="2000" dirty="0" smtClean="0"/>
              <a:t>Current trends continue</a:t>
            </a:r>
          </a:p>
          <a:p>
            <a:r>
              <a:rPr lang="en-US" sz="2400" dirty="0" smtClean="0"/>
              <a:t>Lower emissions</a:t>
            </a:r>
          </a:p>
          <a:p>
            <a:pPr lvl="1"/>
            <a:r>
              <a:rPr lang="en-US" sz="2000" dirty="0" smtClean="0"/>
              <a:t>Reduction in emissions (Clean Power Plan, Paris Accord)</a:t>
            </a:r>
          </a:p>
          <a:p>
            <a:pPr lvl="1"/>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35725" t="8333" r="10396" b="36458"/>
          <a:stretch>
            <a:fillRect/>
          </a:stretch>
        </p:blipFill>
        <p:spPr bwMode="auto">
          <a:xfrm>
            <a:off x="3350722" y="1928497"/>
            <a:ext cx="5610398" cy="32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923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44720" y="6198671"/>
            <a:ext cx="4108817" cy="369332"/>
          </a:xfrm>
          <a:prstGeom prst="rect">
            <a:avLst/>
          </a:prstGeom>
          <a:noFill/>
        </p:spPr>
        <p:txBody>
          <a:bodyPr wrap="none" rtlCol="0">
            <a:spAutoFit/>
          </a:bodyPr>
          <a:lstStyle/>
          <a:p>
            <a:r>
              <a:rPr lang="en-US" dirty="0" smtClean="0"/>
              <a:t>US Global Change Research Program</a:t>
            </a:r>
            <a:endParaRPr lang="en-US" dirty="0"/>
          </a:p>
        </p:txBody>
      </p:sp>
      <p:sp>
        <p:nvSpPr>
          <p:cNvPr id="2" name="Title 1"/>
          <p:cNvSpPr>
            <a:spLocks noGrp="1"/>
          </p:cNvSpPr>
          <p:nvPr>
            <p:ph type="title"/>
          </p:nvPr>
        </p:nvSpPr>
        <p:spPr/>
        <p:txBody>
          <a:bodyPr/>
          <a:lstStyle/>
          <a:p>
            <a:r>
              <a:rPr lang="en-US" dirty="0" smtClean="0"/>
              <a:t>What does the future look like?</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70" y="1306513"/>
            <a:ext cx="7291385" cy="4606925"/>
          </a:xfrm>
          <a:prstGeom prst="rect">
            <a:avLst/>
          </a:prstGeom>
        </p:spPr>
      </p:pic>
    </p:spTree>
    <p:extLst>
      <p:ext uri="{BB962C8B-B14F-4D97-AF65-F5344CB8AC3E}">
        <p14:creationId xmlns:p14="http://schemas.microsoft.com/office/powerpoint/2010/main" val="1492513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44720" y="6198671"/>
            <a:ext cx="4108817" cy="369332"/>
          </a:xfrm>
          <a:prstGeom prst="rect">
            <a:avLst/>
          </a:prstGeom>
          <a:noFill/>
        </p:spPr>
        <p:txBody>
          <a:bodyPr wrap="none" rtlCol="0">
            <a:spAutoFit/>
          </a:bodyPr>
          <a:lstStyle/>
          <a:p>
            <a:r>
              <a:rPr lang="en-US" dirty="0" smtClean="0"/>
              <a:t>US Global Change Research Program</a:t>
            </a:r>
            <a:endParaRPr lang="en-US" dirty="0"/>
          </a:p>
        </p:txBody>
      </p:sp>
      <p:sp>
        <p:nvSpPr>
          <p:cNvPr id="2" name="Title 1"/>
          <p:cNvSpPr>
            <a:spLocks noGrp="1"/>
          </p:cNvSpPr>
          <p:nvPr>
            <p:ph type="title"/>
          </p:nvPr>
        </p:nvSpPr>
        <p:spPr/>
        <p:txBody>
          <a:bodyPr/>
          <a:lstStyle/>
          <a:p>
            <a:r>
              <a:rPr lang="en-US" dirty="0" smtClean="0"/>
              <a:t>What does the future look like?</a:t>
            </a:r>
            <a:endParaRPr lang="en-US" dirty="0"/>
          </a:p>
        </p:txBody>
      </p:sp>
      <p:pic>
        <p:nvPicPr>
          <p:cNvPr id="4" name="Picture 3"/>
          <p:cNvPicPr>
            <a:picLocks noChangeAspect="1"/>
          </p:cNvPicPr>
          <p:nvPr/>
        </p:nvPicPr>
        <p:blipFill>
          <a:blip r:embed="rId4"/>
          <a:stretch>
            <a:fillRect/>
          </a:stretch>
        </p:blipFill>
        <p:spPr>
          <a:xfrm>
            <a:off x="2280814" y="1252302"/>
            <a:ext cx="4645555" cy="4919898"/>
          </a:xfrm>
          <a:prstGeom prst="rect">
            <a:avLst/>
          </a:prstGeom>
        </p:spPr>
      </p:pic>
    </p:spTree>
    <p:extLst>
      <p:ext uri="{BB962C8B-B14F-4D97-AF65-F5344CB8AC3E}">
        <p14:creationId xmlns:p14="http://schemas.microsoft.com/office/powerpoint/2010/main" val="2865307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44720" y="6198671"/>
            <a:ext cx="4108817" cy="369332"/>
          </a:xfrm>
          <a:prstGeom prst="rect">
            <a:avLst/>
          </a:prstGeom>
          <a:noFill/>
        </p:spPr>
        <p:txBody>
          <a:bodyPr wrap="none" rtlCol="0">
            <a:spAutoFit/>
          </a:bodyPr>
          <a:lstStyle/>
          <a:p>
            <a:r>
              <a:rPr lang="en-US" dirty="0" smtClean="0"/>
              <a:t>US Global Change Research Program</a:t>
            </a:r>
            <a:endParaRPr lang="en-US" dirty="0"/>
          </a:p>
        </p:txBody>
      </p:sp>
      <p:sp>
        <p:nvSpPr>
          <p:cNvPr id="2" name="Title 1"/>
          <p:cNvSpPr>
            <a:spLocks noGrp="1"/>
          </p:cNvSpPr>
          <p:nvPr>
            <p:ph type="title"/>
          </p:nvPr>
        </p:nvSpPr>
        <p:spPr/>
        <p:txBody>
          <a:bodyPr/>
          <a:lstStyle/>
          <a:p>
            <a:r>
              <a:rPr lang="en-US" dirty="0" smtClean="0"/>
              <a:t>What does the future look like?</a:t>
            </a:r>
            <a:endParaRPr lang="en-US" dirty="0"/>
          </a:p>
        </p:txBody>
      </p:sp>
      <p:pic>
        <p:nvPicPr>
          <p:cNvPr id="4" name="Picture 3"/>
          <p:cNvPicPr>
            <a:picLocks noChangeAspect="1"/>
          </p:cNvPicPr>
          <p:nvPr/>
        </p:nvPicPr>
        <p:blipFill>
          <a:blip r:embed="rId4"/>
          <a:stretch>
            <a:fillRect/>
          </a:stretch>
        </p:blipFill>
        <p:spPr>
          <a:xfrm>
            <a:off x="2285802" y="1227119"/>
            <a:ext cx="4572396" cy="4810161"/>
          </a:xfrm>
          <a:prstGeom prst="rect">
            <a:avLst/>
          </a:prstGeom>
        </p:spPr>
      </p:pic>
    </p:spTree>
    <p:extLst>
      <p:ext uri="{BB962C8B-B14F-4D97-AF65-F5344CB8AC3E}">
        <p14:creationId xmlns:p14="http://schemas.microsoft.com/office/powerpoint/2010/main" val="3832836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44720" y="6198671"/>
            <a:ext cx="4108817" cy="369332"/>
          </a:xfrm>
          <a:prstGeom prst="rect">
            <a:avLst/>
          </a:prstGeom>
          <a:noFill/>
        </p:spPr>
        <p:txBody>
          <a:bodyPr wrap="none" rtlCol="0">
            <a:spAutoFit/>
          </a:bodyPr>
          <a:lstStyle/>
          <a:p>
            <a:r>
              <a:rPr lang="en-US" dirty="0" smtClean="0"/>
              <a:t>US Global Change Research Program</a:t>
            </a:r>
            <a:endParaRPr lang="en-US" dirty="0"/>
          </a:p>
        </p:txBody>
      </p:sp>
      <p:sp>
        <p:nvSpPr>
          <p:cNvPr id="2" name="Title 1"/>
          <p:cNvSpPr>
            <a:spLocks noGrp="1"/>
          </p:cNvSpPr>
          <p:nvPr>
            <p:ph type="title"/>
          </p:nvPr>
        </p:nvSpPr>
        <p:spPr/>
        <p:txBody>
          <a:bodyPr/>
          <a:lstStyle/>
          <a:p>
            <a:r>
              <a:rPr lang="en-US" dirty="0" smtClean="0"/>
              <a:t>What does the future look like?</a:t>
            </a:r>
            <a:endParaRPr lang="en-US" dirty="0"/>
          </a:p>
        </p:txBody>
      </p:sp>
      <p:pic>
        <p:nvPicPr>
          <p:cNvPr id="3" name="Picture 2"/>
          <p:cNvPicPr>
            <a:picLocks noChangeAspect="1"/>
          </p:cNvPicPr>
          <p:nvPr/>
        </p:nvPicPr>
        <p:blipFill>
          <a:blip r:embed="rId4"/>
          <a:stretch>
            <a:fillRect/>
          </a:stretch>
        </p:blipFill>
        <p:spPr>
          <a:xfrm>
            <a:off x="1963314" y="1417638"/>
            <a:ext cx="5562812" cy="4104734"/>
          </a:xfrm>
          <a:prstGeom prst="rect">
            <a:avLst/>
          </a:prstGeom>
        </p:spPr>
      </p:pic>
    </p:spTree>
    <p:extLst>
      <p:ext uri="{BB962C8B-B14F-4D97-AF65-F5344CB8AC3E}">
        <p14:creationId xmlns:p14="http://schemas.microsoft.com/office/powerpoint/2010/main" val="10304502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What does the future look like?</a:t>
            </a:r>
            <a:endParaRPr lang="en-US" dirty="0"/>
          </a:p>
        </p:txBody>
      </p:sp>
      <p:sp>
        <p:nvSpPr>
          <p:cNvPr id="4" name="Text Placeholder 3"/>
          <p:cNvSpPr>
            <a:spLocks noGrp="1"/>
          </p:cNvSpPr>
          <p:nvPr>
            <p:ph type="body" idx="1"/>
          </p:nvPr>
        </p:nvSpPr>
        <p:spPr>
          <a:xfrm>
            <a:off x="347663" y="2323306"/>
            <a:ext cx="4040188" cy="639762"/>
          </a:xfrm>
        </p:spPr>
        <p:txBody>
          <a:bodyPr/>
          <a:lstStyle/>
          <a:p>
            <a:r>
              <a:rPr lang="en-US" dirty="0" smtClean="0"/>
              <a:t>OR- if we attain ATS ozone and PM2.5 standards, we could….</a:t>
            </a:r>
            <a:endParaRPr lang="en-US" dirty="0"/>
          </a:p>
        </p:txBody>
      </p:sp>
      <p:sp>
        <p:nvSpPr>
          <p:cNvPr id="6" name="Content Placeholder 5"/>
          <p:cNvSpPr>
            <a:spLocks noGrp="1"/>
          </p:cNvSpPr>
          <p:nvPr>
            <p:ph sz="half" idx="2"/>
          </p:nvPr>
        </p:nvSpPr>
        <p:spPr>
          <a:xfrm>
            <a:off x="522129" y="3115031"/>
            <a:ext cx="4040188" cy="3951288"/>
          </a:xfrm>
        </p:spPr>
        <p:txBody>
          <a:bodyPr/>
          <a:lstStyle/>
          <a:p>
            <a:r>
              <a:rPr lang="en-US" dirty="0" smtClean="0"/>
              <a:t>Save 196 lives</a:t>
            </a:r>
          </a:p>
          <a:p>
            <a:r>
              <a:rPr lang="en-US" dirty="0" smtClean="0"/>
              <a:t>Save 487 severe illnesses</a:t>
            </a:r>
          </a:p>
          <a:p>
            <a:r>
              <a:rPr lang="en-US" dirty="0" smtClean="0"/>
              <a:t>Add 231,000 days of work and school</a:t>
            </a:r>
          </a:p>
          <a:p>
            <a:r>
              <a:rPr lang="en-US" dirty="0" smtClean="0"/>
              <a:t>Just in the greater Cleveland area alone! </a:t>
            </a:r>
            <a:endParaRPr lang="en-US" dirty="0"/>
          </a:p>
        </p:txBody>
      </p:sp>
      <p:sp>
        <p:nvSpPr>
          <p:cNvPr id="8" name="Text Placeholder 7"/>
          <p:cNvSpPr>
            <a:spLocks noGrp="1"/>
          </p:cNvSpPr>
          <p:nvPr>
            <p:ph type="body" sz="quarter" idx="3"/>
          </p:nvPr>
        </p:nvSpPr>
        <p:spPr/>
        <p:txBody>
          <a:bodyPr/>
          <a:lstStyle/>
          <a:p>
            <a:endParaRPr lang="en-US"/>
          </a:p>
        </p:txBody>
      </p:sp>
      <p:pic>
        <p:nvPicPr>
          <p:cNvPr id="10" name="Content Placeholder 9"/>
          <p:cNvPicPr>
            <a:picLocks noGrp="1" noChangeAspect="1"/>
          </p:cNvPicPr>
          <p:nvPr>
            <p:ph sz="quarter" idx="4"/>
          </p:nvPr>
        </p:nvPicPr>
        <p:blipFill>
          <a:blip r:embed="rId4"/>
          <a:stretch>
            <a:fillRect/>
          </a:stretch>
        </p:blipFill>
        <p:spPr>
          <a:xfrm>
            <a:off x="4727261" y="3808154"/>
            <a:ext cx="4041775" cy="2565041"/>
          </a:xfrm>
          <a:prstGeom prst="rect">
            <a:avLst/>
          </a:prstGeom>
        </p:spPr>
      </p:pic>
      <p:pic>
        <p:nvPicPr>
          <p:cNvPr id="3" name="Picture 2"/>
          <p:cNvPicPr>
            <a:picLocks noChangeAspect="1"/>
          </p:cNvPicPr>
          <p:nvPr/>
        </p:nvPicPr>
        <p:blipFill>
          <a:blip r:embed="rId5"/>
          <a:stretch>
            <a:fillRect/>
          </a:stretch>
        </p:blipFill>
        <p:spPr>
          <a:xfrm>
            <a:off x="4652649" y="1051545"/>
            <a:ext cx="4034151" cy="2756610"/>
          </a:xfrm>
          <a:prstGeom prst="rect">
            <a:avLst/>
          </a:prstGeom>
        </p:spPr>
      </p:pic>
      <p:cxnSp>
        <p:nvCxnSpPr>
          <p:cNvPr id="12" name="Straight Connector 11"/>
          <p:cNvCxnSpPr/>
          <p:nvPr/>
        </p:nvCxnSpPr>
        <p:spPr>
          <a:xfrm>
            <a:off x="4779645" y="4635862"/>
            <a:ext cx="368363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53743" y="6488668"/>
            <a:ext cx="2642647" cy="369332"/>
          </a:xfrm>
          <a:prstGeom prst="rect">
            <a:avLst/>
          </a:prstGeom>
          <a:noFill/>
        </p:spPr>
        <p:txBody>
          <a:bodyPr wrap="none" rtlCol="0">
            <a:spAutoFit/>
          </a:bodyPr>
          <a:lstStyle/>
          <a:p>
            <a:r>
              <a:rPr lang="en-US" dirty="0" err="1" smtClean="0"/>
              <a:t>Cromar</a:t>
            </a:r>
            <a:r>
              <a:rPr lang="en-US" dirty="0" smtClean="0"/>
              <a:t> K </a:t>
            </a:r>
            <a:r>
              <a:rPr lang="en-US" dirty="0" err="1" smtClean="0"/>
              <a:t>AnnATS</a:t>
            </a:r>
            <a:r>
              <a:rPr lang="en-US" dirty="0" smtClean="0"/>
              <a:t> 2016</a:t>
            </a:r>
            <a:endParaRPr lang="en-US" dirty="0"/>
          </a:p>
        </p:txBody>
      </p:sp>
    </p:spTree>
    <p:extLst>
      <p:ext uri="{BB962C8B-B14F-4D97-AF65-F5344CB8AC3E}">
        <p14:creationId xmlns:p14="http://schemas.microsoft.com/office/powerpoint/2010/main" val="12026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200" b="1" dirty="0" smtClean="0">
                <a:latin typeface="Helvetica" panose="020B0604020202020204" pitchFamily="34" charset="0"/>
              </a:rPr>
              <a:t>Start with a story…</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1219200"/>
            <a:ext cx="8229600" cy="490696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86810" y="1866625"/>
            <a:ext cx="1938337" cy="1185976"/>
          </a:xfrm>
          <a:prstGeom prst="rect">
            <a:avLst/>
          </a:prstGeom>
        </p:spPr>
      </p:pic>
      <p:pic>
        <p:nvPicPr>
          <p:cNvPr id="6" name="Picture 5"/>
          <p:cNvPicPr>
            <a:picLocks noChangeAspect="1"/>
          </p:cNvPicPr>
          <p:nvPr/>
        </p:nvPicPr>
        <p:blipFill>
          <a:blip r:embed="rId4"/>
          <a:stretch>
            <a:fillRect/>
          </a:stretch>
        </p:blipFill>
        <p:spPr>
          <a:xfrm>
            <a:off x="2427892" y="1604287"/>
            <a:ext cx="1184910" cy="1856359"/>
          </a:xfrm>
          <a:prstGeom prst="rect">
            <a:avLst/>
          </a:prstGeom>
        </p:spPr>
      </p:pic>
      <p:pic>
        <p:nvPicPr>
          <p:cNvPr id="8" name="Picture 7"/>
          <p:cNvPicPr>
            <a:picLocks noChangeAspect="1"/>
          </p:cNvPicPr>
          <p:nvPr/>
        </p:nvPicPr>
        <p:blipFill>
          <a:blip r:embed="rId5"/>
          <a:stretch>
            <a:fillRect/>
          </a:stretch>
        </p:blipFill>
        <p:spPr>
          <a:xfrm>
            <a:off x="3973730" y="1429300"/>
            <a:ext cx="1609764" cy="2146352"/>
          </a:xfrm>
          <a:prstGeom prst="rect">
            <a:avLst/>
          </a:prstGeom>
        </p:spPr>
      </p:pic>
      <p:pic>
        <p:nvPicPr>
          <p:cNvPr id="9" name="Picture 8"/>
          <p:cNvPicPr>
            <a:picLocks noChangeAspect="1"/>
          </p:cNvPicPr>
          <p:nvPr/>
        </p:nvPicPr>
        <p:blipFill>
          <a:blip r:embed="rId6"/>
          <a:stretch>
            <a:fillRect/>
          </a:stretch>
        </p:blipFill>
        <p:spPr>
          <a:xfrm>
            <a:off x="6004137" y="1429300"/>
            <a:ext cx="1231499" cy="1030313"/>
          </a:xfrm>
          <a:prstGeom prst="rect">
            <a:avLst/>
          </a:prstGeom>
        </p:spPr>
      </p:pic>
      <p:pic>
        <p:nvPicPr>
          <p:cNvPr id="13" name="Picture 12"/>
          <p:cNvPicPr>
            <a:picLocks noChangeAspect="1"/>
          </p:cNvPicPr>
          <p:nvPr/>
        </p:nvPicPr>
        <p:blipFill>
          <a:blip r:embed="rId7"/>
          <a:stretch>
            <a:fillRect/>
          </a:stretch>
        </p:blipFill>
        <p:spPr>
          <a:xfrm>
            <a:off x="6004137" y="2459613"/>
            <a:ext cx="865707" cy="859611"/>
          </a:xfrm>
          <a:prstGeom prst="rect">
            <a:avLst/>
          </a:prstGeom>
        </p:spPr>
      </p:pic>
      <p:pic>
        <p:nvPicPr>
          <p:cNvPr id="14" name="Picture 13"/>
          <p:cNvPicPr>
            <a:picLocks noChangeAspect="1"/>
          </p:cNvPicPr>
          <p:nvPr/>
        </p:nvPicPr>
        <p:blipFill>
          <a:blip r:embed="rId8"/>
          <a:stretch>
            <a:fillRect/>
          </a:stretch>
        </p:blipFill>
        <p:spPr>
          <a:xfrm>
            <a:off x="7386946" y="1719934"/>
            <a:ext cx="1646189" cy="1754821"/>
          </a:xfrm>
          <a:prstGeom prst="rect">
            <a:avLst/>
          </a:prstGeom>
        </p:spPr>
      </p:pic>
      <p:pic>
        <p:nvPicPr>
          <p:cNvPr id="16" name="Picture 15"/>
          <p:cNvPicPr>
            <a:picLocks noChangeAspect="1"/>
          </p:cNvPicPr>
          <p:nvPr/>
        </p:nvPicPr>
        <p:blipFill>
          <a:blip r:embed="rId9"/>
          <a:stretch>
            <a:fillRect/>
          </a:stretch>
        </p:blipFill>
        <p:spPr>
          <a:xfrm>
            <a:off x="431744" y="3986627"/>
            <a:ext cx="1471275" cy="1642516"/>
          </a:xfrm>
          <a:prstGeom prst="rect">
            <a:avLst/>
          </a:prstGeom>
        </p:spPr>
      </p:pic>
      <p:pic>
        <p:nvPicPr>
          <p:cNvPr id="17" name="Picture 16"/>
          <p:cNvPicPr>
            <a:picLocks noChangeAspect="1"/>
          </p:cNvPicPr>
          <p:nvPr/>
        </p:nvPicPr>
        <p:blipFill>
          <a:blip r:embed="rId10"/>
          <a:stretch>
            <a:fillRect/>
          </a:stretch>
        </p:blipFill>
        <p:spPr>
          <a:xfrm>
            <a:off x="2405063" y="4118709"/>
            <a:ext cx="1942720" cy="1441703"/>
          </a:xfrm>
          <a:prstGeom prst="rect">
            <a:avLst/>
          </a:prstGeom>
        </p:spPr>
      </p:pic>
      <p:pic>
        <p:nvPicPr>
          <p:cNvPr id="18" name="Picture 17"/>
          <p:cNvPicPr>
            <a:picLocks noChangeAspect="1"/>
          </p:cNvPicPr>
          <p:nvPr/>
        </p:nvPicPr>
        <p:blipFill>
          <a:blip r:embed="rId11"/>
          <a:stretch>
            <a:fillRect/>
          </a:stretch>
        </p:blipFill>
        <p:spPr>
          <a:xfrm>
            <a:off x="4974801" y="4196194"/>
            <a:ext cx="1217386" cy="1267188"/>
          </a:xfrm>
          <a:prstGeom prst="rect">
            <a:avLst/>
          </a:prstGeom>
        </p:spPr>
      </p:pic>
      <p:sp>
        <p:nvSpPr>
          <p:cNvPr id="19" name="TextBox 18"/>
          <p:cNvSpPr txBox="1"/>
          <p:nvPr/>
        </p:nvSpPr>
        <p:spPr>
          <a:xfrm>
            <a:off x="6819205" y="4263786"/>
            <a:ext cx="1889760" cy="830997"/>
          </a:xfrm>
          <a:prstGeom prst="rect">
            <a:avLst/>
          </a:prstGeom>
          <a:noFill/>
        </p:spPr>
        <p:txBody>
          <a:bodyPr wrap="square" rtlCol="0">
            <a:spAutoFit/>
          </a:bodyPr>
          <a:lstStyle/>
          <a:p>
            <a:r>
              <a:rPr lang="en-US" sz="4800" dirty="0" smtClean="0"/>
              <a:t>?????</a:t>
            </a:r>
            <a:endParaRPr lang="en-US" sz="4800" dirty="0"/>
          </a:p>
        </p:txBody>
      </p:sp>
      <p:pic>
        <p:nvPicPr>
          <p:cNvPr id="4" name="Picture 3"/>
          <p:cNvPicPr>
            <a:picLocks noChangeAspect="1"/>
          </p:cNvPicPr>
          <p:nvPr/>
        </p:nvPicPr>
        <p:blipFill>
          <a:blip r:embed="rId12"/>
          <a:stretch>
            <a:fillRect/>
          </a:stretch>
        </p:blipFill>
        <p:spPr>
          <a:xfrm>
            <a:off x="6921272" y="5355356"/>
            <a:ext cx="1938696" cy="1188823"/>
          </a:xfrm>
          <a:prstGeom prst="rect">
            <a:avLst/>
          </a:prstGeom>
        </p:spPr>
      </p:pic>
      <p:sp>
        <p:nvSpPr>
          <p:cNvPr id="5" name="Sun 4"/>
          <p:cNvSpPr/>
          <p:nvPr/>
        </p:nvSpPr>
        <p:spPr>
          <a:xfrm>
            <a:off x="7054850" y="3911723"/>
            <a:ext cx="1418470" cy="1266091"/>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06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3200" b="1" dirty="0" smtClean="0">
                <a:latin typeface="Helvetica" panose="020B0604020202020204" pitchFamily="34" charset="0"/>
              </a:rPr>
              <a:t>Learning Objectives</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1219200"/>
            <a:ext cx="8229600" cy="4906963"/>
          </a:xfrm>
        </p:spPr>
        <p:txBody>
          <a:bodyPr/>
          <a:lstStyle/>
          <a:p>
            <a:pPr marL="457200" indent="-457200">
              <a:buFont typeface="+mj-lt"/>
              <a:buAutoNum type="arabicPeriod"/>
            </a:pPr>
            <a:r>
              <a:rPr lang="en-US" altLang="en-US" sz="2400" dirty="0" smtClean="0">
                <a:latin typeface="Helvetica" panose="020B0604020202020204" pitchFamily="34" charset="0"/>
              </a:rPr>
              <a:t>Understand </a:t>
            </a:r>
            <a:r>
              <a:rPr lang="en-US" altLang="en-US" sz="2400" dirty="0">
                <a:latin typeface="Helvetica" panose="020B0604020202020204" pitchFamily="34" charset="0"/>
              </a:rPr>
              <a:t>local and global trends in air quality </a:t>
            </a:r>
            <a:r>
              <a:rPr lang="en-US" altLang="en-US" sz="2400" dirty="0" smtClean="0">
                <a:latin typeface="Helvetica" panose="020B0604020202020204" pitchFamily="34" charset="0"/>
              </a:rPr>
              <a:t>levels</a:t>
            </a:r>
          </a:p>
          <a:p>
            <a:pPr marL="457200" indent="-457200">
              <a:buFont typeface="+mj-lt"/>
              <a:buAutoNum type="arabicPeriod"/>
            </a:pPr>
            <a:r>
              <a:rPr lang="en-US" altLang="en-US" sz="2400" dirty="0" smtClean="0">
                <a:latin typeface="Helvetica" panose="020B0604020202020204" pitchFamily="34" charset="0"/>
              </a:rPr>
              <a:t>Describe </a:t>
            </a:r>
            <a:r>
              <a:rPr lang="en-US" altLang="en-US" sz="2400" dirty="0">
                <a:latin typeface="Helvetica" panose="020B0604020202020204" pitchFamily="34" charset="0"/>
              </a:rPr>
              <a:t>the impact of air pollution on lung growth and </a:t>
            </a:r>
            <a:r>
              <a:rPr lang="en-US" altLang="en-US" sz="2400" dirty="0" smtClean="0">
                <a:latin typeface="Helvetica" panose="020B0604020202020204" pitchFamily="34" charset="0"/>
              </a:rPr>
              <a:t>development</a:t>
            </a:r>
          </a:p>
          <a:p>
            <a:pPr marL="457200" indent="-457200">
              <a:buFont typeface="+mj-lt"/>
              <a:buAutoNum type="arabicPeriod"/>
            </a:pPr>
            <a:r>
              <a:rPr lang="en-US" altLang="en-US" sz="2400" dirty="0" smtClean="0">
                <a:latin typeface="Helvetica" panose="020B0604020202020204" pitchFamily="34" charset="0"/>
              </a:rPr>
              <a:t>Talk the talk … Advise </a:t>
            </a:r>
            <a:r>
              <a:rPr lang="en-US" altLang="en-US" sz="2400" dirty="0">
                <a:latin typeface="Helvetica" panose="020B0604020202020204" pitchFamily="34" charset="0"/>
              </a:rPr>
              <a:t>families of children with asthma on strategies to reduce the impact of pollution on their child’s </a:t>
            </a:r>
            <a:r>
              <a:rPr lang="en-US" altLang="en-US" sz="2400" dirty="0" smtClean="0">
                <a:latin typeface="Helvetica" panose="020B0604020202020204" pitchFamily="34" charset="0"/>
              </a:rPr>
              <a:t>asthma</a:t>
            </a:r>
          </a:p>
          <a:p>
            <a:pPr marL="457200" indent="-457200">
              <a:buFont typeface="+mj-lt"/>
              <a:buAutoNum type="arabicPeriod"/>
            </a:pPr>
            <a:r>
              <a:rPr lang="en-US" altLang="en-US" sz="2400" dirty="0" smtClean="0">
                <a:latin typeface="Helvetica" panose="020B0604020202020204" pitchFamily="34" charset="0"/>
              </a:rPr>
              <a:t>Walk the walk … Choose </a:t>
            </a:r>
            <a:r>
              <a:rPr lang="en-US" altLang="en-US" sz="2400" dirty="0" smtClean="0">
                <a:latin typeface="Helvetica" panose="020B0604020202020204" pitchFamily="34" charset="0"/>
              </a:rPr>
              <a:t>one action you can personally take this </a:t>
            </a:r>
            <a:r>
              <a:rPr lang="en-US" altLang="en-US" sz="2400" dirty="0" smtClean="0">
                <a:latin typeface="Helvetica" panose="020B0604020202020204" pitchFamily="34" charset="0"/>
              </a:rPr>
              <a:t>month that will make an impact</a:t>
            </a: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0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274638"/>
            <a:ext cx="8900160" cy="1143000"/>
          </a:xfrm>
        </p:spPr>
        <p:txBody>
          <a:bodyPr anchor="t"/>
          <a:lstStyle/>
          <a:p>
            <a:pPr algn="l" eaLnBrk="1" hangingPunct="1">
              <a:lnSpc>
                <a:spcPct val="150000"/>
              </a:lnSpc>
            </a:pPr>
            <a:r>
              <a:rPr lang="en-US" altLang="en-US" sz="2800" b="1" dirty="0" smtClean="0">
                <a:latin typeface="Helvetica" panose="020B0604020202020204" pitchFamily="34" charset="0"/>
              </a:rPr>
              <a:t>What advice should you give?</a:t>
            </a:r>
            <a:br>
              <a:rPr lang="en-US" altLang="en-US" sz="2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1049686"/>
            <a:ext cx="8229600" cy="4525963"/>
          </a:xfrm>
        </p:spPr>
        <p:txBody>
          <a:bodyPr/>
          <a:lstStyle/>
          <a:p>
            <a:pPr marL="0" indent="0" algn="ctr">
              <a:buNone/>
            </a:pPr>
            <a:r>
              <a:rPr lang="en-US" altLang="en-US" sz="2400" dirty="0" smtClean="0">
                <a:latin typeface="Helvetica" panose="020B0604020202020204" pitchFamily="34" charset="0"/>
              </a:rPr>
              <a:t>If it is hot, sunny, and muggy out, chances are it is an Air Quality Alert Day</a:t>
            </a:r>
          </a:p>
          <a:p>
            <a:pPr marL="0" indent="0">
              <a:buNone/>
            </a:pPr>
            <a:endParaRPr lang="en-US" altLang="en-US" sz="2400" dirty="0">
              <a:latin typeface="Helvetica" panose="020B0604020202020204" pitchFamily="34" charset="0"/>
            </a:endParaRPr>
          </a:p>
          <a:p>
            <a:pPr marL="0" indent="0">
              <a:buNone/>
            </a:pPr>
            <a:endParaRPr lang="en-US" altLang="en-US" sz="2400" dirty="0" smtClean="0">
              <a:latin typeface="Helvetica" panose="020B0604020202020204" pitchFamily="34" charset="0"/>
            </a:endParaRPr>
          </a:p>
          <a:p>
            <a:pPr marL="0" indent="0">
              <a:buNone/>
            </a:pPr>
            <a:endParaRPr lang="en-US" altLang="en-US" sz="2400" dirty="0">
              <a:latin typeface="Helvetica" panose="020B0604020202020204" pitchFamily="34" charset="0"/>
            </a:endParaRPr>
          </a:p>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808480" y="1820865"/>
            <a:ext cx="5227606" cy="4299321"/>
          </a:xfrm>
          <a:prstGeom prst="rect">
            <a:avLst/>
          </a:prstGeom>
        </p:spPr>
      </p:pic>
    </p:spTree>
    <p:extLst>
      <p:ext uri="{BB962C8B-B14F-4D97-AF65-F5344CB8AC3E}">
        <p14:creationId xmlns:p14="http://schemas.microsoft.com/office/powerpoint/2010/main" val="3841540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274638"/>
            <a:ext cx="8900160" cy="1143000"/>
          </a:xfrm>
        </p:spPr>
        <p:txBody>
          <a:bodyPr anchor="t"/>
          <a:lstStyle/>
          <a:p>
            <a:pPr algn="l" eaLnBrk="1" hangingPunct="1">
              <a:lnSpc>
                <a:spcPct val="150000"/>
              </a:lnSpc>
            </a:pPr>
            <a:r>
              <a:rPr lang="en-US" altLang="en-US" sz="2800" b="1" dirty="0" smtClean="0">
                <a:latin typeface="Helvetica" panose="020B0604020202020204" pitchFamily="34" charset="0"/>
              </a:rPr>
              <a:t>What advice should you give?</a:t>
            </a:r>
            <a:br>
              <a:rPr lang="en-US" altLang="en-US" sz="2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948086"/>
            <a:ext cx="8229600" cy="4525963"/>
          </a:xfrm>
        </p:spPr>
        <p:txBody>
          <a:bodyPr/>
          <a:lstStyle/>
          <a:p>
            <a:r>
              <a:rPr lang="en-US" altLang="en-US" sz="2400" dirty="0" smtClean="0">
                <a:latin typeface="Helvetica" panose="020B0604020202020204" pitchFamily="34" charset="0"/>
              </a:rPr>
              <a:t>Sign up for email alerts NOACA, look for it on the news</a:t>
            </a:r>
          </a:p>
          <a:p>
            <a:r>
              <a:rPr lang="en-US" altLang="en-US" sz="2400" i="1" u="sng" dirty="0">
                <a:latin typeface="Helvetica" panose="020B0604020202020204" pitchFamily="34" charset="0"/>
              </a:rPr>
              <a:t>All children </a:t>
            </a:r>
            <a:r>
              <a:rPr lang="en-US" altLang="en-US" sz="2400" dirty="0">
                <a:latin typeface="Helvetica" panose="020B0604020202020204" pitchFamily="34" charset="0"/>
              </a:rPr>
              <a:t>are considered “sensitive” to both ozone and particulate matter (orange zone)</a:t>
            </a:r>
          </a:p>
          <a:p>
            <a:pPr lvl="1"/>
            <a:r>
              <a:rPr lang="en-US" altLang="en-US" sz="2000" dirty="0">
                <a:latin typeface="Helvetica" panose="020B0604020202020204" pitchFamily="34" charset="0"/>
              </a:rPr>
              <a:t>Those with asthma will have increased severity of effects</a:t>
            </a:r>
          </a:p>
          <a:p>
            <a:r>
              <a:rPr lang="en-US" altLang="en-US" sz="2400" dirty="0" smtClean="0">
                <a:latin typeface="Helvetica" panose="020B0604020202020204" pitchFamily="34" charset="0"/>
              </a:rPr>
              <a:t>Avoid exercising out of doors on alert days</a:t>
            </a:r>
          </a:p>
          <a:p>
            <a:pPr lvl="1"/>
            <a:r>
              <a:rPr lang="en-US" altLang="en-US" sz="2000" dirty="0" smtClean="0">
                <a:latin typeface="Helvetica" panose="020B0604020202020204" pitchFamily="34" charset="0"/>
              </a:rPr>
              <a:t>Prolonged lower levels of exertion</a:t>
            </a:r>
          </a:p>
          <a:p>
            <a:pPr lvl="1"/>
            <a:r>
              <a:rPr lang="en-US" altLang="en-US" sz="2000" dirty="0" smtClean="0">
                <a:latin typeface="Helvetica" panose="020B0604020202020204" pitchFamily="34" charset="0"/>
              </a:rPr>
              <a:t>Even short higher levels of exertion</a:t>
            </a:r>
          </a:p>
          <a:p>
            <a:pPr lvl="1"/>
            <a:r>
              <a:rPr lang="en-US" altLang="en-US" sz="2000" dirty="0" smtClean="0">
                <a:latin typeface="Helvetica" panose="020B0604020202020204" pitchFamily="34" charset="0"/>
              </a:rPr>
              <a:t>For children, play is exercise</a:t>
            </a:r>
          </a:p>
          <a:p>
            <a:r>
              <a:rPr lang="en-US" altLang="en-US" sz="2400" dirty="0" smtClean="0">
                <a:latin typeface="Helvetica" panose="020B0604020202020204" pitchFamily="34" charset="0"/>
              </a:rPr>
              <a:t>Avoid spending time outdoors near high traffic roads</a:t>
            </a:r>
          </a:p>
          <a:p>
            <a:r>
              <a:rPr lang="en-US" altLang="en-US" sz="2400" dirty="0" smtClean="0">
                <a:latin typeface="Helvetica" panose="020B0604020202020204" pitchFamily="34" charset="0"/>
              </a:rPr>
              <a:t>Make sure to take your asthma controller medicines and have your quick relief inhaler ready</a:t>
            </a:r>
          </a:p>
          <a:p>
            <a:r>
              <a:rPr lang="en-US" altLang="en-US" sz="2400" dirty="0" smtClean="0">
                <a:latin typeface="Helvetica" panose="020B0604020202020204" pitchFamily="34" charset="0"/>
              </a:rPr>
              <a:t>Ozone alert days combined with high pollen count days (if sensitized) are days to be particularly cautious</a:t>
            </a:r>
          </a:p>
          <a:p>
            <a:endParaRPr lang="en-US" altLang="en-US" sz="2400" dirty="0" smtClean="0">
              <a:latin typeface="Helvetica" panose="020B0604020202020204" pitchFamily="34" charset="0"/>
            </a:endParaRPr>
          </a:p>
          <a:p>
            <a:endParaRPr lang="en-US" altLang="en-US" sz="2400" dirty="0">
              <a:latin typeface="Helvetica" panose="020B0604020202020204" pitchFamily="34" charset="0"/>
            </a:endParaRPr>
          </a:p>
          <a:p>
            <a:pPr marL="0" indent="0">
              <a:buNone/>
            </a:pPr>
            <a:endParaRPr lang="en-US" altLang="en-US" sz="2400" dirty="0" smtClean="0">
              <a:latin typeface="Helvetica" panose="020B0604020202020204" pitchFamily="34" charset="0"/>
            </a:endParaRPr>
          </a:p>
          <a:p>
            <a:pPr marL="0" indent="0">
              <a:buNone/>
            </a:pPr>
            <a:endParaRPr lang="en-US" altLang="en-US" sz="2400" dirty="0">
              <a:latin typeface="Helvetica" panose="020B0604020202020204" pitchFamily="34" charset="0"/>
            </a:endParaRPr>
          </a:p>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1191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0"/>
            <a:ext cx="8900160" cy="1143000"/>
          </a:xfrm>
        </p:spPr>
        <p:txBody>
          <a:bodyPr anchor="t"/>
          <a:lstStyle/>
          <a:p>
            <a:pPr algn="l" eaLnBrk="1" hangingPunct="1">
              <a:lnSpc>
                <a:spcPct val="150000"/>
              </a:lnSpc>
            </a:pPr>
            <a:r>
              <a:rPr lang="en-US" altLang="en-US" sz="2800" b="1" dirty="0" smtClean="0">
                <a:latin typeface="Helvetica" panose="020B0604020202020204" pitchFamily="34" charset="0"/>
              </a:rPr>
              <a:t>What can </a:t>
            </a:r>
            <a:r>
              <a:rPr lang="en-US" altLang="en-US" sz="2800" b="1" i="1" dirty="0" smtClean="0">
                <a:latin typeface="Helvetica" panose="020B0604020202020204" pitchFamily="34" charset="0"/>
              </a:rPr>
              <a:t>you</a:t>
            </a:r>
            <a:r>
              <a:rPr lang="en-US" altLang="en-US" sz="2800" b="1" dirty="0" smtClean="0">
                <a:latin typeface="Helvetica" panose="020B0604020202020204" pitchFamily="34" charset="0"/>
              </a:rPr>
              <a:t> do?</a:t>
            </a:r>
            <a:br>
              <a:rPr lang="en-US" altLang="en-US" sz="2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0" y="955153"/>
            <a:ext cx="5449614" cy="4525963"/>
          </a:xfrm>
        </p:spPr>
        <p:txBody>
          <a:bodyPr/>
          <a:lstStyle/>
          <a:p>
            <a:r>
              <a:rPr lang="en-US" altLang="en-US" sz="2000" dirty="0" smtClean="0">
                <a:latin typeface="Helvetica" panose="020B0604020202020204" pitchFamily="34" charset="0"/>
              </a:rPr>
              <a:t>Get out of your car every once in a while!</a:t>
            </a:r>
          </a:p>
          <a:p>
            <a:pPr lvl="1"/>
            <a:r>
              <a:rPr lang="en-US" altLang="en-US" sz="1800" dirty="0" err="1" smtClean="0">
                <a:latin typeface="Helvetica" panose="020B0604020202020204" pitchFamily="34" charset="0"/>
              </a:rPr>
              <a:t>Gohio</a:t>
            </a:r>
            <a:r>
              <a:rPr lang="en-US" altLang="en-US" sz="1800" dirty="0" smtClean="0">
                <a:latin typeface="Helvetica" panose="020B0604020202020204" pitchFamily="34" charset="0"/>
              </a:rPr>
              <a:t> Commute app/website</a:t>
            </a:r>
          </a:p>
          <a:p>
            <a:pPr lvl="1"/>
            <a:r>
              <a:rPr lang="en-US" altLang="en-US" sz="1800" dirty="0" smtClean="0">
                <a:latin typeface="Helvetica" panose="020B0604020202020204" pitchFamily="34" charset="0"/>
              </a:rPr>
              <a:t>GCRTA app</a:t>
            </a:r>
          </a:p>
          <a:p>
            <a:pPr lvl="1"/>
            <a:r>
              <a:rPr lang="en-US" altLang="en-US" sz="1800" dirty="0" smtClean="0">
                <a:latin typeface="Helvetica" panose="020B0604020202020204" pitchFamily="34" charset="0"/>
              </a:rPr>
              <a:t>Bike share, car pool</a:t>
            </a:r>
          </a:p>
          <a:p>
            <a:r>
              <a:rPr lang="en-US" altLang="en-US" sz="2000" dirty="0" smtClean="0">
                <a:latin typeface="Helvetica" panose="020B0604020202020204" pitchFamily="34" charset="0"/>
              </a:rPr>
              <a:t>Combine errands</a:t>
            </a:r>
          </a:p>
          <a:p>
            <a:r>
              <a:rPr lang="en-US" altLang="en-US" sz="2000" dirty="0" smtClean="0">
                <a:latin typeface="Helvetica" panose="020B0604020202020204" pitchFamily="34" charset="0"/>
              </a:rPr>
              <a:t>Fill up your car on non alert days</a:t>
            </a:r>
          </a:p>
          <a:p>
            <a:r>
              <a:rPr lang="en-US" altLang="en-US" sz="2000" dirty="0" smtClean="0">
                <a:latin typeface="Helvetica" panose="020B0604020202020204" pitchFamily="34" charset="0"/>
              </a:rPr>
              <a:t>Avoid idling, drive smart, keep your tires inflated, maintain vehicles</a:t>
            </a:r>
          </a:p>
          <a:p>
            <a:r>
              <a:rPr lang="en-US" altLang="en-US" sz="2000" dirty="0" smtClean="0">
                <a:latin typeface="Helvetica" panose="020B0604020202020204" pitchFamily="34" charset="0"/>
              </a:rPr>
              <a:t>Turn off your lights and appliances</a:t>
            </a:r>
          </a:p>
          <a:p>
            <a:pPr lvl="1"/>
            <a:r>
              <a:rPr lang="en-US" altLang="en-US" sz="1800" dirty="0" smtClean="0">
                <a:latin typeface="Helvetica" panose="020B0604020202020204" pitchFamily="34" charset="0"/>
              </a:rPr>
              <a:t>Do you do it at work?</a:t>
            </a:r>
          </a:p>
          <a:p>
            <a:r>
              <a:rPr lang="en-US" altLang="en-US" sz="2000" dirty="0" smtClean="0">
                <a:latin typeface="Helvetica" panose="020B0604020202020204" pitchFamily="34" charset="0"/>
              </a:rPr>
              <a:t>Hang your clothes to dry</a:t>
            </a:r>
          </a:p>
          <a:p>
            <a:r>
              <a:rPr lang="en-US" altLang="en-US" sz="2000" dirty="0" smtClean="0">
                <a:latin typeface="Helvetica" panose="020B0604020202020204" pitchFamily="34" charset="0"/>
              </a:rPr>
              <a:t>Program thermostats</a:t>
            </a:r>
          </a:p>
          <a:p>
            <a:pPr lvl="1"/>
            <a:r>
              <a:rPr lang="en-US" altLang="en-US" sz="1800" dirty="0" smtClean="0">
                <a:latin typeface="Helvetica" panose="020B0604020202020204" pitchFamily="34" charset="0"/>
              </a:rPr>
              <a:t>Don’t run AC or increase temp</a:t>
            </a:r>
          </a:p>
          <a:p>
            <a:pPr lvl="1"/>
            <a:r>
              <a:rPr lang="en-US" altLang="en-US" sz="1800" dirty="0" smtClean="0">
                <a:latin typeface="Helvetica" panose="020B0604020202020204" pitchFamily="34" charset="0"/>
              </a:rPr>
              <a:t>Decrease heat temp and wear a sweater!</a:t>
            </a:r>
          </a:p>
          <a:p>
            <a:r>
              <a:rPr lang="en-US" altLang="en-US" sz="2000" dirty="0" smtClean="0">
                <a:latin typeface="Helvetica" panose="020B0604020202020204" pitchFamily="34" charset="0"/>
              </a:rPr>
              <a:t>Meatless Mondays</a:t>
            </a:r>
          </a:p>
          <a:p>
            <a:r>
              <a:rPr lang="en-US" altLang="en-US" sz="2000" dirty="0" smtClean="0">
                <a:latin typeface="Helvetica" panose="020B0604020202020204" pitchFamily="34" charset="0"/>
              </a:rPr>
              <a:t>Plant something!</a:t>
            </a:r>
          </a:p>
          <a:p>
            <a:endParaRPr lang="en-US" altLang="en-US" sz="2400" dirty="0">
              <a:latin typeface="Helvetica" panose="020B0604020202020204" pitchFamily="34" charset="0"/>
            </a:endParaRPr>
          </a:p>
          <a:p>
            <a:pPr marL="0" indent="0">
              <a:buNone/>
            </a:pPr>
            <a:endParaRPr lang="en-US" altLang="en-US" sz="2400" dirty="0" smtClean="0">
              <a:latin typeface="Helvetica" panose="020B0604020202020204" pitchFamily="34" charset="0"/>
            </a:endParaRPr>
          </a:p>
          <a:p>
            <a:pPr marL="0" indent="0">
              <a:buNone/>
            </a:pPr>
            <a:endParaRPr lang="en-US" altLang="en-US" sz="2400" dirty="0">
              <a:latin typeface="Helvetica" panose="020B0604020202020204" pitchFamily="34" charset="0"/>
            </a:endParaRPr>
          </a:p>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6124" y="6319345"/>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751890" y="3298474"/>
            <a:ext cx="2283268" cy="1524037"/>
          </a:xfrm>
          <a:prstGeom prst="rect">
            <a:avLst/>
          </a:prstGeom>
        </p:spPr>
      </p:pic>
      <p:pic>
        <p:nvPicPr>
          <p:cNvPr id="4" name="Picture 3"/>
          <p:cNvPicPr>
            <a:picLocks noChangeAspect="1"/>
          </p:cNvPicPr>
          <p:nvPr/>
        </p:nvPicPr>
        <p:blipFill>
          <a:blip r:embed="rId4"/>
          <a:stretch>
            <a:fillRect/>
          </a:stretch>
        </p:blipFill>
        <p:spPr>
          <a:xfrm>
            <a:off x="4907280" y="1384848"/>
            <a:ext cx="3507867" cy="1496759"/>
          </a:xfrm>
          <a:prstGeom prst="rect">
            <a:avLst/>
          </a:prstGeom>
        </p:spPr>
      </p:pic>
    </p:spTree>
    <p:extLst>
      <p:ext uri="{BB962C8B-B14F-4D97-AF65-F5344CB8AC3E}">
        <p14:creationId xmlns:p14="http://schemas.microsoft.com/office/powerpoint/2010/main" val="2019221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0"/>
            <a:ext cx="8900160" cy="1143000"/>
          </a:xfrm>
        </p:spPr>
        <p:txBody>
          <a:bodyPr anchor="t"/>
          <a:lstStyle/>
          <a:p>
            <a:pPr algn="l" eaLnBrk="1" hangingPunct="1">
              <a:lnSpc>
                <a:spcPct val="150000"/>
              </a:lnSpc>
            </a:pPr>
            <a:r>
              <a:rPr lang="en-US" altLang="en-US" sz="2800" b="1" dirty="0" smtClean="0">
                <a:latin typeface="Helvetica" panose="020B0604020202020204" pitchFamily="34" charset="0"/>
              </a:rPr>
              <a:t>If </a:t>
            </a:r>
            <a:r>
              <a:rPr lang="en-US" altLang="en-US" sz="2800" b="1" dirty="0" smtClean="0">
                <a:latin typeface="Helvetica" panose="020B0604020202020204" pitchFamily="34" charset="0"/>
              </a:rPr>
              <a:t>you’ve been inspired </a:t>
            </a:r>
            <a:r>
              <a:rPr lang="en-US" altLang="en-US" sz="2800" b="1" dirty="0" smtClean="0">
                <a:latin typeface="Helvetica" panose="020B0604020202020204" pitchFamily="34" charset="0"/>
              </a:rPr>
              <a:t>to </a:t>
            </a:r>
            <a:r>
              <a:rPr lang="en-US" altLang="en-US" sz="2800" b="1" dirty="0" smtClean="0">
                <a:latin typeface="Helvetica" panose="020B0604020202020204" pitchFamily="34" charset="0"/>
              </a:rPr>
              <a:t>take it to another level…</a:t>
            </a: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0" y="955153"/>
            <a:ext cx="5449614" cy="4525963"/>
          </a:xfrm>
        </p:spPr>
        <p:txBody>
          <a:bodyPr/>
          <a:lstStyle/>
          <a:p>
            <a:pPr marL="0" indent="0">
              <a:buNone/>
            </a:pPr>
            <a:r>
              <a:rPr lang="en-US" altLang="en-US" sz="2400" dirty="0" smtClean="0">
                <a:latin typeface="Helvetica" panose="020B0604020202020204" pitchFamily="34" charset="0"/>
              </a:rPr>
              <a:t> 	Ohio Clinicians for Climate Action</a:t>
            </a:r>
          </a:p>
          <a:p>
            <a:endParaRPr lang="en-US" altLang="en-US" sz="2400" dirty="0">
              <a:latin typeface="Helvetica" panose="020B0604020202020204" pitchFamily="34" charset="0"/>
            </a:endParaRPr>
          </a:p>
          <a:p>
            <a:pPr marL="0" indent="0">
              <a:buNone/>
            </a:pPr>
            <a:endParaRPr lang="en-US" altLang="en-US" sz="2400" dirty="0" smtClean="0">
              <a:latin typeface="Helvetica" panose="020B0604020202020204" pitchFamily="34" charset="0"/>
            </a:endParaRPr>
          </a:p>
          <a:p>
            <a:pPr marL="0" indent="0">
              <a:buNone/>
            </a:pPr>
            <a:endParaRPr lang="en-US" altLang="en-US" sz="2400" dirty="0">
              <a:latin typeface="Helvetica" panose="020B0604020202020204" pitchFamily="34" charset="0"/>
            </a:endParaRPr>
          </a:p>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altLang="en-US" sz="2400" dirty="0" smtClean="0">
              <a:latin typeface="Helvetica" panose="020B0604020202020204" pitchFamily="34" charset="0"/>
            </a:endParaRPr>
          </a:p>
          <a:p>
            <a:pPr marL="0" indent="0">
              <a:buNone/>
            </a:pPr>
            <a:endParaRPr lang="en-US" sz="2400" dirty="0">
              <a:latin typeface="Helvetica" panose="020B0604020202020204" pitchFamily="34" charset="0"/>
            </a:endParaRPr>
          </a:p>
          <a:p>
            <a:pPr marL="0" indent="0">
              <a:buNone/>
            </a:pPr>
            <a:endParaRPr lang="en-US" sz="2400" dirty="0" smtClean="0">
              <a:latin typeface="Helvetica" panose="020B0604020202020204" pitchFamily="34" charset="0"/>
            </a:endParaRPr>
          </a:p>
          <a:p>
            <a:pPr marL="0" indent="0">
              <a:buNone/>
            </a:pPr>
            <a:r>
              <a:rPr lang="en-US" sz="2400" dirty="0" smtClean="0">
                <a:latin typeface="Helvetica" panose="020B0604020202020204" pitchFamily="34" charset="0"/>
              </a:rPr>
              <a:t>	More opportunities to come</a:t>
            </a:r>
          </a:p>
          <a:p>
            <a:pPr marL="0" indent="0">
              <a:buNone/>
            </a:pPr>
            <a:r>
              <a:rPr lang="en-US" sz="2400" dirty="0">
                <a:latin typeface="Helvetica" panose="020B0604020202020204" pitchFamily="34" charset="0"/>
              </a:rPr>
              <a:t>	</a:t>
            </a:r>
            <a:r>
              <a:rPr lang="en-US" sz="2400" dirty="0" smtClean="0">
                <a:latin typeface="Helvetica" panose="020B0604020202020204" pitchFamily="34" charset="0"/>
              </a:rPr>
              <a:t>Email/text/call me if interested</a:t>
            </a:r>
          </a:p>
          <a:p>
            <a:pPr marL="0" indent="0">
              <a:buNone/>
            </a:pPr>
            <a:r>
              <a:rPr lang="en-US" sz="2400" dirty="0">
                <a:latin typeface="Helvetica" panose="020B0604020202020204" pitchFamily="34" charset="0"/>
              </a:rPr>
              <a:t>	</a:t>
            </a:r>
            <a:r>
              <a:rPr lang="en-US" sz="2400" dirty="0" smtClean="0">
                <a:latin typeface="Helvetica" panose="020B0604020202020204" pitchFamily="34" charset="0"/>
              </a:rPr>
              <a:t>	</a:t>
            </a:r>
            <a:r>
              <a:rPr lang="en-US" sz="2400" dirty="0" smtClean="0">
                <a:latin typeface="Helvetica" panose="020B0604020202020204" pitchFamily="34" charset="0"/>
                <a:hlinkClick r:id="rId2"/>
              </a:rPr>
              <a:t>Kristie.ross@uhhospitals.org</a:t>
            </a:r>
            <a:endParaRPr lang="en-US" sz="2400" dirty="0" smtClean="0">
              <a:latin typeface="Helvetica" panose="020B0604020202020204" pitchFamily="34" charset="0"/>
            </a:endParaRPr>
          </a:p>
          <a:p>
            <a:pPr marL="0" indent="0">
              <a:buNone/>
            </a:pPr>
            <a:r>
              <a:rPr lang="en-US" sz="2400" dirty="0">
                <a:latin typeface="Helvetica" panose="020B0604020202020204" pitchFamily="34" charset="0"/>
              </a:rPr>
              <a:t>	</a:t>
            </a:r>
            <a:r>
              <a:rPr lang="en-US" sz="2400" dirty="0" smtClean="0">
                <a:latin typeface="Helvetica" panose="020B0604020202020204" pitchFamily="34" charset="0"/>
              </a:rPr>
              <a:t>	216-403-0146</a:t>
            </a:r>
            <a:endParaRPr lang="en-US" dirty="0"/>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6124" y="6319345"/>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457200" y="1540105"/>
            <a:ext cx="6800850" cy="2763012"/>
          </a:xfrm>
          <a:prstGeom prst="rect">
            <a:avLst/>
          </a:prstGeom>
        </p:spPr>
      </p:pic>
    </p:spTree>
    <p:extLst>
      <p:ext uri="{BB962C8B-B14F-4D97-AF65-F5344CB8AC3E}">
        <p14:creationId xmlns:p14="http://schemas.microsoft.com/office/powerpoint/2010/main" val="24801292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0"/>
            <a:ext cx="8900160" cy="1143000"/>
          </a:xfrm>
        </p:spPr>
        <p:txBody>
          <a:bodyPr anchor="t"/>
          <a:lstStyle/>
          <a:p>
            <a:pPr algn="l">
              <a:lnSpc>
                <a:spcPct val="150000"/>
              </a:lnSpc>
            </a:pPr>
            <a:r>
              <a:rPr lang="en-US" altLang="en-US" sz="2800" b="1" dirty="0">
                <a:latin typeface="Helvetica" panose="020B0604020202020204" pitchFamily="34" charset="0"/>
              </a:rPr>
              <a:t>If you’ve been inspired to take it to another level…</a:t>
            </a:r>
            <a:r>
              <a:rPr lang="en-US" altLang="en-US" sz="1400" dirty="0">
                <a:latin typeface="Helvetica" panose="020B0604020202020204" pitchFamily="34" charset="0"/>
              </a:rPr>
              <a:t> </a:t>
            </a:r>
            <a:endParaRPr lang="en-US" altLang="en-US" sz="1400" dirty="0" smtClean="0">
              <a:latin typeface="Helvetica" panose="020B0604020202020204" pitchFamily="34" charset="0"/>
            </a:endParaRPr>
          </a:p>
        </p:txBody>
      </p:sp>
      <p:sp>
        <p:nvSpPr>
          <p:cNvPr id="2" name="Content Placeholder 1"/>
          <p:cNvSpPr>
            <a:spLocks noGrp="1"/>
          </p:cNvSpPr>
          <p:nvPr>
            <p:ph idx="1"/>
          </p:nvPr>
        </p:nvSpPr>
        <p:spPr>
          <a:xfrm>
            <a:off x="0" y="955153"/>
            <a:ext cx="5449614" cy="4525963"/>
          </a:xfrm>
        </p:spPr>
        <p:txBody>
          <a:bodyPr/>
          <a:lstStyle/>
          <a:p>
            <a:pPr marL="0" indent="0">
              <a:buNone/>
            </a:pPr>
            <a:r>
              <a:rPr lang="en-US" altLang="en-US" sz="2400" dirty="0" smtClean="0">
                <a:latin typeface="Helvetica" panose="020B0604020202020204" pitchFamily="34" charset="0"/>
              </a:rPr>
              <a:t> 	Health Care without Harm</a:t>
            </a:r>
          </a:p>
          <a:p>
            <a:pPr marL="0" indent="0">
              <a:buNone/>
            </a:pPr>
            <a:r>
              <a:rPr lang="en-US" altLang="en-US" sz="2400" dirty="0" smtClean="0">
                <a:latin typeface="Helvetica" panose="020B0604020202020204" pitchFamily="34" charset="0"/>
              </a:rPr>
              <a:t>		</a:t>
            </a:r>
            <a:r>
              <a:rPr lang="en-US" altLang="en-US" sz="2400" dirty="0" smtClean="0">
                <a:latin typeface="Helvetica" panose="020B0604020202020204" pitchFamily="34" charset="0"/>
                <a:hlinkClick r:id="rId2"/>
              </a:rPr>
              <a:t>https://donoharmstory.org/</a:t>
            </a:r>
            <a:endParaRPr lang="en-US" altLang="en-US" sz="2400" dirty="0" smtClean="0">
              <a:latin typeface="Helvetica" panose="020B0604020202020204" pitchFamily="34" charset="0"/>
            </a:endParaRPr>
          </a:p>
          <a:p>
            <a:pPr marL="0" indent="0">
              <a:buNone/>
            </a:pPr>
            <a:r>
              <a:rPr lang="en-US" altLang="en-US" sz="2400" dirty="0">
                <a:latin typeface="Helvetica" panose="020B0604020202020204" pitchFamily="34" charset="0"/>
              </a:rPr>
              <a:t>	</a:t>
            </a:r>
          </a:p>
          <a:p>
            <a:pPr marL="0" indent="0">
              <a:buNone/>
            </a:pPr>
            <a:endParaRPr lang="en-US" altLang="en-US" sz="2400" dirty="0" smtClean="0">
              <a:latin typeface="Helvetica" panose="020B0604020202020204" pitchFamily="34" charset="0"/>
            </a:endParaRPr>
          </a:p>
          <a:p>
            <a:pPr marL="0" indent="0">
              <a:buNone/>
            </a:pPr>
            <a:r>
              <a:rPr lang="en-US" altLang="en-US" sz="2400" dirty="0">
                <a:latin typeface="Helvetica" panose="020B0604020202020204" pitchFamily="34" charset="0"/>
              </a:rPr>
              <a:t>	</a:t>
            </a:r>
            <a:r>
              <a:rPr lang="en-US" altLang="en-US" sz="2400" dirty="0" smtClean="0">
                <a:latin typeface="Helvetica" panose="020B0604020202020204" pitchFamily="34" charset="0"/>
              </a:rPr>
              <a:t>Practice Green Health</a:t>
            </a:r>
          </a:p>
          <a:p>
            <a:pPr marL="0" indent="0">
              <a:buNone/>
            </a:pPr>
            <a:r>
              <a:rPr lang="en-US" altLang="en-US" sz="2400" dirty="0">
                <a:latin typeface="Helvetica" panose="020B0604020202020204" pitchFamily="34" charset="0"/>
              </a:rPr>
              <a:t>	</a:t>
            </a:r>
            <a:r>
              <a:rPr lang="en-US" altLang="en-US" sz="2400" dirty="0" smtClean="0">
                <a:latin typeface="Helvetica" panose="020B0604020202020204" pitchFamily="34" charset="0"/>
              </a:rPr>
              <a:t>	</a:t>
            </a:r>
            <a:r>
              <a:rPr lang="en-US" altLang="en-US" sz="2000" dirty="0" smtClean="0">
                <a:latin typeface="Helvetica" panose="020B0604020202020204" pitchFamily="34" charset="0"/>
                <a:hlinkClick r:id="rId3"/>
              </a:rPr>
              <a:t>https://www.practicegreenhealth.org</a:t>
            </a:r>
            <a:endParaRPr lang="en-US" altLang="en-US" sz="2000" dirty="0" smtClean="0">
              <a:latin typeface="Helvetica" panose="020B0604020202020204" pitchFamily="34" charset="0"/>
            </a:endParaRPr>
          </a:p>
          <a:p>
            <a:pPr marL="0" indent="0">
              <a:buNone/>
            </a:pPr>
            <a:endParaRPr lang="en-US" altLang="en-US" sz="2000" dirty="0">
              <a:latin typeface="Helvetica" panose="020B0604020202020204" pitchFamily="34" charset="0"/>
            </a:endParaRPr>
          </a:p>
          <a:p>
            <a:pPr marL="0" indent="0">
              <a:buNone/>
            </a:pPr>
            <a:r>
              <a:rPr lang="en-US" altLang="en-US" sz="2000" dirty="0" smtClean="0">
                <a:latin typeface="Helvetica" panose="020B0604020202020204" pitchFamily="34" charset="0"/>
              </a:rPr>
              <a:t>	</a:t>
            </a:r>
          </a:p>
          <a:p>
            <a:pPr marL="0" indent="0">
              <a:buNone/>
            </a:pPr>
            <a:r>
              <a:rPr lang="en-US" altLang="en-US" sz="2000" dirty="0">
                <a:latin typeface="Helvetica" panose="020B0604020202020204" pitchFamily="34" charset="0"/>
              </a:rPr>
              <a:t>	</a:t>
            </a:r>
            <a:r>
              <a:rPr lang="en-US" altLang="en-US" sz="2400" dirty="0" smtClean="0">
                <a:latin typeface="Helvetica" panose="020B0604020202020204" pitchFamily="34" charset="0"/>
              </a:rPr>
              <a:t>Greening UH</a:t>
            </a:r>
          </a:p>
          <a:p>
            <a:pPr marL="0" indent="0">
              <a:buNone/>
            </a:pPr>
            <a:r>
              <a:rPr lang="en-US" altLang="en-US" sz="2400" dirty="0">
                <a:latin typeface="Helvetica" panose="020B0604020202020204" pitchFamily="34" charset="0"/>
              </a:rPr>
              <a:t>	</a:t>
            </a:r>
            <a:r>
              <a:rPr lang="en-US" altLang="en-US" sz="2400" dirty="0" smtClean="0">
                <a:latin typeface="Helvetica" panose="020B0604020202020204" pitchFamily="34" charset="0"/>
              </a:rPr>
              <a:t>	</a:t>
            </a:r>
            <a:r>
              <a:rPr lang="en-US" altLang="en-US" sz="2000" dirty="0" smtClean="0">
                <a:latin typeface="Helvetica" panose="020B0604020202020204" pitchFamily="34" charset="0"/>
              </a:rPr>
              <a:t>GreeningUH@UHhospitals.org</a:t>
            </a:r>
          </a:p>
          <a:p>
            <a:pPr marL="0" indent="0">
              <a:buNone/>
            </a:pPr>
            <a:r>
              <a:rPr lang="en-US" sz="2400" dirty="0">
                <a:latin typeface="Helvetica" panose="020B0604020202020204" pitchFamily="34" charset="0"/>
              </a:rPr>
              <a:t>	</a:t>
            </a:r>
            <a:r>
              <a:rPr lang="en-US" sz="2400" dirty="0" smtClean="0">
                <a:latin typeface="Helvetica" panose="020B0604020202020204" pitchFamily="34" charset="0"/>
              </a:rPr>
              <a:t>	</a:t>
            </a:r>
          </a:p>
          <a:p>
            <a:pPr marL="0" indent="0">
              <a:buNone/>
            </a:pPr>
            <a:r>
              <a:rPr lang="en-US" sz="2400" dirty="0">
                <a:latin typeface="Helvetica" panose="020B0604020202020204" pitchFamily="34" charset="0"/>
              </a:rPr>
              <a:t>	</a:t>
            </a:r>
            <a:r>
              <a:rPr lang="en-US" sz="2400" dirty="0" smtClean="0">
                <a:latin typeface="Helvetica" panose="020B0604020202020204" pitchFamily="34" charset="0"/>
              </a:rPr>
              <a:t>Check your own 	organizations/employers</a:t>
            </a:r>
            <a:endParaRPr lang="en-US" dirty="0"/>
          </a:p>
        </p:txBody>
      </p:sp>
      <p:pic>
        <p:nvPicPr>
          <p:cNvPr id="143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6124" y="6319345"/>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hcw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648" y="759372"/>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Nd9GcQXxSPol_IDaQ0WiHBVlcqfHLIg4wZXCR4qrhwHPKVyqrD-F31rt1faDi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9614" y="2314028"/>
            <a:ext cx="1905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stretch>
            <a:fillRect/>
          </a:stretch>
        </p:blipFill>
        <p:spPr>
          <a:xfrm>
            <a:off x="5013435" y="4460014"/>
            <a:ext cx="3552003" cy="1199683"/>
          </a:xfrm>
          <a:prstGeom prst="rect">
            <a:avLst/>
          </a:prstGeom>
        </p:spPr>
      </p:pic>
    </p:spTree>
    <p:extLst>
      <p:ext uri="{BB962C8B-B14F-4D97-AF65-F5344CB8AC3E}">
        <p14:creationId xmlns:p14="http://schemas.microsoft.com/office/powerpoint/2010/main" val="35398330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26100"/>
            <a:ext cx="1600200" cy="152400"/>
          </a:xfrm>
          <a:prstGeom prst="rect">
            <a:avLst/>
          </a:prstGeom>
          <a:solidFill>
            <a:srgbClr val="5F61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600200" y="5626100"/>
            <a:ext cx="7543800" cy="152400"/>
          </a:xfrm>
          <a:prstGeom prst="rect">
            <a:avLst/>
          </a:prstGeom>
          <a:solidFill>
            <a:srgbClr val="5F6168">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79" name="TextBox 5"/>
          <p:cNvSpPr txBox="1">
            <a:spLocks noChangeArrowheads="1"/>
          </p:cNvSpPr>
          <p:nvPr/>
        </p:nvSpPr>
        <p:spPr bwMode="auto">
          <a:xfrm>
            <a:off x="469900" y="5578475"/>
            <a:ext cx="454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US" altLang="en-US" sz="900" b="1">
                <a:solidFill>
                  <a:schemeClr val="bg1"/>
                </a:solidFill>
                <a:latin typeface="Helvetica" panose="020B0604020202020204" pitchFamily="34" charset="0"/>
              </a:rPr>
              <a:t>1</a:t>
            </a:r>
          </a:p>
        </p:txBody>
      </p:sp>
      <p:pic>
        <p:nvPicPr>
          <p:cNvPr id="24580" name="Picture 1" descr="coll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470708"/>
            <a:ext cx="3983870" cy="243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7048" y="399393"/>
            <a:ext cx="7073462" cy="523220"/>
          </a:xfrm>
          <a:prstGeom prst="rect">
            <a:avLst/>
          </a:prstGeom>
          <a:noFill/>
        </p:spPr>
        <p:txBody>
          <a:bodyPr wrap="square" rtlCol="0">
            <a:spAutoFit/>
          </a:bodyPr>
          <a:lstStyle/>
          <a:p>
            <a:pPr algn="ctr"/>
            <a:r>
              <a:rPr lang="en-US" sz="2800" dirty="0" smtClean="0"/>
              <a:t>Thank you for your attention</a:t>
            </a:r>
            <a:endParaRPr lang="en-US" sz="2800" dirty="0"/>
          </a:p>
        </p:txBody>
      </p:sp>
      <p:sp>
        <p:nvSpPr>
          <p:cNvPr id="5" name="TextBox 4"/>
          <p:cNvSpPr txBox="1"/>
          <p:nvPr/>
        </p:nvSpPr>
        <p:spPr>
          <a:xfrm>
            <a:off x="2855292" y="4157265"/>
            <a:ext cx="3214341" cy="646331"/>
          </a:xfrm>
          <a:prstGeom prst="rect">
            <a:avLst/>
          </a:prstGeom>
          <a:noFill/>
        </p:spPr>
        <p:txBody>
          <a:bodyPr wrap="none" rtlCol="0">
            <a:spAutoFit/>
          </a:bodyPr>
          <a:lstStyle/>
          <a:p>
            <a:r>
              <a:rPr lang="en-US" dirty="0" smtClean="0">
                <a:hlinkClick r:id="rId4"/>
              </a:rPr>
              <a:t>Kristie.Ross@uhhospitals.org</a:t>
            </a:r>
            <a:endParaRPr lang="en-US" dirty="0" smtClean="0"/>
          </a:p>
          <a:p>
            <a:pPr algn="ctr"/>
            <a:r>
              <a:rPr lang="en-US" dirty="0" smtClean="0"/>
              <a:t>216-403-0146</a:t>
            </a:r>
            <a:endParaRPr lang="en-US" dirty="0"/>
          </a:p>
        </p:txBody>
      </p:sp>
      <p:pic>
        <p:nvPicPr>
          <p:cNvPr id="6" name="Picture 5"/>
          <p:cNvPicPr>
            <a:picLocks noChangeAspect="1"/>
          </p:cNvPicPr>
          <p:nvPr/>
        </p:nvPicPr>
        <p:blipFill>
          <a:blip r:embed="rId5"/>
          <a:stretch>
            <a:fillRect/>
          </a:stretch>
        </p:blipFill>
        <p:spPr>
          <a:xfrm>
            <a:off x="4686300" y="1323274"/>
            <a:ext cx="3788624" cy="28414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chor="t"/>
          <a:lstStyle/>
          <a:p>
            <a:pPr algn="l" eaLnBrk="1" hangingPunct="1">
              <a:lnSpc>
                <a:spcPct val="150000"/>
              </a:lnSpc>
            </a:pP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4294967295"/>
          </p:nvPr>
        </p:nvSpPr>
        <p:spPr>
          <a:xfrm>
            <a:off x="0" y="1219200"/>
            <a:ext cx="8229600" cy="490696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4756"/>
            <a:ext cx="445135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23907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l">
              <a:lnSpc>
                <a:spcPct val="150000"/>
              </a:lnSpc>
            </a:pPr>
            <a:r>
              <a:rPr lang="en-US" altLang="en-US" sz="2400" b="1" dirty="0" smtClean="0">
                <a:latin typeface="Helvetica" panose="020B0604020202020204" pitchFamily="34" charset="0"/>
              </a:rPr>
              <a:t>Why is thinking about air pollution part of your job?</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pic>
        <p:nvPicPr>
          <p:cNvPr id="4" name="Picture 3"/>
          <p:cNvPicPr>
            <a:picLocks noChangeAspect="1"/>
          </p:cNvPicPr>
          <p:nvPr/>
        </p:nvPicPr>
        <p:blipFill>
          <a:blip r:embed="rId4"/>
          <a:stretch>
            <a:fillRect/>
          </a:stretch>
        </p:blipFill>
        <p:spPr>
          <a:xfrm>
            <a:off x="4985172" y="2043123"/>
            <a:ext cx="3996663" cy="2997497"/>
          </a:xfrm>
          <a:prstGeom prst="rect">
            <a:avLst/>
          </a:prstGeom>
        </p:spPr>
      </p:pic>
    </p:spTree>
    <p:extLst>
      <p:ext uri="{BB962C8B-B14F-4D97-AF65-F5344CB8AC3E}">
        <p14:creationId xmlns:p14="http://schemas.microsoft.com/office/powerpoint/2010/main" val="936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235903" y="0"/>
            <a:ext cx="8229600" cy="863282"/>
          </a:xfrm>
        </p:spPr>
        <p:txBody>
          <a:bodyPr anchor="t"/>
          <a:lstStyle/>
          <a:p>
            <a:pPr algn="l" eaLnBrk="1" hangingPunct="1">
              <a:lnSpc>
                <a:spcPct val="150000"/>
              </a:lnSpc>
            </a:pPr>
            <a:r>
              <a:rPr lang="en-US" altLang="en-US" sz="3200" b="1" dirty="0" smtClean="0">
                <a:latin typeface="Helvetica" panose="020B0604020202020204" pitchFamily="34" charset="0"/>
              </a:rPr>
              <a:t>Our challenge</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235903" y="995680"/>
            <a:ext cx="8453120" cy="5829300"/>
          </a:xfrm>
          <a:prstGeom prst="rect">
            <a:avLst/>
          </a:prstGeom>
        </p:spPr>
      </p:pic>
    </p:spTree>
    <p:extLst>
      <p:ext uri="{BB962C8B-B14F-4D97-AF65-F5344CB8AC3E}">
        <p14:creationId xmlns:p14="http://schemas.microsoft.com/office/powerpoint/2010/main" val="3123033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a:xfrm>
            <a:off x="0" y="0"/>
            <a:ext cx="9144000" cy="1371600"/>
          </a:xfrm>
          <a:solidFill>
            <a:schemeClr val="tx1"/>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u="sng" smtClean="0">
                <a:solidFill>
                  <a:schemeClr val="bg1"/>
                </a:solidFill>
              </a:rPr>
              <a:t>Global impacts of our environmental footprint</a:t>
            </a:r>
          </a:p>
        </p:txBody>
      </p:sp>
      <p:sp>
        <p:nvSpPr>
          <p:cNvPr id="7171" name="Rectangle 3"/>
          <p:cNvSpPr>
            <a:spLocks noGrp="1"/>
          </p:cNvSpPr>
          <p:nvPr>
            <p:ph type="body" idx="4294967295"/>
          </p:nvPr>
        </p:nvSpPr>
        <p:spPr>
          <a:xfrm>
            <a:off x="0" y="1066800"/>
            <a:ext cx="9144000" cy="5791200"/>
          </a:xfrm>
          <a:solidFill>
            <a:schemeClr val="tx1"/>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defTabSz="342900" eaLnBrk="1" hangingPunct="1"/>
            <a:endParaRPr lang="en-US" altLang="en-US" sz="2000" dirty="0" smtClean="0">
              <a:solidFill>
                <a:schemeClr val="bg1"/>
              </a:solidFill>
            </a:endParaRPr>
          </a:p>
          <a:p>
            <a:pPr marL="0" indent="0" defTabSz="342900" eaLnBrk="1" hangingPunct="1"/>
            <a:endParaRPr lang="en-US" altLang="en-US" sz="2000" dirty="0" smtClean="0">
              <a:solidFill>
                <a:schemeClr val="bg1"/>
              </a:solidFill>
            </a:endParaRPr>
          </a:p>
          <a:p>
            <a:pPr marL="0" indent="0" defTabSz="342900" eaLnBrk="1" hangingPunct="1">
              <a:buNone/>
            </a:pPr>
            <a:r>
              <a:rPr lang="en-US" altLang="en-US" sz="2400" dirty="0" smtClean="0">
                <a:solidFill>
                  <a:schemeClr val="bg1"/>
                </a:solidFill>
              </a:rPr>
              <a:t>“Climate change is one of the most serious public health threats facing our nation . . . Yet few Americans are aware of the very real consequences of climate change on the health of our communities, our families and our children.” </a:t>
            </a:r>
          </a:p>
          <a:p>
            <a:pPr marL="0" indent="0" defTabSz="342900" eaLnBrk="1" hangingPunct="1">
              <a:buNone/>
            </a:pPr>
            <a:endParaRPr lang="en-US" altLang="en-US" sz="2400" dirty="0" smtClean="0">
              <a:solidFill>
                <a:schemeClr val="bg1"/>
              </a:solidFill>
            </a:endParaRPr>
          </a:p>
          <a:p>
            <a:pPr marL="0" indent="0" defTabSz="342900" eaLnBrk="1" hangingPunct="1">
              <a:buNone/>
            </a:pPr>
            <a:r>
              <a:rPr lang="en-US" altLang="en-US" sz="2000" dirty="0">
                <a:solidFill>
                  <a:schemeClr val="bg1"/>
                </a:solidFill>
              </a:rPr>
              <a:t>	</a:t>
            </a:r>
            <a:r>
              <a:rPr lang="en-US" altLang="en-US" sz="2000" dirty="0" smtClean="0">
                <a:solidFill>
                  <a:schemeClr val="bg1"/>
                </a:solidFill>
              </a:rPr>
              <a:t>Dr. Georges C. Benjamin, </a:t>
            </a:r>
          </a:p>
          <a:p>
            <a:pPr marL="0" indent="0" defTabSz="342900" eaLnBrk="1" hangingPunct="1">
              <a:buNone/>
            </a:pPr>
            <a:r>
              <a:rPr lang="en-US" altLang="en-US" sz="2000" dirty="0" smtClean="0">
                <a:solidFill>
                  <a:schemeClr val="bg1"/>
                </a:solidFill>
              </a:rPr>
              <a:t>	Executive Director</a:t>
            </a:r>
          </a:p>
          <a:p>
            <a:pPr marL="0" indent="0" defTabSz="342900" eaLnBrk="1" hangingPunct="1">
              <a:buNone/>
            </a:pPr>
            <a:r>
              <a:rPr lang="en-US" altLang="en-US" sz="2000" dirty="0" smtClean="0">
                <a:solidFill>
                  <a:schemeClr val="bg1"/>
                </a:solidFill>
              </a:rPr>
              <a:t>	American Public Health Association</a:t>
            </a:r>
          </a:p>
          <a:p>
            <a:pPr marL="0" indent="0" defTabSz="342900" eaLnBrk="1" hangingPunct="1"/>
            <a:endParaRPr lang="en-US" altLang="en-US" sz="2000" dirty="0" smtClean="0">
              <a:solidFill>
                <a:schemeClr val="bg1"/>
              </a:solidFill>
            </a:endParaRPr>
          </a:p>
          <a:p>
            <a:pPr marL="0" indent="0" defTabSz="342900" eaLnBrk="1" hangingPunct="1"/>
            <a:endParaRPr lang="en-US" altLang="en-US" sz="2000" dirty="0" smtClean="0">
              <a:solidFill>
                <a:schemeClr val="bg1"/>
              </a:solidFill>
            </a:endParaRPr>
          </a:p>
        </p:txBody>
      </p:sp>
      <p:pic>
        <p:nvPicPr>
          <p:cNvPr id="717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6525" y="2895600"/>
            <a:ext cx="3927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520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88038"/>
            <a:ext cx="1600200" cy="152400"/>
          </a:xfrm>
          <a:prstGeom prst="rect">
            <a:avLst/>
          </a:prstGeom>
          <a:solidFill>
            <a:srgbClr val="5F61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600200" y="5888038"/>
            <a:ext cx="7543800" cy="152400"/>
          </a:xfrm>
          <a:prstGeom prst="rect">
            <a:avLst/>
          </a:prstGeom>
          <a:solidFill>
            <a:srgbClr val="5F6168">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1" name="Title 1"/>
          <p:cNvSpPr>
            <a:spLocks noGrp="1"/>
          </p:cNvSpPr>
          <p:nvPr>
            <p:ph type="ctrTitle"/>
          </p:nvPr>
        </p:nvSpPr>
        <p:spPr>
          <a:xfrm>
            <a:off x="347663" y="297093"/>
            <a:ext cx="7289800" cy="3587750"/>
          </a:xfrm>
        </p:spPr>
        <p:txBody>
          <a:bodyPr anchor="t"/>
          <a:lstStyle/>
          <a:p>
            <a:pPr algn="l" eaLnBrk="1" hangingPunct="1">
              <a:lnSpc>
                <a:spcPct val="150000"/>
              </a:lnSpc>
            </a:pPr>
            <a:r>
              <a:rPr lang="en-US" altLang="en-US" sz="3200" b="1" dirty="0" smtClean="0">
                <a:latin typeface="Helvetica" panose="020B0604020202020204" pitchFamily="34" charset="0"/>
              </a:rPr>
              <a:t>Environmental Justice</a:t>
            </a: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endParaRPr lang="en-US" altLang="en-US" sz="1400" dirty="0" smtClean="0">
              <a:latin typeface="Helvetica" panose="020B0604020202020204" pitchFamily="34" charset="0"/>
            </a:endParaRPr>
          </a:p>
        </p:txBody>
      </p:sp>
      <p:pic>
        <p:nvPicPr>
          <p:cNvPr id="174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28600" y="1066800"/>
            <a:ext cx="8229600" cy="455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3063" indent="-373063">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r>
              <a:rPr lang="en-US" altLang="en-US" sz="2800" b="1" dirty="0" smtClean="0"/>
              <a:t>EPA Definition:</a:t>
            </a:r>
            <a:r>
              <a:rPr lang="en-US" altLang="en-US" sz="2800" dirty="0" smtClean="0"/>
              <a:t> “the fair treatment and meaningful involvement of all people regardless of race, color, national origin, or income with respect to the development, implementation, and enforcement of environmental laws, regulations, and policies” </a:t>
            </a:r>
            <a:endParaRPr lang="en-US" altLang="en-US" sz="2800" baseline="30000" dirty="0" smtClean="0"/>
          </a:p>
          <a:p>
            <a:pPr marL="373063" indent="-373063">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r>
              <a:rPr lang="en-US" altLang="en-US" sz="2800" dirty="0" smtClean="0"/>
              <a:t>Disproportionate burden of environmental hazards on vulnerable populations</a:t>
            </a:r>
            <a:endParaRPr lang="en-US" altLang="en-US" sz="2800" baseline="30000" dirty="0" smtClean="0"/>
          </a:p>
          <a:p>
            <a:pPr marL="758825" lvl="1" indent="-382588">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r>
              <a:rPr lang="en-US" altLang="en-US" sz="2400" dirty="0" smtClean="0"/>
              <a:t>“Not in my backyard”</a:t>
            </a:r>
          </a:p>
          <a:p>
            <a:pPr marL="758825" lvl="1" indent="-382588">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r>
              <a:rPr lang="en-US" altLang="en-US" sz="2400" dirty="0" smtClean="0"/>
              <a:t>Children, developing fetus</a:t>
            </a:r>
            <a:endParaRPr lang="en-US" altLang="en-US" sz="2400" baseline="30000" dirty="0" smtClean="0"/>
          </a:p>
          <a:p>
            <a:pPr marL="758825" lvl="1" indent="-382588">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r>
              <a:rPr lang="en-US" altLang="en-US" sz="2400" dirty="0" smtClean="0"/>
              <a:t>Developing countries</a:t>
            </a:r>
          </a:p>
          <a:p>
            <a:pPr marL="373063" indent="-373063">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endParaRPr lang="en-US" altLang="en-US" sz="2800" dirty="0" smtClean="0"/>
          </a:p>
          <a:p>
            <a:pPr marL="373063" indent="-373063">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endParaRPr lang="en-US" altLang="en-US" sz="2800" dirty="0" smtClean="0"/>
          </a:p>
          <a:p>
            <a:pPr marL="373063" indent="-373063">
              <a:lnSpc>
                <a:spcPct val="90000"/>
              </a:lnSpc>
              <a:tabLst>
                <a:tab pos="452438" algn="l"/>
                <a:tab pos="911225" algn="l"/>
                <a:tab pos="1368425" algn="l"/>
                <a:tab pos="1825625" algn="l"/>
                <a:tab pos="2281238" algn="l"/>
                <a:tab pos="2740025" algn="l"/>
                <a:tab pos="3197225" algn="l"/>
                <a:tab pos="3654425" algn="l"/>
                <a:tab pos="4110038" algn="l"/>
                <a:tab pos="4568825" algn="l"/>
                <a:tab pos="5026025" algn="l"/>
                <a:tab pos="5483225" algn="l"/>
                <a:tab pos="5938838" algn="l"/>
                <a:tab pos="6397625" algn="l"/>
                <a:tab pos="6854825" algn="l"/>
                <a:tab pos="7310438" algn="l"/>
                <a:tab pos="7767638" algn="l"/>
                <a:tab pos="8226425" algn="l"/>
                <a:tab pos="8683625" algn="l"/>
                <a:tab pos="9139238" algn="l"/>
              </a:tabLst>
            </a:pPr>
            <a:endParaRPr lang="en-US" alt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39700" y="228601"/>
            <a:ext cx="8229600" cy="944562"/>
          </a:xfrm>
        </p:spPr>
        <p:txBody>
          <a:bodyPr anchor="t"/>
          <a:lstStyle/>
          <a:p>
            <a:pPr algn="l" eaLnBrk="1" hangingPunct="1">
              <a:lnSpc>
                <a:spcPct val="150000"/>
              </a:lnSpc>
            </a:pPr>
            <a:r>
              <a:rPr lang="en-US" altLang="en-US" sz="4800" b="1" dirty="0" smtClean="0">
                <a:latin typeface="Helvetica" panose="020B0604020202020204" pitchFamily="34" charset="0"/>
              </a:rPr>
              <a:t/>
            </a:r>
            <a:br>
              <a:rPr lang="en-US" altLang="en-US" sz="4800" b="1" dirty="0" smtClean="0">
                <a:latin typeface="Helvetica" panose="020B0604020202020204" pitchFamily="34" charset="0"/>
              </a:rPr>
            </a:br>
            <a:r>
              <a:rPr lang="en-US" altLang="en-US" sz="1400" dirty="0" smtClean="0">
                <a:latin typeface="Helvetica" panose="020B0604020202020204" pitchFamily="34" charset="0"/>
              </a:rPr>
              <a:t> </a:t>
            </a:r>
          </a:p>
        </p:txBody>
      </p:sp>
      <p:sp>
        <p:nvSpPr>
          <p:cNvPr id="2" name="Content Placeholder 1"/>
          <p:cNvSpPr>
            <a:spLocks noGrp="1"/>
          </p:cNvSpPr>
          <p:nvPr>
            <p:ph idx="1"/>
          </p:nvPr>
        </p:nvSpPr>
        <p:spPr>
          <a:xfrm>
            <a:off x="457200" y="1165226"/>
            <a:ext cx="8229600" cy="4906963"/>
          </a:xfrm>
        </p:spPr>
        <p:txBody>
          <a:bodyPr/>
          <a:lstStyle/>
          <a:p>
            <a:pPr marL="0" indent="0">
              <a:buNone/>
            </a:pPr>
            <a:r>
              <a:rPr lang="en-US" altLang="en-US" sz="2400" dirty="0">
                <a:latin typeface="Helvetica" panose="020B0604020202020204" pitchFamily="34" charset="0"/>
              </a:rPr>
              <a:t/>
            </a:r>
            <a:br>
              <a:rPr lang="en-US" altLang="en-US" sz="2400" dirty="0">
                <a:latin typeface="Helvetica" panose="020B0604020202020204" pitchFamily="34" charset="0"/>
              </a:rPr>
            </a:br>
            <a:endParaRPr lang="en-US" dirty="0"/>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6172200"/>
            <a:ext cx="4114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2405063" y="228601"/>
            <a:ext cx="4749070" cy="5562600"/>
          </a:xfrm>
          <a:prstGeom prst="rect">
            <a:avLst/>
          </a:prstGeom>
        </p:spPr>
      </p:pic>
    </p:spTree>
    <p:extLst>
      <p:ext uri="{BB962C8B-B14F-4D97-AF65-F5344CB8AC3E}">
        <p14:creationId xmlns:p14="http://schemas.microsoft.com/office/powerpoint/2010/main" val="1569011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F6168"/>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BRA 00978 UH RBC CWRU PPT</Template>
  <TotalTime>2416</TotalTime>
  <Words>1792</Words>
  <Application>Microsoft Office PowerPoint</Application>
  <PresentationFormat>On-screen Show (4:3)</PresentationFormat>
  <Paragraphs>291</Paragraphs>
  <Slides>45</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MS PGothic</vt:lpstr>
      <vt:lpstr>Arial</vt:lpstr>
      <vt:lpstr>Calibri</vt:lpstr>
      <vt:lpstr>Geneva</vt:lpstr>
      <vt:lpstr>Helvetica</vt:lpstr>
      <vt:lpstr>Lucida Grande</vt:lpstr>
      <vt:lpstr>Lucida Sans Unicode</vt:lpstr>
      <vt:lpstr>Wingdings</vt:lpstr>
      <vt:lpstr>ヒラギノ角ゴ Pro W3</vt:lpstr>
      <vt:lpstr>Office Theme</vt:lpstr>
      <vt:lpstr>Healthy planet, healthy air, healthy patients</vt:lpstr>
      <vt:lpstr>Disclosures  </vt:lpstr>
      <vt:lpstr>Start with a story…  </vt:lpstr>
      <vt:lpstr>Learning Objectives  </vt:lpstr>
      <vt:lpstr>  </vt:lpstr>
      <vt:lpstr>Our challenge  </vt:lpstr>
      <vt:lpstr>Global impacts of our environmental footprint</vt:lpstr>
      <vt:lpstr>Environmental Justice </vt:lpstr>
      <vt:lpstr>  </vt:lpstr>
      <vt:lpstr>PowerPoint Presentation</vt:lpstr>
      <vt:lpstr>PowerPoint Presentation</vt:lpstr>
      <vt:lpstr>PowerPoint Presentation</vt:lpstr>
      <vt:lpstr>What makes up air pollution?</vt:lpstr>
      <vt:lpstr>What makes up air pollution?</vt:lpstr>
      <vt:lpstr>PowerPoint Presentation</vt:lpstr>
      <vt:lpstr>Children are not little adults</vt:lpstr>
      <vt:lpstr>Air pollution and lung development </vt:lpstr>
      <vt:lpstr>Air pollution and asthma </vt:lpstr>
      <vt:lpstr>Mortality risk</vt:lpstr>
      <vt:lpstr>Mortality risk</vt:lpstr>
      <vt:lpstr>What has already happened in Ohio?</vt:lpstr>
      <vt:lpstr>PowerPoint Presentation</vt:lpstr>
      <vt:lpstr>Inversions increase exposure to other pollutants</vt:lpstr>
      <vt:lpstr>PowerPoint Presentation</vt:lpstr>
      <vt:lpstr>American Academy of Pediatrics</vt:lpstr>
      <vt:lpstr>PowerPoint Presentation</vt:lpstr>
      <vt:lpstr>American Thoracic Society</vt:lpstr>
      <vt:lpstr>PowerPoint Presentation</vt:lpstr>
      <vt:lpstr>PowerPoint Presentation</vt:lpstr>
      <vt:lpstr>How do we know reducing emissions works?</vt:lpstr>
      <vt:lpstr>Impact of the Clean Air Act</vt:lpstr>
      <vt:lpstr>What does the future look like?</vt:lpstr>
      <vt:lpstr>What does the future look like?</vt:lpstr>
      <vt:lpstr>What does the future look like?</vt:lpstr>
      <vt:lpstr>What does the future look like?</vt:lpstr>
      <vt:lpstr>What does the future look like?</vt:lpstr>
      <vt:lpstr>What does the future look like?</vt:lpstr>
      <vt:lpstr>What does the future look like?</vt:lpstr>
      <vt:lpstr>Start with a story…  </vt:lpstr>
      <vt:lpstr>What advice should you give?  </vt:lpstr>
      <vt:lpstr>What advice should you give?  </vt:lpstr>
      <vt:lpstr>What can you do?  </vt:lpstr>
      <vt:lpstr>If you’ve been inspired to take it to another level… </vt:lpstr>
      <vt:lpstr>If you’ve been inspired to take it to another level… </vt:lpstr>
      <vt:lpstr>PowerPoint Presentation</vt:lpstr>
    </vt:vector>
  </TitlesOfParts>
  <Company>UHHS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 36 pt., title here –  36 pt., title here – 36 pt.</dc:title>
  <dc:creator>Trivison, Tia</dc:creator>
  <cp:lastModifiedBy>Ross, Kristie</cp:lastModifiedBy>
  <cp:revision>68</cp:revision>
  <dcterms:created xsi:type="dcterms:W3CDTF">2016-09-19T18:57:01Z</dcterms:created>
  <dcterms:modified xsi:type="dcterms:W3CDTF">2017-09-15T16:22:20Z</dcterms:modified>
</cp:coreProperties>
</file>