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3" r:id="rId1"/>
  </p:sldMasterIdLst>
  <p:notesMasterIdLst>
    <p:notesMasterId r:id="rId58"/>
  </p:notesMasterIdLst>
  <p:sldIdLst>
    <p:sldId id="256" r:id="rId2"/>
    <p:sldId id="257" r:id="rId3"/>
    <p:sldId id="266" r:id="rId4"/>
    <p:sldId id="267" r:id="rId5"/>
    <p:sldId id="323" r:id="rId6"/>
    <p:sldId id="258" r:id="rId7"/>
    <p:sldId id="259" r:id="rId8"/>
    <p:sldId id="260" r:id="rId9"/>
    <p:sldId id="262" r:id="rId10"/>
    <p:sldId id="261" r:id="rId11"/>
    <p:sldId id="263" r:id="rId12"/>
    <p:sldId id="264" r:id="rId13"/>
    <p:sldId id="324" r:id="rId14"/>
    <p:sldId id="268" r:id="rId15"/>
    <p:sldId id="280" r:id="rId16"/>
    <p:sldId id="279" r:id="rId17"/>
    <p:sldId id="277" r:id="rId18"/>
    <p:sldId id="265" r:id="rId19"/>
    <p:sldId id="309" r:id="rId20"/>
    <p:sldId id="269" r:id="rId21"/>
    <p:sldId id="278" r:id="rId22"/>
    <p:sldId id="271" r:id="rId23"/>
    <p:sldId id="272" r:id="rId24"/>
    <p:sldId id="273" r:id="rId25"/>
    <p:sldId id="274" r:id="rId26"/>
    <p:sldId id="281" r:id="rId27"/>
    <p:sldId id="317" r:id="rId28"/>
    <p:sldId id="326" r:id="rId29"/>
    <p:sldId id="327" r:id="rId30"/>
    <p:sldId id="325" r:id="rId31"/>
    <p:sldId id="301" r:id="rId32"/>
    <p:sldId id="302" r:id="rId33"/>
    <p:sldId id="303" r:id="rId34"/>
    <p:sldId id="304" r:id="rId35"/>
    <p:sldId id="305" r:id="rId36"/>
    <p:sldId id="331" r:id="rId37"/>
    <p:sldId id="306" r:id="rId38"/>
    <p:sldId id="307" r:id="rId39"/>
    <p:sldId id="308" r:id="rId40"/>
    <p:sldId id="320" r:id="rId41"/>
    <p:sldId id="321" r:id="rId42"/>
    <p:sldId id="318" r:id="rId43"/>
    <p:sldId id="294" r:id="rId44"/>
    <p:sldId id="292" r:id="rId45"/>
    <p:sldId id="315" r:id="rId46"/>
    <p:sldId id="293" r:id="rId47"/>
    <p:sldId id="316" r:id="rId48"/>
    <p:sldId id="296" r:id="rId49"/>
    <p:sldId id="314" r:id="rId50"/>
    <p:sldId id="328" r:id="rId51"/>
    <p:sldId id="295" r:id="rId52"/>
    <p:sldId id="297" r:id="rId53"/>
    <p:sldId id="299" r:id="rId54"/>
    <p:sldId id="329" r:id="rId55"/>
    <p:sldId id="311" r:id="rId56"/>
    <p:sldId id="330" r:id="rId5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6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7" d="100"/>
        <a:sy n="167" d="100"/>
      </p:scale>
      <p:origin x="0" y="191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notesMaster" Target="notesMasters/notesMaster1.xml"/><Relationship Id="rId59" Type="http://schemas.openxmlformats.org/officeDocument/2006/relationships/printerSettings" Target="printerSettings/printerSettings1.bin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724FF-188A-7A45-B5A1-BF17D41A42C3}" type="datetimeFigureOut">
              <a:rPr lang="en-US" smtClean="0"/>
              <a:t>9/14/17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35AAC-2A4D-BD41-BAE5-C91F7E157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361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9682">
              <a:defRPr/>
            </a:pPr>
            <a:r>
              <a:rPr lang="en-US" sz="1400" dirty="0">
                <a:solidFill>
                  <a:srgbClr val="21335A"/>
                </a:solidFill>
              </a:rPr>
              <a:t>Discuss the importance</a:t>
            </a:r>
            <a:r>
              <a:rPr lang="en-US" sz="1400" baseline="0" dirty="0">
                <a:solidFill>
                  <a:srgbClr val="21335A"/>
                </a:solidFill>
              </a:rPr>
              <a:t> of coordinating with additional multidisciplinary </a:t>
            </a:r>
            <a:r>
              <a:rPr lang="en-US" sz="1400" dirty="0">
                <a:solidFill>
                  <a:srgbClr val="21335A"/>
                </a:solidFill>
              </a:rPr>
              <a:t>roles and</a:t>
            </a:r>
            <a:r>
              <a:rPr lang="en-US" sz="1400" baseline="0" dirty="0">
                <a:solidFill>
                  <a:srgbClr val="21335A"/>
                </a:solidFill>
              </a:rPr>
              <a:t> their </a:t>
            </a:r>
            <a:r>
              <a:rPr lang="en-US" sz="1400" dirty="0">
                <a:solidFill>
                  <a:srgbClr val="21335A"/>
                </a:solidFill>
              </a:rPr>
              <a:t>responsibilities when they become involved in the delivery of an </a:t>
            </a:r>
            <a:r>
              <a:rPr lang="en-US" sz="1400" dirty="0" err="1">
                <a:solidFill>
                  <a:srgbClr val="21335A"/>
                </a:solidFill>
              </a:rPr>
              <a:t>intrathecal</a:t>
            </a:r>
            <a:r>
              <a:rPr lang="en-US" sz="1400" dirty="0">
                <a:solidFill>
                  <a:srgbClr val="21335A"/>
                </a:solidFill>
              </a:rPr>
              <a:t> injection.</a:t>
            </a:r>
          </a:p>
          <a:p>
            <a:pPr marL="171450" indent="-171450">
              <a:buFont typeface="Arial"/>
              <a:buChar char="•"/>
            </a:pPr>
            <a:r>
              <a:rPr lang="en-US" sz="1400" kern="1200" dirty="0">
                <a:solidFill>
                  <a:srgbClr val="21335A"/>
                </a:solidFill>
                <a:latin typeface="+mn-lt"/>
                <a:ea typeface="+mn-ea"/>
                <a:cs typeface="+mn-cs"/>
              </a:rPr>
              <a:t>A treatment option requires additional collaboration with stakeholders in the institution</a:t>
            </a:r>
          </a:p>
          <a:p>
            <a:pPr marL="171450" indent="-171450">
              <a:buFont typeface="Arial"/>
              <a:buChar char="•"/>
            </a:pPr>
            <a:r>
              <a:rPr lang="en-US" sz="1400" kern="1200" dirty="0">
                <a:solidFill>
                  <a:srgbClr val="21335A"/>
                </a:solidFill>
                <a:latin typeface="+mn-lt"/>
                <a:ea typeface="+mn-ea"/>
                <a:cs typeface="+mn-cs"/>
              </a:rPr>
              <a:t>It is important to begin conversations with these people so they can understand the overall plan for procuring and administering SPINRAZA</a:t>
            </a:r>
          </a:p>
          <a:p>
            <a:pPr marL="171450" indent="-171450">
              <a:buFont typeface="Arial"/>
              <a:buChar char="•"/>
            </a:pPr>
            <a:r>
              <a:rPr lang="en-US" sz="1400" kern="1200" dirty="0">
                <a:solidFill>
                  <a:srgbClr val="21335A"/>
                </a:solidFill>
                <a:latin typeface="+mn-lt"/>
                <a:ea typeface="+mn-ea"/>
                <a:cs typeface="+mn-cs"/>
              </a:rPr>
              <a:t>A coordinated care plan is important in the treatment of patients with SMA</a:t>
            </a:r>
            <a:endParaRPr lang="en-US" sz="1400" dirty="0">
              <a:solidFill>
                <a:srgbClr val="21335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920DB-DA39-B948-8A10-FF782037E64A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941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>
                <a:ea typeface="ヒラギノ角ゴ Pro W3" pitchFamily="-94" charset="-128"/>
              </a:rPr>
              <a:t>40% of individuals treated with SPINRAZA showed an improvement in their ability to achieve motor milestones such as rolling, sitting, crawling, and standing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>
                <a:ea typeface="ヒラギノ角ゴ Pro W3" pitchFamily="-94" charset="-128"/>
              </a:rPr>
              <a:t>A controlled study: This term is often used to describe a study that compares the effectiveness and safety of a medication in one group of patients with a second group of patients who receive a placebo. In these studies, the investigators and the patients generally do not know whether or not any particular patient is actually receiving the </a:t>
            </a:r>
            <a:r>
              <a:rPr lang="en-US" altLang="en-US">
                <a:ea typeface="ヒラギノ角ゴ Pro W3" pitchFamily="-94" charset="-128"/>
              </a:rPr>
              <a:t>active </a:t>
            </a:r>
            <a:r>
              <a:rPr lang="en-US" altLang="en-US" smtClean="0">
                <a:ea typeface="ヒラギノ角ゴ Pro W3" pitchFamily="-94" charset="-128"/>
              </a:rPr>
              <a:t>medication</a:t>
            </a:r>
            <a:endParaRPr lang="en-US" altLang="en-US" dirty="0">
              <a:ea typeface="ヒラギノ角ゴ Pro W3" pitchFamily="-94" charset="-128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pitchFamily="-9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pitchFamily="-9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pitchFamily="-9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pitchFamily="-9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pitchFamily="-9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pitchFamily="-9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pitchFamily="-9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pitchFamily="-9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pitchFamily="-94" charset="-128"/>
              </a:defRPr>
            </a:lvl9pPr>
          </a:lstStyle>
          <a:p>
            <a:pPr eaLnBrk="1" hangingPunct="1"/>
            <a:fld id="{F7E66885-4B2F-48AA-B6DD-4172C263C9C0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45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752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ea typeface="ヒラギノ角ゴ Pro W3" pitchFamily="-94" charset="-128"/>
              </a:rPr>
              <a:t>In addition to the ENDEAR clinical study, the efficacy of SPINRAZA was supported by open-label uncontrolled studies in presymptomatic and symptomatic individuals 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pitchFamily="-9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pitchFamily="-9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pitchFamily="-9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pitchFamily="-9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pitchFamily="-9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pitchFamily="-9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pitchFamily="-9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pitchFamily="-9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pitchFamily="-94" charset="-128"/>
              </a:defRPr>
            </a:lvl9pPr>
          </a:lstStyle>
          <a:p>
            <a:pPr eaLnBrk="1" hangingPunct="1"/>
            <a:fld id="{647211F7-6876-491C-8A4C-DE116EFA3FA0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47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072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>
                <a:ea typeface="ヒラギノ角ゴ Pro W3" pitchFamily="-94" charset="-128"/>
              </a:rPr>
              <a:t>Read as is</a:t>
            </a: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pitchFamily="-9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pitchFamily="-9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pitchFamily="-9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pitchFamily="-9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pitchFamily="-9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pitchFamily="-9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pitchFamily="-9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pitchFamily="-9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pitchFamily="-94" charset="-128"/>
              </a:defRPr>
            </a:lvl9pPr>
          </a:lstStyle>
          <a:p>
            <a:pPr eaLnBrk="1" hangingPunct="1"/>
            <a:fld id="{A65F139B-88FF-4124-B254-D4F8AD549250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49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521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C62C3-426A-D344-A5D6-E1747323146E}" type="datetimeFigureOut">
              <a:rPr lang="en-US" smtClean="0"/>
              <a:t>9/14/17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C62C3-426A-D344-A5D6-E1747323146E}" type="datetimeFigureOut">
              <a:rPr lang="en-US" smtClean="0"/>
              <a:t>9/14/17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7D3C3-C323-3848-B5A5-C4CDA74CC7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C62C3-426A-D344-A5D6-E1747323146E}" type="datetimeFigureOut">
              <a:rPr lang="en-US" smtClean="0"/>
              <a:t>9/14/17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7D3C3-C323-3848-B5A5-C4CDA74CC790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C62C3-426A-D344-A5D6-E1747323146E}" type="datetimeFigureOut">
              <a:rPr lang="en-US" smtClean="0"/>
              <a:t>9/14/17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7D3C3-C323-3848-B5A5-C4CDA74CC79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C62C3-426A-D344-A5D6-E1747323146E}" type="datetimeFigureOut">
              <a:rPr lang="en-US" smtClean="0"/>
              <a:t>9/14/17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C62C3-426A-D344-A5D6-E1747323146E}" type="datetimeFigureOut">
              <a:rPr lang="en-US" smtClean="0"/>
              <a:t>9/14/17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7D3C3-C323-3848-B5A5-C4CDA74CC79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C62C3-426A-D344-A5D6-E1747323146E}" type="datetimeFigureOut">
              <a:rPr lang="en-US" smtClean="0"/>
              <a:t>9/14/17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7D3C3-C323-3848-B5A5-C4CDA74CC7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C62C3-426A-D344-A5D6-E1747323146E}" type="datetimeFigureOut">
              <a:rPr lang="en-US" smtClean="0"/>
              <a:t>9/14/17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7D3C3-C323-3848-B5A5-C4CDA74CC7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C62C3-426A-D344-A5D6-E1747323146E}" type="datetimeFigureOut">
              <a:rPr lang="en-US" smtClean="0"/>
              <a:t>9/14/17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7D3C3-C323-3848-B5A5-C4CDA74CC7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C62C3-426A-D344-A5D6-E1747323146E}" type="datetimeFigureOut">
              <a:rPr lang="en-US" smtClean="0"/>
              <a:t>9/14/17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7D3C3-C323-3848-B5A5-C4CDA74CC79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C62C3-426A-D344-A5D6-E1747323146E}" type="datetimeFigureOut">
              <a:rPr lang="en-US" smtClean="0"/>
              <a:t>9/14/17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7D3C3-C323-3848-B5A5-C4CDA74CC79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63C62C3-426A-D344-A5D6-E1747323146E}" type="datetimeFigureOut">
              <a:rPr lang="en-US" smtClean="0"/>
              <a:t>9/14/17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307D3C3-C323-3848-B5A5-C4CDA74CC79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73E87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g"/><Relationship Id="rId3" Type="http://schemas.openxmlformats.org/officeDocument/2006/relationships/image" Target="../media/image1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9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Relationship Id="rId3" Type="http://schemas.openxmlformats.org/officeDocument/2006/relationships/image" Target="../media/image32.jp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62501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73E87"/>
                </a:solidFill>
              </a:rPr>
              <a:t>Pediatric Neuromuscular Disorders: Emerging Therapies</a:t>
            </a:r>
            <a:r>
              <a:rPr lang="en-US" dirty="0">
                <a:solidFill>
                  <a:srgbClr val="073E87"/>
                </a:solidFill>
              </a:rPr>
              <a:t/>
            </a:r>
            <a:br>
              <a:rPr lang="en-US" dirty="0">
                <a:solidFill>
                  <a:srgbClr val="073E87"/>
                </a:solidFill>
              </a:rPr>
            </a:br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Nancy Bass, MD</a:t>
            </a:r>
          </a:p>
          <a:p>
            <a:r>
              <a:rPr lang="en-US" sz="3200" dirty="0" smtClean="0">
                <a:solidFill>
                  <a:schemeClr val="tx2"/>
                </a:solidFill>
              </a:rPr>
              <a:t>Pediatric Neurology</a:t>
            </a:r>
          </a:p>
          <a:p>
            <a:r>
              <a:rPr lang="en-US" sz="3200" dirty="0" smtClean="0">
                <a:solidFill>
                  <a:schemeClr val="tx2"/>
                </a:solidFill>
              </a:rPr>
              <a:t>University Hospitals of Cleveland</a:t>
            </a:r>
          </a:p>
          <a:p>
            <a:r>
              <a:rPr lang="en-US" sz="3200" dirty="0" smtClean="0">
                <a:solidFill>
                  <a:schemeClr val="tx2"/>
                </a:solidFill>
              </a:rPr>
              <a:t>Rainbow Babies and Children’s Hospital</a:t>
            </a: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678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family chose not to intervene and let “nature take its course”</a:t>
            </a:r>
          </a:p>
          <a:p>
            <a:r>
              <a:rPr lang="en-US" dirty="0" smtClean="0"/>
              <a:t>One family chose to do everything to save their daughter’s life</a:t>
            </a:r>
          </a:p>
          <a:p>
            <a:r>
              <a:rPr lang="en-US" dirty="0" smtClean="0"/>
              <a:t>The first infant died at 10 months of age from respiratory failure.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Two families faced with the most difficult decision of their life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110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463363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Infant number 2</a:t>
            </a:r>
            <a:br>
              <a:rPr lang="en-US" sz="3200" b="1" dirty="0" smtClean="0"/>
            </a:br>
            <a:r>
              <a:rPr lang="en-US" sz="3200" dirty="0" smtClean="0"/>
              <a:t>Graduated college with a teaching degree.</a:t>
            </a:r>
            <a:br>
              <a:rPr lang="en-US" sz="3200" dirty="0" smtClean="0"/>
            </a:br>
            <a:r>
              <a:rPr lang="en-US" sz="3200" i="1" dirty="0" smtClean="0">
                <a:latin typeface="Apple Chancery"/>
                <a:cs typeface="Apple Chancery"/>
              </a:rPr>
              <a:t>(Passed away age 20 </a:t>
            </a:r>
            <a:r>
              <a:rPr lang="en-US" sz="3200" i="1" dirty="0" err="1" smtClean="0">
                <a:latin typeface="Apple Chancery"/>
                <a:cs typeface="Apple Chancery"/>
              </a:rPr>
              <a:t>yrs</a:t>
            </a:r>
            <a:r>
              <a:rPr lang="en-US" sz="3200" i="1" dirty="0" smtClean="0">
                <a:latin typeface="Apple Chancery"/>
                <a:cs typeface="Apple Chancery"/>
              </a:rPr>
              <a:t>) 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i="1" dirty="0">
              <a:latin typeface="Apple Chancery"/>
              <a:cs typeface="Apple Chancery"/>
            </a:endParaRPr>
          </a:p>
        </p:txBody>
      </p:sp>
      <p:pic>
        <p:nvPicPr>
          <p:cNvPr id="4" name="Picture 3" descr="KI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86" y="2091955"/>
            <a:ext cx="4056403" cy="4467193"/>
          </a:xfrm>
          <a:prstGeom prst="rect">
            <a:avLst/>
          </a:prstGeom>
        </p:spPr>
      </p:pic>
      <p:pic>
        <p:nvPicPr>
          <p:cNvPr id="5" name="Picture 4" descr="KI 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825" y="2091955"/>
            <a:ext cx="4225696" cy="446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209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Muscle tone: the resistance of the muscle to passive stretch in the resting state.</a:t>
            </a:r>
          </a:p>
          <a:p>
            <a:pPr lvl="1"/>
            <a:r>
              <a:rPr lang="en-US" dirty="0" smtClean="0"/>
              <a:t>Low tone: </a:t>
            </a:r>
            <a:r>
              <a:rPr lang="en-US" dirty="0" err="1" smtClean="0"/>
              <a:t>hypotonia</a:t>
            </a:r>
            <a:endParaRPr lang="en-US" dirty="0" smtClean="0"/>
          </a:p>
          <a:p>
            <a:pPr lvl="1"/>
            <a:r>
              <a:rPr lang="en-US" dirty="0" smtClean="0"/>
              <a:t>High tone: hypertonia</a:t>
            </a:r>
          </a:p>
          <a:p>
            <a:r>
              <a:rPr lang="en-US" dirty="0" smtClean="0"/>
              <a:t>Tone is separate from STRENGTH</a:t>
            </a:r>
          </a:p>
          <a:p>
            <a:pPr lvl="1"/>
            <a:r>
              <a:rPr lang="en-US" dirty="0" smtClean="0"/>
              <a:t>Hypotonic infants are not necessarily weak!</a:t>
            </a:r>
          </a:p>
          <a:p>
            <a:r>
              <a:rPr lang="en-US" dirty="0" smtClean="0"/>
              <a:t>Central causes and peripheral causes</a:t>
            </a:r>
          </a:p>
          <a:p>
            <a:pPr lvl="1"/>
            <a:r>
              <a:rPr lang="en-US" dirty="0" smtClean="0"/>
              <a:t>Central causes 60-80% of </a:t>
            </a:r>
            <a:r>
              <a:rPr lang="en-US" dirty="0" err="1" smtClean="0"/>
              <a:t>hypotonia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Peripheral causes 15-30%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 floppy infant”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715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vertical suspens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56" y="3393804"/>
            <a:ext cx="4254269" cy="2753801"/>
          </a:xfrm>
          <a:prstGeom prst="rect">
            <a:avLst/>
          </a:prstGeom>
        </p:spPr>
      </p:pic>
      <p:pic>
        <p:nvPicPr>
          <p:cNvPr id="10" name="Picture 9" descr="floppy infan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290" y="3064978"/>
            <a:ext cx="3187700" cy="2552700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Clinical signs of the hypotonic infant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676656" y="2082020"/>
            <a:ext cx="3822192" cy="639762"/>
          </a:xfrm>
        </p:spPr>
        <p:txBody>
          <a:bodyPr/>
          <a:lstStyle/>
          <a:p>
            <a:r>
              <a:rPr lang="en-US" dirty="0" smtClean="0"/>
              <a:t>Normal Ventral Suspension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645025" y="2082020"/>
            <a:ext cx="3822192" cy="63976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Abnormal Ventral Suspension and Head Lag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4"/>
          </p:nvPr>
        </p:nvSpPr>
        <p:spPr>
          <a:xfrm>
            <a:off x="4657133" y="3604629"/>
            <a:ext cx="3822192" cy="26971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738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Division of the nervous system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Central Nervous System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Brain</a:t>
            </a:r>
          </a:p>
          <a:p>
            <a:r>
              <a:rPr lang="en-US" dirty="0" smtClean="0"/>
              <a:t>Spinal cord</a:t>
            </a:r>
          </a:p>
          <a:p>
            <a:r>
              <a:rPr lang="en-US" dirty="0" smtClean="0"/>
              <a:t>Upper motor neuron</a:t>
            </a:r>
          </a:p>
          <a:p>
            <a:r>
              <a:rPr lang="en-US" dirty="0" smtClean="0"/>
              <a:t>Spasticity</a:t>
            </a:r>
          </a:p>
          <a:p>
            <a:r>
              <a:rPr lang="en-US" dirty="0" err="1" smtClean="0"/>
              <a:t>Hyperreflexia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Peripheral Nervous System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Anterior horn cell ( motor neuron) in the brainstem and spinal cord</a:t>
            </a:r>
          </a:p>
          <a:p>
            <a:r>
              <a:rPr lang="en-US" dirty="0" smtClean="0"/>
              <a:t>Lower Motor Neuron</a:t>
            </a:r>
          </a:p>
          <a:p>
            <a:r>
              <a:rPr lang="en-US" dirty="0" smtClean="0"/>
              <a:t>Nerve root, peripheral nerve, neuromuscular junction, muscle</a:t>
            </a:r>
          </a:p>
          <a:p>
            <a:r>
              <a:rPr lang="en-US" dirty="0" err="1" smtClean="0"/>
              <a:t>Hypotonia</a:t>
            </a:r>
            <a:endParaRPr lang="en-US" dirty="0" smtClean="0"/>
          </a:p>
          <a:p>
            <a:r>
              <a:rPr lang="en-US" dirty="0" err="1" smtClean="0"/>
              <a:t>Hyporeflexia</a:t>
            </a:r>
            <a:r>
              <a:rPr lang="en-US" dirty="0" smtClean="0"/>
              <a:t> to </a:t>
            </a:r>
            <a:r>
              <a:rPr lang="en-US" dirty="0" err="1" smtClean="0"/>
              <a:t>areflexia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916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loppy Infant Char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" y="0"/>
            <a:ext cx="76435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024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More than “pure motor”	</a:t>
            </a:r>
          </a:p>
          <a:p>
            <a:pPr lvl="1"/>
            <a:r>
              <a:rPr lang="en-US" dirty="0" smtClean="0"/>
              <a:t>Seizures</a:t>
            </a:r>
          </a:p>
          <a:p>
            <a:pPr lvl="1"/>
            <a:r>
              <a:rPr lang="en-US" dirty="0" err="1" smtClean="0"/>
              <a:t>Dysmorphic</a:t>
            </a:r>
            <a:r>
              <a:rPr lang="en-US" dirty="0" smtClean="0"/>
              <a:t> features</a:t>
            </a:r>
          </a:p>
          <a:p>
            <a:pPr lvl="1"/>
            <a:r>
              <a:rPr lang="en-US" dirty="0" smtClean="0"/>
              <a:t>Lethargy</a:t>
            </a:r>
          </a:p>
          <a:p>
            <a:pPr lvl="1"/>
            <a:r>
              <a:rPr lang="en-US" dirty="0" smtClean="0"/>
              <a:t>Speech or cognitive delay</a:t>
            </a:r>
          </a:p>
          <a:p>
            <a:pPr lvl="1"/>
            <a:r>
              <a:rPr lang="en-US" dirty="0" smtClean="0"/>
              <a:t>Abnormal eye movements</a:t>
            </a:r>
          </a:p>
          <a:p>
            <a:r>
              <a:rPr lang="en-US" dirty="0" smtClean="0"/>
              <a:t>Hyperactive deep tendon reflexes</a:t>
            </a:r>
          </a:p>
          <a:p>
            <a:r>
              <a:rPr lang="en-US" dirty="0" smtClean="0"/>
              <a:t>Fisting of hands</a:t>
            </a:r>
          </a:p>
          <a:p>
            <a:r>
              <a:rPr lang="en-US" dirty="0" smtClean="0"/>
              <a:t>Normal strength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Warning signs of Central </a:t>
            </a:r>
            <a:r>
              <a:rPr lang="en-US" dirty="0" err="1" smtClean="0"/>
              <a:t>hypotonia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48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Hypotonia</a:t>
            </a:r>
            <a:r>
              <a:rPr lang="en-US" dirty="0" smtClean="0"/>
              <a:t> ( floppy infant)</a:t>
            </a:r>
          </a:p>
          <a:p>
            <a:r>
              <a:rPr lang="en-US" dirty="0" smtClean="0"/>
              <a:t>Muscle wasting</a:t>
            </a:r>
          </a:p>
          <a:p>
            <a:r>
              <a:rPr lang="en-US" dirty="0" smtClean="0"/>
              <a:t>Weakness</a:t>
            </a:r>
          </a:p>
          <a:p>
            <a:r>
              <a:rPr lang="en-US" dirty="0" smtClean="0"/>
              <a:t>Loss of motor milestones with other milestones spared ( speech, cognition)</a:t>
            </a:r>
          </a:p>
          <a:p>
            <a:r>
              <a:rPr lang="en-US" dirty="0" smtClean="0"/>
              <a:t>Poor feeding, swallowing, handling of secretions</a:t>
            </a:r>
          </a:p>
          <a:p>
            <a:r>
              <a:rPr lang="en-US" dirty="0" smtClean="0"/>
              <a:t>Weak cough</a:t>
            </a:r>
          </a:p>
          <a:p>
            <a:r>
              <a:rPr lang="en-US" dirty="0" smtClean="0"/>
              <a:t>Use of accessory muscles of respiration, increased respiratory rate</a:t>
            </a:r>
          </a:p>
          <a:p>
            <a:r>
              <a:rPr lang="en-US" dirty="0" smtClean="0"/>
              <a:t>Recurrent admissions for respiratory infections</a:t>
            </a:r>
          </a:p>
          <a:p>
            <a:r>
              <a:rPr lang="en-US" b="1" dirty="0" smtClean="0"/>
              <a:t>Absence of deep tendon reflexes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Warning signs of neuromuscular disease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164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ypotonic infant pict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95" y="236590"/>
            <a:ext cx="8401023" cy="630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676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4" descr="newbor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4400"/>
            <a:ext cx="7467600" cy="534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i="1" dirty="0" smtClean="0">
                <a:solidFill>
                  <a:srgbClr val="000090"/>
                </a:solidFill>
                <a:ea typeface="ヒラギノ角ゴ Pro W3" pitchFamily="-94" charset="-128"/>
              </a:rPr>
              <a:t>I </a:t>
            </a:r>
            <a:r>
              <a:rPr lang="en-US" altLang="en-US" i="1" dirty="0" smtClean="0">
                <a:solidFill>
                  <a:srgbClr val="000090"/>
                </a:solidFill>
                <a:ea typeface="ヒラギノ角ゴ Pro W3" pitchFamily="-94" charset="-128"/>
              </a:rPr>
              <a:t>am a paid </a:t>
            </a:r>
            <a:r>
              <a:rPr lang="en-US" altLang="en-US" i="1" dirty="0" smtClean="0">
                <a:solidFill>
                  <a:srgbClr val="000090"/>
                </a:solidFill>
                <a:ea typeface="ヒラギノ角ゴ Pro W3" pitchFamily="-94" charset="-128"/>
              </a:rPr>
              <a:t>consultant of </a:t>
            </a:r>
            <a:r>
              <a:rPr lang="en-US" altLang="en-US" i="1" dirty="0" err="1" smtClean="0">
                <a:solidFill>
                  <a:srgbClr val="000090"/>
                </a:solidFill>
                <a:ea typeface="ヒラギノ角ゴ Pro W3" pitchFamily="-94" charset="-128"/>
              </a:rPr>
              <a:t>Biogen</a:t>
            </a:r>
            <a:r>
              <a:rPr lang="en-US" altLang="en-US" i="1" dirty="0" smtClean="0">
                <a:solidFill>
                  <a:srgbClr val="000090"/>
                </a:solidFill>
                <a:ea typeface="ヒラギノ角ゴ Pro W3" pitchFamily="-94" charset="-128"/>
              </a:rPr>
              <a:t> </a:t>
            </a:r>
            <a:r>
              <a:rPr lang="en-US" altLang="en-US" i="1" dirty="0" smtClean="0">
                <a:solidFill>
                  <a:srgbClr val="000090"/>
                </a:solidFill>
                <a:ea typeface="ヒラギノ角ゴ Pro W3" pitchFamily="-94" charset="-128"/>
              </a:rPr>
              <a:t>and </a:t>
            </a:r>
            <a:r>
              <a:rPr lang="en-US" altLang="en-US" i="1" dirty="0" smtClean="0">
                <a:solidFill>
                  <a:srgbClr val="000090"/>
                </a:solidFill>
                <a:ea typeface="ヒラギノ角ゴ Pro W3" pitchFamily="-94" charset="-128"/>
              </a:rPr>
              <a:t>all material contained within complies with applicable FDA regulations.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Disclosures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477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Decreased to absent reflexes: Probable neuromuscular disorder</a:t>
            </a:r>
          </a:p>
          <a:p>
            <a:r>
              <a:rPr lang="en-US" dirty="0" smtClean="0"/>
              <a:t>Hyperactive reflexes: probable brain or spinal cord disorder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DEEP TENDON REFLEXES ARE KEY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559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Proximal</a:t>
            </a:r>
            <a:r>
              <a:rPr lang="en-US" dirty="0" smtClean="0"/>
              <a:t> muscle weakness greater than distal</a:t>
            </a:r>
          </a:p>
          <a:p>
            <a:pPr lvl="1"/>
            <a:r>
              <a:rPr lang="en-US" dirty="0" smtClean="0"/>
              <a:t>Muscular dystrophy or myopathy</a:t>
            </a:r>
          </a:p>
          <a:p>
            <a:r>
              <a:rPr lang="en-US" b="1" dirty="0" smtClean="0"/>
              <a:t>Distal</a:t>
            </a:r>
            <a:r>
              <a:rPr lang="en-US" dirty="0" smtClean="0"/>
              <a:t> weakness greater than proximal</a:t>
            </a:r>
          </a:p>
          <a:p>
            <a:pPr lvl="1"/>
            <a:r>
              <a:rPr lang="en-US" dirty="0" smtClean="0"/>
              <a:t>Neuropathy</a:t>
            </a:r>
          </a:p>
          <a:p>
            <a:r>
              <a:rPr lang="en-US" b="1" dirty="0" smtClean="0"/>
              <a:t>Fatigable weakness </a:t>
            </a:r>
            <a:r>
              <a:rPr lang="en-US" dirty="0" smtClean="0"/>
              <a:t>( worse as day progresses)</a:t>
            </a:r>
          </a:p>
          <a:p>
            <a:pPr lvl="1"/>
            <a:r>
              <a:rPr lang="en-US" dirty="0" smtClean="0"/>
              <a:t>Neuromuscular junction disorder such as myasthenia gravis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 of weakness as a clue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657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5 Yr Old With Weakness</a:t>
            </a:r>
          </a:p>
        </p:txBody>
      </p:sp>
      <p:pic>
        <p:nvPicPr>
          <p:cNvPr id="51202" name="Picture 3" descr="dmdbmd_gower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23622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4" descr="dmdbmd_gower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505200"/>
            <a:ext cx="2514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5" descr="dmdbmd_gower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114800"/>
            <a:ext cx="2590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 sign of proximal muscle weakness</a:t>
            </a:r>
          </a:p>
          <a:p>
            <a:pPr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Usually seen in muscular dystrophies</a:t>
            </a:r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Gower</a:t>
            </a:r>
            <a:r>
              <a:rPr lang="ja-JP" altLang="en-US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 sign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Calf hypertrophy and lumbar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lordosis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3426" name="Picture 3" descr="dm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52" y="2642144"/>
            <a:ext cx="4394192" cy="3453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27" name="Picture 4" descr="px0700141001dm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852" y="2508034"/>
            <a:ext cx="2848748" cy="3798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Calf hypertrophy and exaggerated lumbar </a:t>
            </a:r>
            <a:r>
              <a:rPr lang="en-US" sz="2800" dirty="0" err="1">
                <a:latin typeface="Arial" charset="0"/>
                <a:ea typeface="ＭＳ Ｐゴシック" charset="0"/>
                <a:cs typeface="ＭＳ Ｐゴシック" charset="0"/>
              </a:rPr>
              <a:t>lordosis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 seen in the picture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X-linked </a:t>
            </a:r>
            <a:r>
              <a:rPr lang="en-US" sz="2800" dirty="0" err="1">
                <a:latin typeface="Arial" charset="0"/>
                <a:ea typeface="ＭＳ Ｐゴシック" charset="0"/>
                <a:cs typeface="ＭＳ Ｐゴシック" charset="0"/>
              </a:rPr>
              <a:t>dystrophinopathy</a:t>
            </a: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Severe cardiomyopathy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Cognitive issues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>
                <a:latin typeface="Arial" charset="0"/>
                <a:ea typeface="ＭＳ Ｐゴシック" charset="0"/>
              </a:rPr>
              <a:t>Most have mild mental retardation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>
                <a:latin typeface="Arial" charset="0"/>
                <a:ea typeface="ＭＳ Ｐゴシック" charset="0"/>
              </a:rPr>
              <a:t>20% more severe cognitive issues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Onset before age 3, wheel chair by 12 </a:t>
            </a:r>
            <a:r>
              <a:rPr lang="en-US" sz="2800" dirty="0" err="1">
                <a:latin typeface="Arial" charset="0"/>
                <a:ea typeface="ＭＳ Ｐゴシック" charset="0"/>
                <a:cs typeface="ＭＳ Ｐゴシック" charset="0"/>
              </a:rPr>
              <a:t>yrs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, death by age 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20-30 </a:t>
            </a: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Duchenne</a:t>
            </a:r>
            <a:r>
              <a:rPr lang="ja-JP" altLang="en-US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 MD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Until recently most of these disorders did not have specific treatments. Care was aimed at supportive multidisciplinary approaches</a:t>
            </a:r>
          </a:p>
          <a:p>
            <a:r>
              <a:rPr lang="en-US" dirty="0" smtClean="0"/>
              <a:t>We are now in a very exciting time for emerging therapies for these previously untreatable disorders</a:t>
            </a:r>
          </a:p>
          <a:p>
            <a:r>
              <a:rPr lang="en-US" dirty="0" smtClean="0"/>
              <a:t>Spinal Muscular Atrophy and </a:t>
            </a:r>
            <a:r>
              <a:rPr lang="en-US" dirty="0" err="1" smtClean="0"/>
              <a:t>Duchenne</a:t>
            </a:r>
            <a:r>
              <a:rPr lang="en-US" dirty="0" smtClean="0"/>
              <a:t> MD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Prognosis for Children with Neuromuscular disorders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18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Emerging treatment for Progressive neuromuscular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Duchenne</a:t>
            </a:r>
            <a:r>
              <a:rPr lang="en-US" dirty="0" smtClean="0"/>
              <a:t> Muscular Dystrophy</a:t>
            </a:r>
          </a:p>
          <a:p>
            <a:pPr lvl="1"/>
            <a:r>
              <a:rPr lang="en-US" dirty="0" err="1" smtClean="0"/>
              <a:t>Exondys</a:t>
            </a:r>
            <a:r>
              <a:rPr lang="en-US" dirty="0" smtClean="0"/>
              <a:t> 51</a:t>
            </a:r>
          </a:p>
          <a:p>
            <a:pPr lvl="1"/>
            <a:r>
              <a:rPr lang="en-US" dirty="0" smtClean="0"/>
              <a:t>For patients with a specific genetic mutation</a:t>
            </a:r>
          </a:p>
          <a:p>
            <a:pPr lvl="1"/>
            <a:r>
              <a:rPr lang="en-US" dirty="0" smtClean="0"/>
              <a:t>Approximately 11% have this type</a:t>
            </a:r>
          </a:p>
          <a:p>
            <a:r>
              <a:rPr lang="en-US" dirty="0" smtClean="0"/>
              <a:t>Spinal Muscular Atrophy</a:t>
            </a:r>
          </a:p>
          <a:p>
            <a:pPr lvl="1"/>
            <a:r>
              <a:rPr lang="en-US" dirty="0" err="1" smtClean="0"/>
              <a:t>Nusinersin</a:t>
            </a:r>
            <a:r>
              <a:rPr lang="en-US" dirty="0" smtClean="0"/>
              <a:t> ( </a:t>
            </a:r>
            <a:r>
              <a:rPr lang="en-US" dirty="0" err="1" smtClean="0"/>
              <a:t>Spinraza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Gene therapy</a:t>
            </a:r>
          </a:p>
          <a:p>
            <a:pPr lvl="2"/>
            <a:r>
              <a:rPr lang="en-US" dirty="0" smtClean="0"/>
              <a:t>Viral vector with gene attached. Given IV</a:t>
            </a:r>
          </a:p>
          <a:p>
            <a:pPr lvl="2"/>
            <a:r>
              <a:rPr lang="en-US" dirty="0" smtClean="0"/>
              <a:t>Cells “infected with virus” and gene inserted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5747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xresdefaul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5138"/>
            <a:ext cx="9144000" cy="539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133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I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56" y="1730374"/>
            <a:ext cx="3523048" cy="5127626"/>
          </a:xfrm>
          <a:prstGeom prst="rect">
            <a:avLst/>
          </a:prstGeom>
        </p:spPr>
      </p:pic>
      <p:pic>
        <p:nvPicPr>
          <p:cNvPr id="6" name="Picture 5" descr="KI 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469" y="1730374"/>
            <a:ext cx="3482624" cy="5015711"/>
          </a:xfrm>
          <a:prstGeom prst="rect">
            <a:avLst/>
          </a:prstGeom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297256" y="395135"/>
            <a:ext cx="905439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5 months				9 months								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892613" y="323165"/>
            <a:ext cx="4519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Infant number 2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628403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ctor-stethoscope-presentation-brain-lungs-healthcare-concept-vector-illustration-flat-style-graphics-character-9377668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465" y="1775159"/>
            <a:ext cx="4883035" cy="4883035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Brain/ Lung Connection?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398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uromuscular+junction+Musc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95" y="0"/>
            <a:ext cx="8904312" cy="667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153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382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49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785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8997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259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2593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0"/>
            <a:ext cx="91139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510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H="1" flipV="1">
            <a:off x="2314575" y="2562225"/>
            <a:ext cx="1800225" cy="733425"/>
          </a:xfrm>
          <a:prstGeom prst="line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3810000" y="2238375"/>
            <a:ext cx="628651" cy="847725"/>
          </a:xfrm>
          <a:prstGeom prst="line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714875" y="2228850"/>
            <a:ext cx="257175" cy="819150"/>
          </a:xfrm>
          <a:prstGeom prst="line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239083" y="3305175"/>
            <a:ext cx="2542842" cy="235941"/>
          </a:xfrm>
          <a:prstGeom prst="line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133216" y="3916116"/>
            <a:ext cx="2315334" cy="598734"/>
          </a:xfrm>
          <a:prstGeom prst="line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600575" y="4324350"/>
            <a:ext cx="66675" cy="1028700"/>
          </a:xfrm>
          <a:prstGeom prst="line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3476625" y="4324350"/>
            <a:ext cx="838200" cy="819150"/>
          </a:xfrm>
          <a:prstGeom prst="line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07" name="Straight Connector 106"/>
          <p:cNvCxnSpPr/>
          <p:nvPr/>
        </p:nvCxnSpPr>
        <p:spPr>
          <a:xfrm flipV="1">
            <a:off x="5016290" y="2516692"/>
            <a:ext cx="1420435" cy="686685"/>
          </a:xfrm>
          <a:prstGeom prst="line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4943475" y="4267200"/>
            <a:ext cx="1057275" cy="895350"/>
          </a:xfrm>
          <a:prstGeom prst="line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24" name="Straight Connector 123"/>
          <p:cNvCxnSpPr/>
          <p:nvPr/>
        </p:nvCxnSpPr>
        <p:spPr>
          <a:xfrm flipH="1">
            <a:off x="2019301" y="4010025"/>
            <a:ext cx="2057399" cy="714375"/>
          </a:xfrm>
          <a:prstGeom prst="line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31" name="Straight Connector 130"/>
          <p:cNvCxnSpPr/>
          <p:nvPr/>
        </p:nvCxnSpPr>
        <p:spPr>
          <a:xfrm flipH="1">
            <a:off x="1276350" y="3609975"/>
            <a:ext cx="2800351" cy="123825"/>
          </a:xfrm>
          <a:prstGeom prst="line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Multidisciplinary SMA Care Team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03F5-9C6C-426C-874A-B474C8F0AAE5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1080422" y="2007630"/>
            <a:ext cx="7002205" cy="3446141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78" name="Group 77"/>
          <p:cNvGrpSpPr/>
          <p:nvPr/>
        </p:nvGrpSpPr>
        <p:grpSpPr>
          <a:xfrm>
            <a:off x="4572770" y="1159115"/>
            <a:ext cx="1197000" cy="1196998"/>
            <a:chOff x="5559987" y="1436704"/>
            <a:chExt cx="1197000" cy="1196998"/>
          </a:xfrm>
        </p:grpSpPr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5559987" y="1436704"/>
              <a:ext cx="1197000" cy="119699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grpSp>
          <p:nvGrpSpPr>
            <p:cNvPr id="31" name="Group 30"/>
            <p:cNvGrpSpPr>
              <a:grpSpLocks noChangeAspect="1"/>
            </p:cNvGrpSpPr>
            <p:nvPr/>
          </p:nvGrpSpPr>
          <p:grpSpPr>
            <a:xfrm>
              <a:off x="5698844" y="1595562"/>
              <a:ext cx="861348" cy="882564"/>
              <a:chOff x="7900988" y="911225"/>
              <a:chExt cx="1201737" cy="1171575"/>
            </a:xfrm>
            <a:solidFill>
              <a:schemeClr val="accent3">
                <a:lumMod val="75000"/>
                <a:alpha val="60000"/>
              </a:schemeClr>
            </a:solidFill>
          </p:grpSpPr>
          <p:sp>
            <p:nvSpPr>
              <p:cNvPr id="32" name="Freeform 10"/>
              <p:cNvSpPr>
                <a:spLocks/>
              </p:cNvSpPr>
              <p:nvPr/>
            </p:nvSpPr>
            <p:spPr bwMode="auto">
              <a:xfrm>
                <a:off x="8574088" y="911225"/>
                <a:ext cx="449262" cy="219075"/>
              </a:xfrm>
              <a:custGeom>
                <a:avLst/>
                <a:gdLst>
                  <a:gd name="T0" fmla="*/ 7 w 135"/>
                  <a:gd name="T1" fmla="*/ 20 h 63"/>
                  <a:gd name="T2" fmla="*/ 17 w 135"/>
                  <a:gd name="T3" fmla="*/ 18 h 63"/>
                  <a:gd name="T4" fmla="*/ 43 w 135"/>
                  <a:gd name="T5" fmla="*/ 20 h 63"/>
                  <a:gd name="T6" fmla="*/ 51 w 135"/>
                  <a:gd name="T7" fmla="*/ 23 h 63"/>
                  <a:gd name="T8" fmla="*/ 68 w 135"/>
                  <a:gd name="T9" fmla="*/ 26 h 63"/>
                  <a:gd name="T10" fmla="*/ 85 w 135"/>
                  <a:gd name="T11" fmla="*/ 46 h 63"/>
                  <a:gd name="T12" fmla="*/ 88 w 135"/>
                  <a:gd name="T13" fmla="*/ 52 h 63"/>
                  <a:gd name="T14" fmla="*/ 99 w 135"/>
                  <a:gd name="T15" fmla="*/ 54 h 63"/>
                  <a:gd name="T16" fmla="*/ 110 w 135"/>
                  <a:gd name="T17" fmla="*/ 48 h 63"/>
                  <a:gd name="T18" fmla="*/ 127 w 135"/>
                  <a:gd name="T19" fmla="*/ 58 h 63"/>
                  <a:gd name="T20" fmla="*/ 135 w 135"/>
                  <a:gd name="T21" fmla="*/ 63 h 63"/>
                  <a:gd name="T22" fmla="*/ 113 w 135"/>
                  <a:gd name="T23" fmla="*/ 40 h 63"/>
                  <a:gd name="T24" fmla="*/ 98 w 135"/>
                  <a:gd name="T25" fmla="*/ 29 h 63"/>
                  <a:gd name="T26" fmla="*/ 86 w 135"/>
                  <a:gd name="T27" fmla="*/ 21 h 63"/>
                  <a:gd name="T28" fmla="*/ 78 w 135"/>
                  <a:gd name="T29" fmla="*/ 18 h 63"/>
                  <a:gd name="T30" fmla="*/ 30 w 135"/>
                  <a:gd name="T31" fmla="*/ 1 h 63"/>
                  <a:gd name="T32" fmla="*/ 11 w 135"/>
                  <a:gd name="T33" fmla="*/ 1 h 63"/>
                  <a:gd name="T34" fmla="*/ 7 w 135"/>
                  <a:gd name="T35" fmla="*/ 1 h 63"/>
                  <a:gd name="T36" fmla="*/ 6 w 135"/>
                  <a:gd name="T37" fmla="*/ 2 h 63"/>
                  <a:gd name="T38" fmla="*/ 7 w 135"/>
                  <a:gd name="T39" fmla="*/ 2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35" h="63">
                    <a:moveTo>
                      <a:pt x="7" y="20"/>
                    </a:moveTo>
                    <a:cubicBezTo>
                      <a:pt x="9" y="21"/>
                      <a:pt x="13" y="20"/>
                      <a:pt x="17" y="18"/>
                    </a:cubicBezTo>
                    <a:cubicBezTo>
                      <a:pt x="24" y="16"/>
                      <a:pt x="34" y="13"/>
                      <a:pt x="43" y="20"/>
                    </a:cubicBezTo>
                    <a:cubicBezTo>
                      <a:pt x="48" y="23"/>
                      <a:pt x="49" y="23"/>
                      <a:pt x="51" y="23"/>
                    </a:cubicBezTo>
                    <a:cubicBezTo>
                      <a:pt x="55" y="22"/>
                      <a:pt x="59" y="22"/>
                      <a:pt x="68" y="26"/>
                    </a:cubicBezTo>
                    <a:cubicBezTo>
                      <a:pt x="78" y="31"/>
                      <a:pt x="82" y="40"/>
                      <a:pt x="85" y="46"/>
                    </a:cubicBezTo>
                    <a:cubicBezTo>
                      <a:pt x="86" y="48"/>
                      <a:pt x="87" y="51"/>
                      <a:pt x="88" y="52"/>
                    </a:cubicBezTo>
                    <a:cubicBezTo>
                      <a:pt x="92" y="51"/>
                      <a:pt x="96" y="52"/>
                      <a:pt x="99" y="54"/>
                    </a:cubicBezTo>
                    <a:cubicBezTo>
                      <a:pt x="101" y="51"/>
                      <a:pt x="105" y="48"/>
                      <a:pt x="110" y="48"/>
                    </a:cubicBezTo>
                    <a:cubicBezTo>
                      <a:pt x="116" y="47"/>
                      <a:pt x="122" y="51"/>
                      <a:pt x="127" y="58"/>
                    </a:cubicBezTo>
                    <a:cubicBezTo>
                      <a:pt x="129" y="60"/>
                      <a:pt x="132" y="62"/>
                      <a:pt x="135" y="63"/>
                    </a:cubicBezTo>
                    <a:cubicBezTo>
                      <a:pt x="130" y="54"/>
                      <a:pt x="122" y="45"/>
                      <a:pt x="113" y="40"/>
                    </a:cubicBezTo>
                    <a:cubicBezTo>
                      <a:pt x="103" y="34"/>
                      <a:pt x="100" y="31"/>
                      <a:pt x="98" y="29"/>
                    </a:cubicBezTo>
                    <a:cubicBezTo>
                      <a:pt x="95" y="26"/>
                      <a:pt x="93" y="24"/>
                      <a:pt x="86" y="21"/>
                    </a:cubicBezTo>
                    <a:cubicBezTo>
                      <a:pt x="83" y="20"/>
                      <a:pt x="81" y="19"/>
                      <a:pt x="78" y="18"/>
                    </a:cubicBezTo>
                    <a:cubicBezTo>
                      <a:pt x="57" y="9"/>
                      <a:pt x="38" y="2"/>
                      <a:pt x="30" y="1"/>
                    </a:cubicBezTo>
                    <a:cubicBezTo>
                      <a:pt x="25" y="0"/>
                      <a:pt x="18" y="1"/>
                      <a:pt x="11" y="1"/>
                    </a:cubicBezTo>
                    <a:cubicBezTo>
                      <a:pt x="10" y="1"/>
                      <a:pt x="8" y="1"/>
                      <a:pt x="7" y="1"/>
                    </a:cubicBezTo>
                    <a:cubicBezTo>
                      <a:pt x="7" y="2"/>
                      <a:pt x="6" y="2"/>
                      <a:pt x="6" y="2"/>
                    </a:cubicBezTo>
                    <a:cubicBezTo>
                      <a:pt x="6" y="3"/>
                      <a:pt x="0" y="15"/>
                      <a:pt x="7" y="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3" name="Freeform 11"/>
              <p:cNvSpPr>
                <a:spLocks noEditPoints="1"/>
              </p:cNvSpPr>
              <p:nvPr/>
            </p:nvSpPr>
            <p:spPr bwMode="auto">
              <a:xfrm>
                <a:off x="7900988" y="911225"/>
                <a:ext cx="1201737" cy="896938"/>
              </a:xfrm>
              <a:custGeom>
                <a:avLst/>
                <a:gdLst>
                  <a:gd name="T0" fmla="*/ 341 w 361"/>
                  <a:gd name="T1" fmla="*/ 106 h 258"/>
                  <a:gd name="T2" fmla="*/ 352 w 361"/>
                  <a:gd name="T3" fmla="*/ 95 h 258"/>
                  <a:gd name="T4" fmla="*/ 307 w 361"/>
                  <a:gd name="T5" fmla="*/ 59 h 258"/>
                  <a:gd name="T6" fmla="*/ 262 w 361"/>
                  <a:gd name="T7" fmla="*/ 68 h 258"/>
                  <a:gd name="T8" fmla="*/ 255 w 361"/>
                  <a:gd name="T9" fmla="*/ 30 h 258"/>
                  <a:gd name="T10" fmla="*/ 184 w 361"/>
                  <a:gd name="T11" fmla="*/ 2 h 258"/>
                  <a:gd name="T12" fmla="*/ 160 w 361"/>
                  <a:gd name="T13" fmla="*/ 14 h 258"/>
                  <a:gd name="T14" fmla="*/ 228 w 361"/>
                  <a:gd name="T15" fmla="*/ 50 h 258"/>
                  <a:gd name="T16" fmla="*/ 169 w 361"/>
                  <a:gd name="T17" fmla="*/ 20 h 258"/>
                  <a:gd name="T18" fmla="*/ 130 w 361"/>
                  <a:gd name="T19" fmla="*/ 19 h 258"/>
                  <a:gd name="T20" fmla="*/ 166 w 361"/>
                  <a:gd name="T21" fmla="*/ 48 h 258"/>
                  <a:gd name="T22" fmla="*/ 220 w 361"/>
                  <a:gd name="T23" fmla="*/ 151 h 258"/>
                  <a:gd name="T24" fmla="*/ 189 w 361"/>
                  <a:gd name="T25" fmla="*/ 90 h 258"/>
                  <a:gd name="T26" fmla="*/ 118 w 361"/>
                  <a:gd name="T27" fmla="*/ 48 h 258"/>
                  <a:gd name="T28" fmla="*/ 39 w 361"/>
                  <a:gd name="T29" fmla="*/ 72 h 258"/>
                  <a:gd name="T30" fmla="*/ 17 w 361"/>
                  <a:gd name="T31" fmla="*/ 131 h 258"/>
                  <a:gd name="T32" fmla="*/ 90 w 361"/>
                  <a:gd name="T33" fmla="*/ 53 h 258"/>
                  <a:gd name="T34" fmla="*/ 160 w 361"/>
                  <a:gd name="T35" fmla="*/ 123 h 258"/>
                  <a:gd name="T36" fmla="*/ 154 w 361"/>
                  <a:gd name="T37" fmla="*/ 99 h 258"/>
                  <a:gd name="T38" fmla="*/ 97 w 361"/>
                  <a:gd name="T39" fmla="*/ 68 h 258"/>
                  <a:gd name="T40" fmla="*/ 56 w 361"/>
                  <a:gd name="T41" fmla="*/ 103 h 258"/>
                  <a:gd name="T42" fmla="*/ 0 w 361"/>
                  <a:gd name="T43" fmla="*/ 169 h 258"/>
                  <a:gd name="T44" fmla="*/ 54 w 361"/>
                  <a:gd name="T45" fmla="*/ 142 h 258"/>
                  <a:gd name="T46" fmla="*/ 16 w 361"/>
                  <a:gd name="T47" fmla="*/ 184 h 258"/>
                  <a:gd name="T48" fmla="*/ 18 w 361"/>
                  <a:gd name="T49" fmla="*/ 199 h 258"/>
                  <a:gd name="T50" fmla="*/ 38 w 361"/>
                  <a:gd name="T51" fmla="*/ 239 h 258"/>
                  <a:gd name="T52" fmla="*/ 77 w 361"/>
                  <a:gd name="T53" fmla="*/ 210 h 258"/>
                  <a:gd name="T54" fmla="*/ 112 w 361"/>
                  <a:gd name="T55" fmla="*/ 170 h 258"/>
                  <a:gd name="T56" fmla="*/ 52 w 361"/>
                  <a:gd name="T57" fmla="*/ 178 h 258"/>
                  <a:gd name="T58" fmla="*/ 50 w 361"/>
                  <a:gd name="T59" fmla="*/ 169 h 258"/>
                  <a:gd name="T60" fmla="*/ 93 w 361"/>
                  <a:gd name="T61" fmla="*/ 113 h 258"/>
                  <a:gd name="T62" fmla="*/ 101 w 361"/>
                  <a:gd name="T63" fmla="*/ 125 h 258"/>
                  <a:gd name="T64" fmla="*/ 126 w 361"/>
                  <a:gd name="T65" fmla="*/ 174 h 258"/>
                  <a:gd name="T66" fmla="*/ 195 w 361"/>
                  <a:gd name="T67" fmla="*/ 221 h 258"/>
                  <a:gd name="T68" fmla="*/ 128 w 361"/>
                  <a:gd name="T69" fmla="*/ 186 h 258"/>
                  <a:gd name="T70" fmla="*/ 145 w 361"/>
                  <a:gd name="T71" fmla="*/ 223 h 258"/>
                  <a:gd name="T72" fmla="*/ 84 w 361"/>
                  <a:gd name="T73" fmla="*/ 214 h 258"/>
                  <a:gd name="T74" fmla="*/ 170 w 361"/>
                  <a:gd name="T75" fmla="*/ 244 h 258"/>
                  <a:gd name="T76" fmla="*/ 258 w 361"/>
                  <a:gd name="T77" fmla="*/ 246 h 258"/>
                  <a:gd name="T78" fmla="*/ 245 w 361"/>
                  <a:gd name="T79" fmla="*/ 192 h 258"/>
                  <a:gd name="T80" fmla="*/ 272 w 361"/>
                  <a:gd name="T81" fmla="*/ 238 h 258"/>
                  <a:gd name="T82" fmla="*/ 269 w 361"/>
                  <a:gd name="T83" fmla="*/ 181 h 258"/>
                  <a:gd name="T84" fmla="*/ 176 w 361"/>
                  <a:gd name="T85" fmla="*/ 151 h 258"/>
                  <a:gd name="T86" fmla="*/ 117 w 361"/>
                  <a:gd name="T87" fmla="*/ 100 h 258"/>
                  <a:gd name="T88" fmla="*/ 160 w 361"/>
                  <a:gd name="T89" fmla="*/ 146 h 258"/>
                  <a:gd name="T90" fmla="*/ 199 w 361"/>
                  <a:gd name="T91" fmla="*/ 151 h 258"/>
                  <a:gd name="T92" fmla="*/ 264 w 361"/>
                  <a:gd name="T93" fmla="*/ 145 h 258"/>
                  <a:gd name="T94" fmla="*/ 268 w 361"/>
                  <a:gd name="T95" fmla="*/ 171 h 258"/>
                  <a:gd name="T96" fmla="*/ 325 w 361"/>
                  <a:gd name="T97" fmla="*/ 181 h 258"/>
                  <a:gd name="T98" fmla="*/ 223 w 361"/>
                  <a:gd name="T99" fmla="*/ 211 h 258"/>
                  <a:gd name="T100" fmla="*/ 231 w 361"/>
                  <a:gd name="T101" fmla="*/ 236 h 258"/>
                  <a:gd name="T102" fmla="*/ 330 w 361"/>
                  <a:gd name="T103" fmla="*/ 160 h 258"/>
                  <a:gd name="T104" fmla="*/ 228 w 361"/>
                  <a:gd name="T105" fmla="*/ 83 h 258"/>
                  <a:gd name="T106" fmla="*/ 268 w 361"/>
                  <a:gd name="T107" fmla="*/ 115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61" h="258">
                    <a:moveTo>
                      <a:pt x="342" y="125"/>
                    </a:moveTo>
                    <a:cubicBezTo>
                      <a:pt x="341" y="119"/>
                      <a:pt x="339" y="115"/>
                      <a:pt x="336" y="113"/>
                    </a:cubicBezTo>
                    <a:cubicBezTo>
                      <a:pt x="332" y="110"/>
                      <a:pt x="328" y="110"/>
                      <a:pt x="328" y="110"/>
                    </a:cubicBezTo>
                    <a:cubicBezTo>
                      <a:pt x="326" y="111"/>
                      <a:pt x="324" y="109"/>
                      <a:pt x="323" y="107"/>
                    </a:cubicBezTo>
                    <a:cubicBezTo>
                      <a:pt x="323" y="105"/>
                      <a:pt x="324" y="103"/>
                      <a:pt x="327" y="103"/>
                    </a:cubicBezTo>
                    <a:cubicBezTo>
                      <a:pt x="327" y="103"/>
                      <a:pt x="334" y="102"/>
                      <a:pt x="341" y="106"/>
                    </a:cubicBezTo>
                    <a:cubicBezTo>
                      <a:pt x="346" y="110"/>
                      <a:pt x="349" y="116"/>
                      <a:pt x="350" y="124"/>
                    </a:cubicBezTo>
                    <a:cubicBezTo>
                      <a:pt x="351" y="133"/>
                      <a:pt x="353" y="137"/>
                      <a:pt x="355" y="139"/>
                    </a:cubicBezTo>
                    <a:cubicBezTo>
                      <a:pt x="356" y="139"/>
                      <a:pt x="357" y="139"/>
                      <a:pt x="357" y="140"/>
                    </a:cubicBezTo>
                    <a:cubicBezTo>
                      <a:pt x="360" y="135"/>
                      <a:pt x="361" y="129"/>
                      <a:pt x="358" y="120"/>
                    </a:cubicBezTo>
                    <a:cubicBezTo>
                      <a:pt x="356" y="114"/>
                      <a:pt x="355" y="109"/>
                      <a:pt x="355" y="105"/>
                    </a:cubicBezTo>
                    <a:cubicBezTo>
                      <a:pt x="354" y="101"/>
                      <a:pt x="353" y="98"/>
                      <a:pt x="352" y="95"/>
                    </a:cubicBezTo>
                    <a:cubicBezTo>
                      <a:pt x="352" y="95"/>
                      <a:pt x="351" y="94"/>
                      <a:pt x="351" y="92"/>
                    </a:cubicBezTo>
                    <a:cubicBezTo>
                      <a:pt x="349" y="88"/>
                      <a:pt x="346" y="81"/>
                      <a:pt x="343" y="74"/>
                    </a:cubicBezTo>
                    <a:cubicBezTo>
                      <a:pt x="341" y="73"/>
                      <a:pt x="340" y="73"/>
                      <a:pt x="339" y="72"/>
                    </a:cubicBezTo>
                    <a:cubicBezTo>
                      <a:pt x="333" y="70"/>
                      <a:pt x="326" y="68"/>
                      <a:pt x="323" y="63"/>
                    </a:cubicBezTo>
                    <a:cubicBezTo>
                      <a:pt x="320" y="59"/>
                      <a:pt x="316" y="55"/>
                      <a:pt x="313" y="56"/>
                    </a:cubicBezTo>
                    <a:cubicBezTo>
                      <a:pt x="310" y="56"/>
                      <a:pt x="308" y="57"/>
                      <a:pt x="307" y="59"/>
                    </a:cubicBezTo>
                    <a:cubicBezTo>
                      <a:pt x="309" y="61"/>
                      <a:pt x="310" y="63"/>
                      <a:pt x="311" y="65"/>
                    </a:cubicBezTo>
                    <a:cubicBezTo>
                      <a:pt x="314" y="73"/>
                      <a:pt x="311" y="81"/>
                      <a:pt x="304" y="86"/>
                    </a:cubicBezTo>
                    <a:cubicBezTo>
                      <a:pt x="300" y="89"/>
                      <a:pt x="295" y="90"/>
                      <a:pt x="289" y="90"/>
                    </a:cubicBezTo>
                    <a:cubicBezTo>
                      <a:pt x="279" y="90"/>
                      <a:pt x="267" y="85"/>
                      <a:pt x="256" y="74"/>
                    </a:cubicBezTo>
                    <a:cubicBezTo>
                      <a:pt x="255" y="72"/>
                      <a:pt x="255" y="70"/>
                      <a:pt x="256" y="68"/>
                    </a:cubicBezTo>
                    <a:cubicBezTo>
                      <a:pt x="258" y="67"/>
                      <a:pt x="260" y="67"/>
                      <a:pt x="262" y="68"/>
                    </a:cubicBezTo>
                    <a:cubicBezTo>
                      <a:pt x="275" y="83"/>
                      <a:pt x="291" y="85"/>
                      <a:pt x="299" y="79"/>
                    </a:cubicBezTo>
                    <a:cubicBezTo>
                      <a:pt x="305" y="76"/>
                      <a:pt x="304" y="70"/>
                      <a:pt x="303" y="68"/>
                    </a:cubicBezTo>
                    <a:cubicBezTo>
                      <a:pt x="301" y="63"/>
                      <a:pt x="296" y="59"/>
                      <a:pt x="291" y="59"/>
                    </a:cubicBezTo>
                    <a:cubicBezTo>
                      <a:pt x="284" y="61"/>
                      <a:pt x="282" y="55"/>
                      <a:pt x="279" y="49"/>
                    </a:cubicBezTo>
                    <a:cubicBezTo>
                      <a:pt x="277" y="44"/>
                      <a:pt x="274" y="37"/>
                      <a:pt x="266" y="33"/>
                    </a:cubicBezTo>
                    <a:cubicBezTo>
                      <a:pt x="259" y="30"/>
                      <a:pt x="257" y="30"/>
                      <a:pt x="255" y="30"/>
                    </a:cubicBezTo>
                    <a:cubicBezTo>
                      <a:pt x="251" y="31"/>
                      <a:pt x="247" y="31"/>
                      <a:pt x="240" y="26"/>
                    </a:cubicBezTo>
                    <a:cubicBezTo>
                      <a:pt x="235" y="22"/>
                      <a:pt x="228" y="24"/>
                      <a:pt x="221" y="26"/>
                    </a:cubicBezTo>
                    <a:cubicBezTo>
                      <a:pt x="215" y="28"/>
                      <a:pt x="209" y="30"/>
                      <a:pt x="205" y="26"/>
                    </a:cubicBezTo>
                    <a:cubicBezTo>
                      <a:pt x="194" y="19"/>
                      <a:pt x="198" y="6"/>
                      <a:pt x="200" y="1"/>
                    </a:cubicBezTo>
                    <a:cubicBezTo>
                      <a:pt x="200" y="1"/>
                      <a:pt x="200" y="1"/>
                      <a:pt x="200" y="1"/>
                    </a:cubicBezTo>
                    <a:cubicBezTo>
                      <a:pt x="196" y="0"/>
                      <a:pt x="190" y="1"/>
                      <a:pt x="184" y="2"/>
                    </a:cubicBezTo>
                    <a:cubicBezTo>
                      <a:pt x="179" y="3"/>
                      <a:pt x="175" y="4"/>
                      <a:pt x="172" y="4"/>
                    </a:cubicBezTo>
                    <a:cubicBezTo>
                      <a:pt x="171" y="4"/>
                      <a:pt x="170" y="4"/>
                      <a:pt x="169" y="3"/>
                    </a:cubicBezTo>
                    <a:cubicBezTo>
                      <a:pt x="164" y="3"/>
                      <a:pt x="156" y="2"/>
                      <a:pt x="145" y="3"/>
                    </a:cubicBezTo>
                    <a:cubicBezTo>
                      <a:pt x="151" y="7"/>
                      <a:pt x="153" y="12"/>
                      <a:pt x="155" y="14"/>
                    </a:cubicBezTo>
                    <a:cubicBezTo>
                      <a:pt x="155" y="14"/>
                      <a:pt x="155" y="15"/>
                      <a:pt x="155" y="15"/>
                    </a:cubicBezTo>
                    <a:cubicBezTo>
                      <a:pt x="156" y="15"/>
                      <a:pt x="158" y="15"/>
                      <a:pt x="160" y="14"/>
                    </a:cubicBezTo>
                    <a:cubicBezTo>
                      <a:pt x="164" y="12"/>
                      <a:pt x="168" y="10"/>
                      <a:pt x="173" y="13"/>
                    </a:cubicBezTo>
                    <a:cubicBezTo>
                      <a:pt x="177" y="16"/>
                      <a:pt x="178" y="20"/>
                      <a:pt x="179" y="23"/>
                    </a:cubicBezTo>
                    <a:cubicBezTo>
                      <a:pt x="180" y="27"/>
                      <a:pt x="180" y="29"/>
                      <a:pt x="184" y="31"/>
                    </a:cubicBezTo>
                    <a:cubicBezTo>
                      <a:pt x="186" y="33"/>
                      <a:pt x="189" y="35"/>
                      <a:pt x="191" y="38"/>
                    </a:cubicBezTo>
                    <a:cubicBezTo>
                      <a:pt x="198" y="46"/>
                      <a:pt x="205" y="53"/>
                      <a:pt x="223" y="47"/>
                    </a:cubicBezTo>
                    <a:cubicBezTo>
                      <a:pt x="225" y="47"/>
                      <a:pt x="227" y="48"/>
                      <a:pt x="228" y="50"/>
                    </a:cubicBezTo>
                    <a:cubicBezTo>
                      <a:pt x="228" y="52"/>
                      <a:pt x="227" y="54"/>
                      <a:pt x="225" y="55"/>
                    </a:cubicBezTo>
                    <a:cubicBezTo>
                      <a:pt x="220" y="57"/>
                      <a:pt x="215" y="57"/>
                      <a:pt x="211" y="57"/>
                    </a:cubicBezTo>
                    <a:cubicBezTo>
                      <a:pt x="198" y="57"/>
                      <a:pt x="190" y="49"/>
                      <a:pt x="185" y="43"/>
                    </a:cubicBezTo>
                    <a:cubicBezTo>
                      <a:pt x="183" y="41"/>
                      <a:pt x="181" y="39"/>
                      <a:pt x="179" y="38"/>
                    </a:cubicBezTo>
                    <a:cubicBezTo>
                      <a:pt x="173" y="34"/>
                      <a:pt x="172" y="29"/>
                      <a:pt x="171" y="25"/>
                    </a:cubicBezTo>
                    <a:cubicBezTo>
                      <a:pt x="171" y="22"/>
                      <a:pt x="170" y="21"/>
                      <a:pt x="169" y="20"/>
                    </a:cubicBezTo>
                    <a:cubicBezTo>
                      <a:pt x="168" y="19"/>
                      <a:pt x="166" y="20"/>
                      <a:pt x="163" y="21"/>
                    </a:cubicBezTo>
                    <a:cubicBezTo>
                      <a:pt x="160" y="22"/>
                      <a:pt x="156" y="24"/>
                      <a:pt x="151" y="22"/>
                    </a:cubicBezTo>
                    <a:cubicBezTo>
                      <a:pt x="149" y="21"/>
                      <a:pt x="148" y="20"/>
                      <a:pt x="148" y="18"/>
                    </a:cubicBezTo>
                    <a:cubicBezTo>
                      <a:pt x="146" y="14"/>
                      <a:pt x="142" y="7"/>
                      <a:pt x="131" y="5"/>
                    </a:cubicBezTo>
                    <a:cubicBezTo>
                      <a:pt x="124" y="7"/>
                      <a:pt x="119" y="9"/>
                      <a:pt x="115" y="11"/>
                    </a:cubicBezTo>
                    <a:cubicBezTo>
                      <a:pt x="120" y="12"/>
                      <a:pt x="126" y="14"/>
                      <a:pt x="130" y="19"/>
                    </a:cubicBezTo>
                    <a:cubicBezTo>
                      <a:pt x="135" y="25"/>
                      <a:pt x="129" y="31"/>
                      <a:pt x="126" y="35"/>
                    </a:cubicBezTo>
                    <a:cubicBezTo>
                      <a:pt x="124" y="37"/>
                      <a:pt x="122" y="40"/>
                      <a:pt x="122" y="41"/>
                    </a:cubicBezTo>
                    <a:cubicBezTo>
                      <a:pt x="122" y="41"/>
                      <a:pt x="122" y="41"/>
                      <a:pt x="122" y="42"/>
                    </a:cubicBezTo>
                    <a:cubicBezTo>
                      <a:pt x="125" y="43"/>
                      <a:pt x="130" y="42"/>
                      <a:pt x="135" y="40"/>
                    </a:cubicBezTo>
                    <a:cubicBezTo>
                      <a:pt x="143" y="36"/>
                      <a:pt x="155" y="37"/>
                      <a:pt x="163" y="45"/>
                    </a:cubicBezTo>
                    <a:cubicBezTo>
                      <a:pt x="164" y="47"/>
                      <a:pt x="165" y="47"/>
                      <a:pt x="166" y="48"/>
                    </a:cubicBezTo>
                    <a:cubicBezTo>
                      <a:pt x="180" y="54"/>
                      <a:pt x="185" y="65"/>
                      <a:pt x="180" y="78"/>
                    </a:cubicBezTo>
                    <a:cubicBezTo>
                      <a:pt x="179" y="80"/>
                      <a:pt x="179" y="80"/>
                      <a:pt x="179" y="80"/>
                    </a:cubicBezTo>
                    <a:cubicBezTo>
                      <a:pt x="180" y="81"/>
                      <a:pt x="187" y="82"/>
                      <a:pt x="190" y="83"/>
                    </a:cubicBezTo>
                    <a:cubicBezTo>
                      <a:pt x="196" y="83"/>
                      <a:pt x="202" y="84"/>
                      <a:pt x="207" y="87"/>
                    </a:cubicBezTo>
                    <a:cubicBezTo>
                      <a:pt x="217" y="94"/>
                      <a:pt x="229" y="121"/>
                      <a:pt x="222" y="138"/>
                    </a:cubicBezTo>
                    <a:cubicBezTo>
                      <a:pt x="219" y="147"/>
                      <a:pt x="220" y="150"/>
                      <a:pt x="220" y="151"/>
                    </a:cubicBezTo>
                    <a:cubicBezTo>
                      <a:pt x="221" y="152"/>
                      <a:pt x="222" y="154"/>
                      <a:pt x="221" y="156"/>
                    </a:cubicBezTo>
                    <a:cubicBezTo>
                      <a:pt x="221" y="157"/>
                      <a:pt x="219" y="158"/>
                      <a:pt x="218" y="158"/>
                    </a:cubicBezTo>
                    <a:cubicBezTo>
                      <a:pt x="217" y="158"/>
                      <a:pt x="217" y="158"/>
                      <a:pt x="216" y="158"/>
                    </a:cubicBezTo>
                    <a:cubicBezTo>
                      <a:pt x="214" y="157"/>
                      <a:pt x="209" y="153"/>
                      <a:pt x="215" y="136"/>
                    </a:cubicBezTo>
                    <a:cubicBezTo>
                      <a:pt x="220" y="122"/>
                      <a:pt x="210" y="99"/>
                      <a:pt x="202" y="94"/>
                    </a:cubicBezTo>
                    <a:cubicBezTo>
                      <a:pt x="199" y="92"/>
                      <a:pt x="194" y="91"/>
                      <a:pt x="189" y="90"/>
                    </a:cubicBezTo>
                    <a:cubicBezTo>
                      <a:pt x="182" y="90"/>
                      <a:pt x="175" y="89"/>
                      <a:pt x="173" y="84"/>
                    </a:cubicBezTo>
                    <a:cubicBezTo>
                      <a:pt x="171" y="82"/>
                      <a:pt x="171" y="79"/>
                      <a:pt x="172" y="75"/>
                    </a:cubicBezTo>
                    <a:cubicBezTo>
                      <a:pt x="176" y="66"/>
                      <a:pt x="173" y="60"/>
                      <a:pt x="163" y="55"/>
                    </a:cubicBezTo>
                    <a:cubicBezTo>
                      <a:pt x="161" y="54"/>
                      <a:pt x="159" y="53"/>
                      <a:pt x="157" y="51"/>
                    </a:cubicBezTo>
                    <a:cubicBezTo>
                      <a:pt x="152" y="45"/>
                      <a:pt x="144" y="45"/>
                      <a:pt x="138" y="47"/>
                    </a:cubicBezTo>
                    <a:cubicBezTo>
                      <a:pt x="131" y="50"/>
                      <a:pt x="124" y="52"/>
                      <a:pt x="118" y="48"/>
                    </a:cubicBezTo>
                    <a:cubicBezTo>
                      <a:pt x="115" y="46"/>
                      <a:pt x="114" y="44"/>
                      <a:pt x="114" y="42"/>
                    </a:cubicBezTo>
                    <a:cubicBezTo>
                      <a:pt x="113" y="37"/>
                      <a:pt x="117" y="33"/>
                      <a:pt x="120" y="30"/>
                    </a:cubicBezTo>
                    <a:cubicBezTo>
                      <a:pt x="121" y="28"/>
                      <a:pt x="124" y="25"/>
                      <a:pt x="124" y="24"/>
                    </a:cubicBezTo>
                    <a:cubicBezTo>
                      <a:pt x="119" y="18"/>
                      <a:pt x="108" y="17"/>
                      <a:pt x="104" y="18"/>
                    </a:cubicBezTo>
                    <a:cubicBezTo>
                      <a:pt x="96" y="20"/>
                      <a:pt x="74" y="28"/>
                      <a:pt x="65" y="40"/>
                    </a:cubicBezTo>
                    <a:cubicBezTo>
                      <a:pt x="56" y="46"/>
                      <a:pt x="39" y="72"/>
                      <a:pt x="39" y="72"/>
                    </a:cubicBezTo>
                    <a:cubicBezTo>
                      <a:pt x="37" y="75"/>
                      <a:pt x="33" y="81"/>
                      <a:pt x="30" y="88"/>
                    </a:cubicBezTo>
                    <a:cubicBezTo>
                      <a:pt x="27" y="94"/>
                      <a:pt x="23" y="101"/>
                      <a:pt x="21" y="104"/>
                    </a:cubicBezTo>
                    <a:cubicBezTo>
                      <a:pt x="17" y="111"/>
                      <a:pt x="11" y="126"/>
                      <a:pt x="9" y="133"/>
                    </a:cubicBezTo>
                    <a:cubicBezTo>
                      <a:pt x="9" y="133"/>
                      <a:pt x="9" y="134"/>
                      <a:pt x="10" y="135"/>
                    </a:cubicBezTo>
                    <a:cubicBezTo>
                      <a:pt x="11" y="139"/>
                      <a:pt x="12" y="140"/>
                      <a:pt x="13" y="140"/>
                    </a:cubicBezTo>
                    <a:cubicBezTo>
                      <a:pt x="16" y="140"/>
                      <a:pt x="16" y="138"/>
                      <a:pt x="17" y="131"/>
                    </a:cubicBezTo>
                    <a:cubicBezTo>
                      <a:pt x="18" y="125"/>
                      <a:pt x="19" y="117"/>
                      <a:pt x="25" y="109"/>
                    </a:cubicBezTo>
                    <a:cubicBezTo>
                      <a:pt x="37" y="94"/>
                      <a:pt x="48" y="94"/>
                      <a:pt x="57" y="95"/>
                    </a:cubicBezTo>
                    <a:cubicBezTo>
                      <a:pt x="57" y="93"/>
                      <a:pt x="57" y="90"/>
                      <a:pt x="56" y="87"/>
                    </a:cubicBezTo>
                    <a:cubicBezTo>
                      <a:pt x="56" y="83"/>
                      <a:pt x="55" y="79"/>
                      <a:pt x="55" y="76"/>
                    </a:cubicBezTo>
                    <a:cubicBezTo>
                      <a:pt x="57" y="65"/>
                      <a:pt x="70" y="50"/>
                      <a:pt x="81" y="48"/>
                    </a:cubicBezTo>
                    <a:cubicBezTo>
                      <a:pt x="85" y="48"/>
                      <a:pt x="88" y="49"/>
                      <a:pt x="90" y="53"/>
                    </a:cubicBezTo>
                    <a:cubicBezTo>
                      <a:pt x="93" y="59"/>
                      <a:pt x="97" y="60"/>
                      <a:pt x="97" y="60"/>
                    </a:cubicBezTo>
                    <a:cubicBezTo>
                      <a:pt x="98" y="60"/>
                      <a:pt x="98" y="60"/>
                      <a:pt x="98" y="60"/>
                    </a:cubicBezTo>
                    <a:cubicBezTo>
                      <a:pt x="118" y="60"/>
                      <a:pt x="139" y="60"/>
                      <a:pt x="144" y="71"/>
                    </a:cubicBezTo>
                    <a:cubicBezTo>
                      <a:pt x="145" y="75"/>
                      <a:pt x="147" y="76"/>
                      <a:pt x="150" y="78"/>
                    </a:cubicBezTo>
                    <a:cubicBezTo>
                      <a:pt x="153" y="81"/>
                      <a:pt x="158" y="85"/>
                      <a:pt x="161" y="98"/>
                    </a:cubicBezTo>
                    <a:cubicBezTo>
                      <a:pt x="164" y="109"/>
                      <a:pt x="164" y="117"/>
                      <a:pt x="160" y="123"/>
                    </a:cubicBezTo>
                    <a:cubicBezTo>
                      <a:pt x="157" y="126"/>
                      <a:pt x="153" y="128"/>
                      <a:pt x="148" y="128"/>
                    </a:cubicBezTo>
                    <a:cubicBezTo>
                      <a:pt x="148" y="128"/>
                      <a:pt x="148" y="128"/>
                      <a:pt x="148" y="128"/>
                    </a:cubicBezTo>
                    <a:cubicBezTo>
                      <a:pt x="146" y="128"/>
                      <a:pt x="144" y="127"/>
                      <a:pt x="144" y="125"/>
                    </a:cubicBezTo>
                    <a:cubicBezTo>
                      <a:pt x="144" y="122"/>
                      <a:pt x="146" y="121"/>
                      <a:pt x="148" y="121"/>
                    </a:cubicBezTo>
                    <a:cubicBezTo>
                      <a:pt x="150" y="121"/>
                      <a:pt x="152" y="120"/>
                      <a:pt x="153" y="118"/>
                    </a:cubicBezTo>
                    <a:cubicBezTo>
                      <a:pt x="156" y="115"/>
                      <a:pt x="156" y="108"/>
                      <a:pt x="154" y="99"/>
                    </a:cubicBezTo>
                    <a:cubicBezTo>
                      <a:pt x="151" y="89"/>
                      <a:pt x="148" y="87"/>
                      <a:pt x="145" y="84"/>
                    </a:cubicBezTo>
                    <a:cubicBezTo>
                      <a:pt x="142" y="82"/>
                      <a:pt x="139" y="80"/>
                      <a:pt x="137" y="75"/>
                    </a:cubicBezTo>
                    <a:cubicBezTo>
                      <a:pt x="135" y="69"/>
                      <a:pt x="121" y="67"/>
                      <a:pt x="98" y="68"/>
                    </a:cubicBezTo>
                    <a:cubicBezTo>
                      <a:pt x="97" y="68"/>
                      <a:pt x="97" y="68"/>
                      <a:pt x="97" y="68"/>
                    </a:cubicBezTo>
                    <a:cubicBezTo>
                      <a:pt x="97" y="68"/>
                      <a:pt x="97" y="68"/>
                      <a:pt x="97" y="68"/>
                    </a:cubicBezTo>
                    <a:cubicBezTo>
                      <a:pt x="97" y="68"/>
                      <a:pt x="97" y="68"/>
                      <a:pt x="97" y="68"/>
                    </a:cubicBezTo>
                    <a:cubicBezTo>
                      <a:pt x="96" y="68"/>
                      <a:pt x="89" y="68"/>
                      <a:pt x="83" y="57"/>
                    </a:cubicBezTo>
                    <a:cubicBezTo>
                      <a:pt x="83" y="56"/>
                      <a:pt x="83" y="56"/>
                      <a:pt x="82" y="56"/>
                    </a:cubicBezTo>
                    <a:cubicBezTo>
                      <a:pt x="76" y="57"/>
                      <a:pt x="64" y="69"/>
                      <a:pt x="63" y="77"/>
                    </a:cubicBezTo>
                    <a:cubicBezTo>
                      <a:pt x="63" y="79"/>
                      <a:pt x="64" y="83"/>
                      <a:pt x="64" y="86"/>
                    </a:cubicBezTo>
                    <a:cubicBezTo>
                      <a:pt x="65" y="92"/>
                      <a:pt x="66" y="98"/>
                      <a:pt x="63" y="102"/>
                    </a:cubicBezTo>
                    <a:cubicBezTo>
                      <a:pt x="62" y="103"/>
                      <a:pt x="60" y="104"/>
                      <a:pt x="56" y="103"/>
                    </a:cubicBezTo>
                    <a:cubicBezTo>
                      <a:pt x="49" y="102"/>
                      <a:pt x="41" y="102"/>
                      <a:pt x="31" y="114"/>
                    </a:cubicBezTo>
                    <a:cubicBezTo>
                      <a:pt x="27" y="120"/>
                      <a:pt x="26" y="126"/>
                      <a:pt x="25" y="132"/>
                    </a:cubicBezTo>
                    <a:cubicBezTo>
                      <a:pt x="24" y="139"/>
                      <a:pt x="23" y="146"/>
                      <a:pt x="14" y="148"/>
                    </a:cubicBezTo>
                    <a:cubicBezTo>
                      <a:pt x="14" y="148"/>
                      <a:pt x="13" y="148"/>
                      <a:pt x="12" y="148"/>
                    </a:cubicBezTo>
                    <a:cubicBezTo>
                      <a:pt x="9" y="148"/>
                      <a:pt x="6" y="146"/>
                      <a:pt x="5" y="143"/>
                    </a:cubicBezTo>
                    <a:cubicBezTo>
                      <a:pt x="2" y="150"/>
                      <a:pt x="0" y="158"/>
                      <a:pt x="0" y="169"/>
                    </a:cubicBezTo>
                    <a:cubicBezTo>
                      <a:pt x="2" y="169"/>
                      <a:pt x="5" y="170"/>
                      <a:pt x="8" y="174"/>
                    </a:cubicBezTo>
                    <a:cubicBezTo>
                      <a:pt x="10" y="176"/>
                      <a:pt x="13" y="176"/>
                      <a:pt x="16" y="176"/>
                    </a:cubicBezTo>
                    <a:cubicBezTo>
                      <a:pt x="16" y="176"/>
                      <a:pt x="16" y="176"/>
                      <a:pt x="16" y="176"/>
                    </a:cubicBezTo>
                    <a:cubicBezTo>
                      <a:pt x="20" y="176"/>
                      <a:pt x="23" y="175"/>
                      <a:pt x="24" y="173"/>
                    </a:cubicBezTo>
                    <a:cubicBezTo>
                      <a:pt x="26" y="171"/>
                      <a:pt x="27" y="168"/>
                      <a:pt x="28" y="165"/>
                    </a:cubicBezTo>
                    <a:cubicBezTo>
                      <a:pt x="32" y="154"/>
                      <a:pt x="38" y="139"/>
                      <a:pt x="54" y="142"/>
                    </a:cubicBezTo>
                    <a:cubicBezTo>
                      <a:pt x="56" y="143"/>
                      <a:pt x="58" y="145"/>
                      <a:pt x="57" y="147"/>
                    </a:cubicBezTo>
                    <a:cubicBezTo>
                      <a:pt x="57" y="149"/>
                      <a:pt x="54" y="151"/>
                      <a:pt x="52" y="150"/>
                    </a:cubicBezTo>
                    <a:cubicBezTo>
                      <a:pt x="44" y="148"/>
                      <a:pt x="40" y="156"/>
                      <a:pt x="36" y="168"/>
                    </a:cubicBezTo>
                    <a:cubicBezTo>
                      <a:pt x="34" y="172"/>
                      <a:pt x="33" y="175"/>
                      <a:pt x="31" y="178"/>
                    </a:cubicBezTo>
                    <a:cubicBezTo>
                      <a:pt x="28" y="182"/>
                      <a:pt x="22" y="184"/>
                      <a:pt x="16" y="184"/>
                    </a:cubicBezTo>
                    <a:cubicBezTo>
                      <a:pt x="16" y="184"/>
                      <a:pt x="16" y="184"/>
                      <a:pt x="16" y="184"/>
                    </a:cubicBezTo>
                    <a:cubicBezTo>
                      <a:pt x="10" y="184"/>
                      <a:pt x="5" y="182"/>
                      <a:pt x="2" y="179"/>
                    </a:cubicBezTo>
                    <a:cubicBezTo>
                      <a:pt x="1" y="178"/>
                      <a:pt x="1" y="177"/>
                      <a:pt x="0" y="177"/>
                    </a:cubicBezTo>
                    <a:cubicBezTo>
                      <a:pt x="1" y="181"/>
                      <a:pt x="2" y="186"/>
                      <a:pt x="3" y="190"/>
                    </a:cubicBezTo>
                    <a:cubicBezTo>
                      <a:pt x="4" y="193"/>
                      <a:pt x="5" y="196"/>
                      <a:pt x="6" y="199"/>
                    </a:cubicBezTo>
                    <a:cubicBezTo>
                      <a:pt x="6" y="199"/>
                      <a:pt x="6" y="199"/>
                      <a:pt x="6" y="199"/>
                    </a:cubicBezTo>
                    <a:cubicBezTo>
                      <a:pt x="9" y="197"/>
                      <a:pt x="13" y="196"/>
                      <a:pt x="18" y="199"/>
                    </a:cubicBezTo>
                    <a:cubicBezTo>
                      <a:pt x="20" y="200"/>
                      <a:pt x="21" y="202"/>
                      <a:pt x="20" y="204"/>
                    </a:cubicBezTo>
                    <a:cubicBezTo>
                      <a:pt x="19" y="206"/>
                      <a:pt x="17" y="207"/>
                      <a:pt x="15" y="206"/>
                    </a:cubicBezTo>
                    <a:cubicBezTo>
                      <a:pt x="13" y="205"/>
                      <a:pt x="11" y="205"/>
                      <a:pt x="10" y="206"/>
                    </a:cubicBezTo>
                    <a:cubicBezTo>
                      <a:pt x="10" y="206"/>
                      <a:pt x="9" y="206"/>
                      <a:pt x="9" y="207"/>
                    </a:cubicBezTo>
                    <a:cubicBezTo>
                      <a:pt x="15" y="224"/>
                      <a:pt x="19" y="234"/>
                      <a:pt x="29" y="238"/>
                    </a:cubicBezTo>
                    <a:cubicBezTo>
                      <a:pt x="33" y="239"/>
                      <a:pt x="35" y="239"/>
                      <a:pt x="38" y="239"/>
                    </a:cubicBezTo>
                    <a:cubicBezTo>
                      <a:pt x="40" y="237"/>
                      <a:pt x="45" y="233"/>
                      <a:pt x="60" y="240"/>
                    </a:cubicBezTo>
                    <a:cubicBezTo>
                      <a:pt x="67" y="243"/>
                      <a:pt x="76" y="240"/>
                      <a:pt x="85" y="237"/>
                    </a:cubicBezTo>
                    <a:cubicBezTo>
                      <a:pt x="85" y="237"/>
                      <a:pt x="85" y="237"/>
                      <a:pt x="85" y="237"/>
                    </a:cubicBezTo>
                    <a:cubicBezTo>
                      <a:pt x="81" y="232"/>
                      <a:pt x="74" y="222"/>
                      <a:pt x="77" y="211"/>
                    </a:cubicBezTo>
                    <a:cubicBezTo>
                      <a:pt x="77" y="211"/>
                      <a:pt x="77" y="211"/>
                      <a:pt x="77" y="211"/>
                    </a:cubicBezTo>
                    <a:cubicBezTo>
                      <a:pt x="77" y="211"/>
                      <a:pt x="77" y="210"/>
                      <a:pt x="77" y="210"/>
                    </a:cubicBezTo>
                    <a:cubicBezTo>
                      <a:pt x="78" y="210"/>
                      <a:pt x="78" y="208"/>
                      <a:pt x="79" y="206"/>
                    </a:cubicBezTo>
                    <a:cubicBezTo>
                      <a:pt x="81" y="200"/>
                      <a:pt x="83" y="193"/>
                      <a:pt x="88" y="191"/>
                    </a:cubicBezTo>
                    <a:cubicBezTo>
                      <a:pt x="92" y="190"/>
                      <a:pt x="97" y="191"/>
                      <a:pt x="103" y="192"/>
                    </a:cubicBezTo>
                    <a:cubicBezTo>
                      <a:pt x="109" y="194"/>
                      <a:pt x="118" y="195"/>
                      <a:pt x="119" y="192"/>
                    </a:cubicBezTo>
                    <a:cubicBezTo>
                      <a:pt x="120" y="190"/>
                      <a:pt x="120" y="183"/>
                      <a:pt x="120" y="179"/>
                    </a:cubicBezTo>
                    <a:cubicBezTo>
                      <a:pt x="117" y="176"/>
                      <a:pt x="115" y="173"/>
                      <a:pt x="112" y="170"/>
                    </a:cubicBezTo>
                    <a:cubicBezTo>
                      <a:pt x="109" y="168"/>
                      <a:pt x="107" y="165"/>
                      <a:pt x="104" y="162"/>
                    </a:cubicBezTo>
                    <a:cubicBezTo>
                      <a:pt x="103" y="161"/>
                      <a:pt x="102" y="160"/>
                      <a:pt x="102" y="160"/>
                    </a:cubicBezTo>
                    <a:cubicBezTo>
                      <a:pt x="99" y="168"/>
                      <a:pt x="94" y="179"/>
                      <a:pt x="80" y="179"/>
                    </a:cubicBezTo>
                    <a:cubicBezTo>
                      <a:pt x="76" y="179"/>
                      <a:pt x="72" y="178"/>
                      <a:pt x="68" y="177"/>
                    </a:cubicBezTo>
                    <a:cubicBezTo>
                      <a:pt x="63" y="175"/>
                      <a:pt x="58" y="174"/>
                      <a:pt x="54" y="176"/>
                    </a:cubicBezTo>
                    <a:cubicBezTo>
                      <a:pt x="53" y="177"/>
                      <a:pt x="52" y="177"/>
                      <a:pt x="52" y="178"/>
                    </a:cubicBezTo>
                    <a:cubicBezTo>
                      <a:pt x="50" y="183"/>
                      <a:pt x="54" y="193"/>
                      <a:pt x="56" y="199"/>
                    </a:cubicBezTo>
                    <a:cubicBezTo>
                      <a:pt x="57" y="201"/>
                      <a:pt x="56" y="203"/>
                      <a:pt x="54" y="204"/>
                    </a:cubicBezTo>
                    <a:cubicBezTo>
                      <a:pt x="54" y="204"/>
                      <a:pt x="53" y="205"/>
                      <a:pt x="53" y="205"/>
                    </a:cubicBezTo>
                    <a:cubicBezTo>
                      <a:pt x="51" y="205"/>
                      <a:pt x="50" y="204"/>
                      <a:pt x="49" y="202"/>
                    </a:cubicBezTo>
                    <a:cubicBezTo>
                      <a:pt x="48" y="201"/>
                      <a:pt x="41" y="185"/>
                      <a:pt x="44" y="175"/>
                    </a:cubicBezTo>
                    <a:cubicBezTo>
                      <a:pt x="45" y="172"/>
                      <a:pt x="48" y="170"/>
                      <a:pt x="50" y="169"/>
                    </a:cubicBezTo>
                    <a:cubicBezTo>
                      <a:pt x="58" y="166"/>
                      <a:pt x="65" y="168"/>
                      <a:pt x="71" y="169"/>
                    </a:cubicBezTo>
                    <a:cubicBezTo>
                      <a:pt x="74" y="170"/>
                      <a:pt x="77" y="171"/>
                      <a:pt x="80" y="171"/>
                    </a:cubicBezTo>
                    <a:cubicBezTo>
                      <a:pt x="90" y="171"/>
                      <a:pt x="93" y="162"/>
                      <a:pt x="95" y="151"/>
                    </a:cubicBezTo>
                    <a:cubicBezTo>
                      <a:pt x="95" y="151"/>
                      <a:pt x="96" y="150"/>
                      <a:pt x="96" y="150"/>
                    </a:cubicBezTo>
                    <a:cubicBezTo>
                      <a:pt x="92" y="142"/>
                      <a:pt x="93" y="133"/>
                      <a:pt x="93" y="124"/>
                    </a:cubicBezTo>
                    <a:cubicBezTo>
                      <a:pt x="93" y="121"/>
                      <a:pt x="93" y="117"/>
                      <a:pt x="93" y="113"/>
                    </a:cubicBezTo>
                    <a:cubicBezTo>
                      <a:pt x="93" y="100"/>
                      <a:pt x="85" y="99"/>
                      <a:pt x="85" y="99"/>
                    </a:cubicBezTo>
                    <a:cubicBezTo>
                      <a:pt x="83" y="99"/>
                      <a:pt x="81" y="98"/>
                      <a:pt x="81" y="96"/>
                    </a:cubicBezTo>
                    <a:cubicBezTo>
                      <a:pt x="81" y="93"/>
                      <a:pt x="83" y="92"/>
                      <a:pt x="85" y="92"/>
                    </a:cubicBezTo>
                    <a:cubicBezTo>
                      <a:pt x="85" y="92"/>
                      <a:pt x="85" y="92"/>
                      <a:pt x="85" y="92"/>
                    </a:cubicBezTo>
                    <a:cubicBezTo>
                      <a:pt x="90" y="92"/>
                      <a:pt x="101" y="96"/>
                      <a:pt x="101" y="113"/>
                    </a:cubicBezTo>
                    <a:cubicBezTo>
                      <a:pt x="101" y="117"/>
                      <a:pt x="101" y="121"/>
                      <a:pt x="101" y="125"/>
                    </a:cubicBezTo>
                    <a:cubicBezTo>
                      <a:pt x="101" y="133"/>
                      <a:pt x="100" y="141"/>
                      <a:pt x="103" y="147"/>
                    </a:cubicBezTo>
                    <a:cubicBezTo>
                      <a:pt x="103" y="148"/>
                      <a:pt x="103" y="148"/>
                      <a:pt x="103" y="148"/>
                    </a:cubicBezTo>
                    <a:cubicBezTo>
                      <a:pt x="105" y="151"/>
                      <a:pt x="107" y="154"/>
                      <a:pt x="109" y="157"/>
                    </a:cubicBezTo>
                    <a:cubicBezTo>
                      <a:pt x="112" y="159"/>
                      <a:pt x="115" y="162"/>
                      <a:pt x="118" y="165"/>
                    </a:cubicBezTo>
                    <a:cubicBezTo>
                      <a:pt x="120" y="168"/>
                      <a:pt x="123" y="171"/>
                      <a:pt x="126" y="174"/>
                    </a:cubicBezTo>
                    <a:cubicBezTo>
                      <a:pt x="126" y="174"/>
                      <a:pt x="126" y="174"/>
                      <a:pt x="126" y="174"/>
                    </a:cubicBezTo>
                    <a:cubicBezTo>
                      <a:pt x="133" y="180"/>
                      <a:pt x="139" y="184"/>
                      <a:pt x="145" y="182"/>
                    </a:cubicBezTo>
                    <a:cubicBezTo>
                      <a:pt x="162" y="179"/>
                      <a:pt x="180" y="176"/>
                      <a:pt x="192" y="187"/>
                    </a:cubicBezTo>
                    <a:cubicBezTo>
                      <a:pt x="192" y="187"/>
                      <a:pt x="192" y="187"/>
                      <a:pt x="192" y="187"/>
                    </a:cubicBezTo>
                    <a:cubicBezTo>
                      <a:pt x="206" y="198"/>
                      <a:pt x="204" y="213"/>
                      <a:pt x="200" y="219"/>
                    </a:cubicBezTo>
                    <a:cubicBezTo>
                      <a:pt x="200" y="220"/>
                      <a:pt x="198" y="221"/>
                      <a:pt x="197" y="221"/>
                    </a:cubicBezTo>
                    <a:cubicBezTo>
                      <a:pt x="196" y="221"/>
                      <a:pt x="196" y="221"/>
                      <a:pt x="195" y="221"/>
                    </a:cubicBezTo>
                    <a:cubicBezTo>
                      <a:pt x="193" y="220"/>
                      <a:pt x="192" y="217"/>
                      <a:pt x="193" y="215"/>
                    </a:cubicBezTo>
                    <a:cubicBezTo>
                      <a:pt x="194" y="215"/>
                      <a:pt x="199" y="203"/>
                      <a:pt x="187" y="193"/>
                    </a:cubicBezTo>
                    <a:cubicBezTo>
                      <a:pt x="187" y="193"/>
                      <a:pt x="187" y="193"/>
                      <a:pt x="187" y="193"/>
                    </a:cubicBezTo>
                    <a:cubicBezTo>
                      <a:pt x="187" y="193"/>
                      <a:pt x="187" y="193"/>
                      <a:pt x="187" y="193"/>
                    </a:cubicBezTo>
                    <a:cubicBezTo>
                      <a:pt x="178" y="184"/>
                      <a:pt x="161" y="187"/>
                      <a:pt x="147" y="190"/>
                    </a:cubicBezTo>
                    <a:cubicBezTo>
                      <a:pt x="140" y="192"/>
                      <a:pt x="134" y="190"/>
                      <a:pt x="128" y="186"/>
                    </a:cubicBezTo>
                    <a:cubicBezTo>
                      <a:pt x="128" y="189"/>
                      <a:pt x="127" y="193"/>
                      <a:pt x="126" y="196"/>
                    </a:cubicBezTo>
                    <a:cubicBezTo>
                      <a:pt x="125" y="198"/>
                      <a:pt x="124" y="199"/>
                      <a:pt x="123" y="200"/>
                    </a:cubicBezTo>
                    <a:cubicBezTo>
                      <a:pt x="127" y="213"/>
                      <a:pt x="143" y="215"/>
                      <a:pt x="146" y="215"/>
                    </a:cubicBezTo>
                    <a:cubicBezTo>
                      <a:pt x="147" y="215"/>
                      <a:pt x="149" y="215"/>
                      <a:pt x="150" y="216"/>
                    </a:cubicBezTo>
                    <a:cubicBezTo>
                      <a:pt x="151" y="218"/>
                      <a:pt x="151" y="220"/>
                      <a:pt x="150" y="222"/>
                    </a:cubicBezTo>
                    <a:cubicBezTo>
                      <a:pt x="149" y="223"/>
                      <a:pt x="147" y="223"/>
                      <a:pt x="145" y="223"/>
                    </a:cubicBezTo>
                    <a:cubicBezTo>
                      <a:pt x="140" y="223"/>
                      <a:pt x="134" y="221"/>
                      <a:pt x="134" y="221"/>
                    </a:cubicBezTo>
                    <a:cubicBezTo>
                      <a:pt x="124" y="217"/>
                      <a:pt x="117" y="210"/>
                      <a:pt x="115" y="202"/>
                    </a:cubicBezTo>
                    <a:cubicBezTo>
                      <a:pt x="110" y="202"/>
                      <a:pt x="106" y="201"/>
                      <a:pt x="101" y="200"/>
                    </a:cubicBezTo>
                    <a:cubicBezTo>
                      <a:pt x="97" y="199"/>
                      <a:pt x="92" y="198"/>
                      <a:pt x="91" y="199"/>
                    </a:cubicBezTo>
                    <a:cubicBezTo>
                      <a:pt x="89" y="200"/>
                      <a:pt x="87" y="206"/>
                      <a:pt x="86" y="208"/>
                    </a:cubicBezTo>
                    <a:cubicBezTo>
                      <a:pt x="86" y="210"/>
                      <a:pt x="85" y="212"/>
                      <a:pt x="84" y="214"/>
                    </a:cubicBezTo>
                    <a:cubicBezTo>
                      <a:pt x="82" y="223"/>
                      <a:pt x="93" y="233"/>
                      <a:pt x="93" y="233"/>
                    </a:cubicBezTo>
                    <a:cubicBezTo>
                      <a:pt x="93" y="233"/>
                      <a:pt x="93" y="234"/>
                      <a:pt x="93" y="234"/>
                    </a:cubicBezTo>
                    <a:cubicBezTo>
                      <a:pt x="96" y="233"/>
                      <a:pt x="99" y="233"/>
                      <a:pt x="102" y="233"/>
                    </a:cubicBezTo>
                    <a:cubicBezTo>
                      <a:pt x="111" y="232"/>
                      <a:pt x="119" y="235"/>
                      <a:pt x="128" y="238"/>
                    </a:cubicBezTo>
                    <a:cubicBezTo>
                      <a:pt x="140" y="241"/>
                      <a:pt x="154" y="248"/>
                      <a:pt x="170" y="244"/>
                    </a:cubicBezTo>
                    <a:cubicBezTo>
                      <a:pt x="170" y="244"/>
                      <a:pt x="170" y="244"/>
                      <a:pt x="170" y="244"/>
                    </a:cubicBezTo>
                    <a:cubicBezTo>
                      <a:pt x="172" y="244"/>
                      <a:pt x="175" y="243"/>
                      <a:pt x="178" y="244"/>
                    </a:cubicBezTo>
                    <a:cubicBezTo>
                      <a:pt x="180" y="245"/>
                      <a:pt x="183" y="246"/>
                      <a:pt x="186" y="248"/>
                    </a:cubicBezTo>
                    <a:cubicBezTo>
                      <a:pt x="194" y="252"/>
                      <a:pt x="203" y="257"/>
                      <a:pt x="213" y="255"/>
                    </a:cubicBezTo>
                    <a:cubicBezTo>
                      <a:pt x="217" y="255"/>
                      <a:pt x="220" y="255"/>
                      <a:pt x="223" y="256"/>
                    </a:cubicBezTo>
                    <a:cubicBezTo>
                      <a:pt x="229" y="257"/>
                      <a:pt x="236" y="258"/>
                      <a:pt x="252" y="250"/>
                    </a:cubicBezTo>
                    <a:cubicBezTo>
                      <a:pt x="254" y="248"/>
                      <a:pt x="256" y="247"/>
                      <a:pt x="258" y="246"/>
                    </a:cubicBezTo>
                    <a:cubicBezTo>
                      <a:pt x="263" y="242"/>
                      <a:pt x="264" y="240"/>
                      <a:pt x="265" y="231"/>
                    </a:cubicBezTo>
                    <a:cubicBezTo>
                      <a:pt x="266" y="227"/>
                      <a:pt x="265" y="225"/>
                      <a:pt x="264" y="223"/>
                    </a:cubicBezTo>
                    <a:cubicBezTo>
                      <a:pt x="262" y="220"/>
                      <a:pt x="261" y="217"/>
                      <a:pt x="262" y="210"/>
                    </a:cubicBezTo>
                    <a:cubicBezTo>
                      <a:pt x="263" y="207"/>
                      <a:pt x="262" y="204"/>
                      <a:pt x="260" y="201"/>
                    </a:cubicBezTo>
                    <a:cubicBezTo>
                      <a:pt x="257" y="198"/>
                      <a:pt x="252" y="196"/>
                      <a:pt x="249" y="196"/>
                    </a:cubicBezTo>
                    <a:cubicBezTo>
                      <a:pt x="247" y="196"/>
                      <a:pt x="245" y="194"/>
                      <a:pt x="245" y="192"/>
                    </a:cubicBezTo>
                    <a:cubicBezTo>
                      <a:pt x="245" y="190"/>
                      <a:pt x="247" y="188"/>
                      <a:pt x="249" y="188"/>
                    </a:cubicBezTo>
                    <a:cubicBezTo>
                      <a:pt x="256" y="188"/>
                      <a:pt x="263" y="191"/>
                      <a:pt x="267" y="196"/>
                    </a:cubicBezTo>
                    <a:cubicBezTo>
                      <a:pt x="270" y="201"/>
                      <a:pt x="271" y="206"/>
                      <a:pt x="270" y="212"/>
                    </a:cubicBezTo>
                    <a:cubicBezTo>
                      <a:pt x="269" y="216"/>
                      <a:pt x="270" y="218"/>
                      <a:pt x="271" y="220"/>
                    </a:cubicBezTo>
                    <a:cubicBezTo>
                      <a:pt x="272" y="223"/>
                      <a:pt x="274" y="226"/>
                      <a:pt x="273" y="233"/>
                    </a:cubicBezTo>
                    <a:cubicBezTo>
                      <a:pt x="272" y="235"/>
                      <a:pt x="272" y="236"/>
                      <a:pt x="272" y="238"/>
                    </a:cubicBezTo>
                    <a:cubicBezTo>
                      <a:pt x="280" y="232"/>
                      <a:pt x="284" y="227"/>
                      <a:pt x="282" y="220"/>
                    </a:cubicBezTo>
                    <a:cubicBezTo>
                      <a:pt x="282" y="218"/>
                      <a:pt x="282" y="217"/>
                      <a:pt x="284" y="214"/>
                    </a:cubicBezTo>
                    <a:cubicBezTo>
                      <a:pt x="286" y="212"/>
                      <a:pt x="289" y="209"/>
                      <a:pt x="288" y="204"/>
                    </a:cubicBezTo>
                    <a:cubicBezTo>
                      <a:pt x="288" y="201"/>
                      <a:pt x="287" y="198"/>
                      <a:pt x="286" y="194"/>
                    </a:cubicBezTo>
                    <a:cubicBezTo>
                      <a:pt x="281" y="186"/>
                      <a:pt x="276" y="184"/>
                      <a:pt x="273" y="183"/>
                    </a:cubicBezTo>
                    <a:cubicBezTo>
                      <a:pt x="272" y="182"/>
                      <a:pt x="270" y="182"/>
                      <a:pt x="269" y="181"/>
                    </a:cubicBezTo>
                    <a:cubicBezTo>
                      <a:pt x="262" y="177"/>
                      <a:pt x="257" y="173"/>
                      <a:pt x="252" y="172"/>
                    </a:cubicBezTo>
                    <a:cubicBezTo>
                      <a:pt x="252" y="172"/>
                      <a:pt x="252" y="172"/>
                      <a:pt x="252" y="172"/>
                    </a:cubicBezTo>
                    <a:cubicBezTo>
                      <a:pt x="252" y="172"/>
                      <a:pt x="252" y="172"/>
                      <a:pt x="252" y="172"/>
                    </a:cubicBezTo>
                    <a:cubicBezTo>
                      <a:pt x="247" y="170"/>
                      <a:pt x="243" y="170"/>
                      <a:pt x="237" y="172"/>
                    </a:cubicBezTo>
                    <a:cubicBezTo>
                      <a:pt x="225" y="177"/>
                      <a:pt x="208" y="171"/>
                      <a:pt x="194" y="157"/>
                    </a:cubicBezTo>
                    <a:cubicBezTo>
                      <a:pt x="187" y="151"/>
                      <a:pt x="183" y="151"/>
                      <a:pt x="176" y="151"/>
                    </a:cubicBezTo>
                    <a:cubicBezTo>
                      <a:pt x="175" y="151"/>
                      <a:pt x="174" y="151"/>
                      <a:pt x="172" y="151"/>
                    </a:cubicBezTo>
                    <a:cubicBezTo>
                      <a:pt x="171" y="150"/>
                      <a:pt x="166" y="152"/>
                      <a:pt x="163" y="153"/>
                    </a:cubicBezTo>
                    <a:cubicBezTo>
                      <a:pt x="154" y="156"/>
                      <a:pt x="144" y="160"/>
                      <a:pt x="135" y="156"/>
                    </a:cubicBezTo>
                    <a:cubicBezTo>
                      <a:pt x="130" y="154"/>
                      <a:pt x="127" y="149"/>
                      <a:pt x="124" y="143"/>
                    </a:cubicBezTo>
                    <a:cubicBezTo>
                      <a:pt x="120" y="131"/>
                      <a:pt x="120" y="120"/>
                      <a:pt x="120" y="112"/>
                    </a:cubicBezTo>
                    <a:cubicBezTo>
                      <a:pt x="119" y="106"/>
                      <a:pt x="119" y="101"/>
                      <a:pt x="117" y="100"/>
                    </a:cubicBezTo>
                    <a:cubicBezTo>
                      <a:pt x="115" y="100"/>
                      <a:pt x="114" y="98"/>
                      <a:pt x="114" y="96"/>
                    </a:cubicBezTo>
                    <a:cubicBezTo>
                      <a:pt x="115" y="93"/>
                      <a:pt x="117" y="92"/>
                      <a:pt x="119" y="92"/>
                    </a:cubicBezTo>
                    <a:cubicBezTo>
                      <a:pt x="127" y="94"/>
                      <a:pt x="127" y="102"/>
                      <a:pt x="127" y="112"/>
                    </a:cubicBezTo>
                    <a:cubicBezTo>
                      <a:pt x="128" y="120"/>
                      <a:pt x="128" y="130"/>
                      <a:pt x="132" y="141"/>
                    </a:cubicBezTo>
                    <a:cubicBezTo>
                      <a:pt x="133" y="145"/>
                      <a:pt x="136" y="148"/>
                      <a:pt x="138" y="149"/>
                    </a:cubicBezTo>
                    <a:cubicBezTo>
                      <a:pt x="144" y="152"/>
                      <a:pt x="153" y="148"/>
                      <a:pt x="160" y="146"/>
                    </a:cubicBezTo>
                    <a:cubicBezTo>
                      <a:pt x="164" y="144"/>
                      <a:pt x="168" y="143"/>
                      <a:pt x="171" y="143"/>
                    </a:cubicBezTo>
                    <a:cubicBezTo>
                      <a:pt x="185" y="130"/>
                      <a:pt x="182" y="120"/>
                      <a:pt x="182" y="120"/>
                    </a:cubicBezTo>
                    <a:cubicBezTo>
                      <a:pt x="181" y="118"/>
                      <a:pt x="182" y="116"/>
                      <a:pt x="184" y="115"/>
                    </a:cubicBezTo>
                    <a:cubicBezTo>
                      <a:pt x="186" y="114"/>
                      <a:pt x="188" y="115"/>
                      <a:pt x="189" y="117"/>
                    </a:cubicBezTo>
                    <a:cubicBezTo>
                      <a:pt x="189" y="117"/>
                      <a:pt x="194" y="128"/>
                      <a:pt x="182" y="143"/>
                    </a:cubicBezTo>
                    <a:cubicBezTo>
                      <a:pt x="187" y="143"/>
                      <a:pt x="193" y="145"/>
                      <a:pt x="199" y="151"/>
                    </a:cubicBezTo>
                    <a:cubicBezTo>
                      <a:pt x="209" y="161"/>
                      <a:pt x="223" y="169"/>
                      <a:pt x="235" y="165"/>
                    </a:cubicBezTo>
                    <a:cubicBezTo>
                      <a:pt x="240" y="163"/>
                      <a:pt x="245" y="162"/>
                      <a:pt x="250" y="163"/>
                    </a:cubicBezTo>
                    <a:cubicBezTo>
                      <a:pt x="251" y="162"/>
                      <a:pt x="251" y="161"/>
                      <a:pt x="252" y="160"/>
                    </a:cubicBezTo>
                    <a:cubicBezTo>
                      <a:pt x="254" y="157"/>
                      <a:pt x="258" y="151"/>
                      <a:pt x="257" y="148"/>
                    </a:cubicBezTo>
                    <a:cubicBezTo>
                      <a:pt x="256" y="146"/>
                      <a:pt x="257" y="144"/>
                      <a:pt x="259" y="143"/>
                    </a:cubicBezTo>
                    <a:cubicBezTo>
                      <a:pt x="261" y="142"/>
                      <a:pt x="263" y="143"/>
                      <a:pt x="264" y="145"/>
                    </a:cubicBezTo>
                    <a:cubicBezTo>
                      <a:pt x="267" y="151"/>
                      <a:pt x="262" y="159"/>
                      <a:pt x="259" y="164"/>
                    </a:cubicBezTo>
                    <a:cubicBezTo>
                      <a:pt x="259" y="164"/>
                      <a:pt x="259" y="164"/>
                      <a:pt x="259" y="164"/>
                    </a:cubicBezTo>
                    <a:cubicBezTo>
                      <a:pt x="267" y="164"/>
                      <a:pt x="283" y="160"/>
                      <a:pt x="287" y="145"/>
                    </a:cubicBezTo>
                    <a:cubicBezTo>
                      <a:pt x="288" y="143"/>
                      <a:pt x="290" y="142"/>
                      <a:pt x="292" y="143"/>
                    </a:cubicBezTo>
                    <a:cubicBezTo>
                      <a:pt x="294" y="143"/>
                      <a:pt x="296" y="146"/>
                      <a:pt x="295" y="148"/>
                    </a:cubicBezTo>
                    <a:cubicBezTo>
                      <a:pt x="291" y="162"/>
                      <a:pt x="278" y="168"/>
                      <a:pt x="268" y="171"/>
                    </a:cubicBezTo>
                    <a:cubicBezTo>
                      <a:pt x="270" y="172"/>
                      <a:pt x="271" y="173"/>
                      <a:pt x="274" y="175"/>
                    </a:cubicBezTo>
                    <a:cubicBezTo>
                      <a:pt x="274" y="175"/>
                      <a:pt x="275" y="175"/>
                      <a:pt x="276" y="175"/>
                    </a:cubicBezTo>
                    <a:cubicBezTo>
                      <a:pt x="280" y="177"/>
                      <a:pt x="287" y="180"/>
                      <a:pt x="293" y="189"/>
                    </a:cubicBezTo>
                    <a:cubicBezTo>
                      <a:pt x="296" y="189"/>
                      <a:pt x="300" y="189"/>
                      <a:pt x="304" y="188"/>
                    </a:cubicBezTo>
                    <a:cubicBezTo>
                      <a:pt x="310" y="187"/>
                      <a:pt x="313" y="185"/>
                      <a:pt x="317" y="183"/>
                    </a:cubicBezTo>
                    <a:cubicBezTo>
                      <a:pt x="319" y="182"/>
                      <a:pt x="321" y="181"/>
                      <a:pt x="325" y="181"/>
                    </a:cubicBezTo>
                    <a:cubicBezTo>
                      <a:pt x="333" y="179"/>
                      <a:pt x="349" y="170"/>
                      <a:pt x="352" y="157"/>
                    </a:cubicBezTo>
                    <a:cubicBezTo>
                      <a:pt x="353" y="151"/>
                      <a:pt x="353" y="148"/>
                      <a:pt x="352" y="146"/>
                    </a:cubicBezTo>
                    <a:cubicBezTo>
                      <a:pt x="352" y="146"/>
                      <a:pt x="351" y="145"/>
                      <a:pt x="351" y="145"/>
                    </a:cubicBezTo>
                    <a:cubicBezTo>
                      <a:pt x="346" y="141"/>
                      <a:pt x="343" y="135"/>
                      <a:pt x="342" y="125"/>
                    </a:cubicBezTo>
                    <a:close/>
                    <a:moveTo>
                      <a:pt x="218" y="211"/>
                    </a:moveTo>
                    <a:cubicBezTo>
                      <a:pt x="219" y="209"/>
                      <a:pt x="222" y="210"/>
                      <a:pt x="223" y="211"/>
                    </a:cubicBezTo>
                    <a:cubicBezTo>
                      <a:pt x="227" y="215"/>
                      <a:pt x="232" y="222"/>
                      <a:pt x="232" y="227"/>
                    </a:cubicBezTo>
                    <a:cubicBezTo>
                      <a:pt x="236" y="227"/>
                      <a:pt x="240" y="228"/>
                      <a:pt x="244" y="231"/>
                    </a:cubicBezTo>
                    <a:cubicBezTo>
                      <a:pt x="246" y="233"/>
                      <a:pt x="246" y="235"/>
                      <a:pt x="245" y="237"/>
                    </a:cubicBezTo>
                    <a:cubicBezTo>
                      <a:pt x="244" y="238"/>
                      <a:pt x="243" y="238"/>
                      <a:pt x="242" y="238"/>
                    </a:cubicBezTo>
                    <a:cubicBezTo>
                      <a:pt x="241" y="238"/>
                      <a:pt x="240" y="238"/>
                      <a:pt x="239" y="237"/>
                    </a:cubicBezTo>
                    <a:cubicBezTo>
                      <a:pt x="237" y="235"/>
                      <a:pt x="234" y="235"/>
                      <a:pt x="231" y="236"/>
                    </a:cubicBezTo>
                    <a:cubicBezTo>
                      <a:pt x="229" y="236"/>
                      <a:pt x="226" y="236"/>
                      <a:pt x="224" y="234"/>
                    </a:cubicBezTo>
                    <a:cubicBezTo>
                      <a:pt x="224" y="233"/>
                      <a:pt x="223" y="231"/>
                      <a:pt x="225" y="228"/>
                    </a:cubicBezTo>
                    <a:cubicBezTo>
                      <a:pt x="225" y="227"/>
                      <a:pt x="221" y="221"/>
                      <a:pt x="217" y="216"/>
                    </a:cubicBezTo>
                    <a:cubicBezTo>
                      <a:pt x="216" y="215"/>
                      <a:pt x="216" y="212"/>
                      <a:pt x="218" y="211"/>
                    </a:cubicBezTo>
                    <a:close/>
                    <a:moveTo>
                      <a:pt x="330" y="160"/>
                    </a:moveTo>
                    <a:cubicBezTo>
                      <a:pt x="330" y="160"/>
                      <a:pt x="330" y="160"/>
                      <a:pt x="330" y="160"/>
                    </a:cubicBezTo>
                    <a:cubicBezTo>
                      <a:pt x="328" y="160"/>
                      <a:pt x="326" y="157"/>
                      <a:pt x="326" y="155"/>
                    </a:cubicBezTo>
                    <a:cubicBezTo>
                      <a:pt x="326" y="152"/>
                      <a:pt x="325" y="151"/>
                      <a:pt x="320" y="150"/>
                    </a:cubicBezTo>
                    <a:cubicBezTo>
                      <a:pt x="316" y="148"/>
                      <a:pt x="310" y="147"/>
                      <a:pt x="307" y="142"/>
                    </a:cubicBezTo>
                    <a:cubicBezTo>
                      <a:pt x="296" y="126"/>
                      <a:pt x="281" y="125"/>
                      <a:pt x="267" y="123"/>
                    </a:cubicBezTo>
                    <a:cubicBezTo>
                      <a:pt x="254" y="122"/>
                      <a:pt x="241" y="120"/>
                      <a:pt x="241" y="104"/>
                    </a:cubicBezTo>
                    <a:cubicBezTo>
                      <a:pt x="241" y="88"/>
                      <a:pt x="241" y="88"/>
                      <a:pt x="228" y="83"/>
                    </a:cubicBezTo>
                    <a:cubicBezTo>
                      <a:pt x="212" y="76"/>
                      <a:pt x="213" y="68"/>
                      <a:pt x="213" y="67"/>
                    </a:cubicBezTo>
                    <a:cubicBezTo>
                      <a:pt x="214" y="64"/>
                      <a:pt x="216" y="63"/>
                      <a:pt x="218" y="64"/>
                    </a:cubicBezTo>
                    <a:cubicBezTo>
                      <a:pt x="220" y="64"/>
                      <a:pt x="221" y="66"/>
                      <a:pt x="221" y="68"/>
                    </a:cubicBezTo>
                    <a:cubicBezTo>
                      <a:pt x="221" y="68"/>
                      <a:pt x="222" y="72"/>
                      <a:pt x="231" y="75"/>
                    </a:cubicBezTo>
                    <a:cubicBezTo>
                      <a:pt x="247" y="82"/>
                      <a:pt x="249" y="84"/>
                      <a:pt x="249" y="104"/>
                    </a:cubicBezTo>
                    <a:cubicBezTo>
                      <a:pt x="249" y="113"/>
                      <a:pt x="253" y="114"/>
                      <a:pt x="268" y="115"/>
                    </a:cubicBezTo>
                    <a:cubicBezTo>
                      <a:pt x="282" y="117"/>
                      <a:pt x="301" y="119"/>
                      <a:pt x="314" y="137"/>
                    </a:cubicBezTo>
                    <a:cubicBezTo>
                      <a:pt x="315" y="140"/>
                      <a:pt x="318" y="141"/>
                      <a:pt x="322" y="142"/>
                    </a:cubicBezTo>
                    <a:cubicBezTo>
                      <a:pt x="327" y="143"/>
                      <a:pt x="334" y="146"/>
                      <a:pt x="334" y="155"/>
                    </a:cubicBezTo>
                    <a:cubicBezTo>
                      <a:pt x="334" y="157"/>
                      <a:pt x="332" y="160"/>
                      <a:pt x="330" y="16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4" name="Freeform 12"/>
              <p:cNvSpPr>
                <a:spLocks/>
              </p:cNvSpPr>
              <p:nvPr/>
            </p:nvSpPr>
            <p:spPr bwMode="auto">
              <a:xfrm>
                <a:off x="8289925" y="1781175"/>
                <a:ext cx="254000" cy="301625"/>
              </a:xfrm>
              <a:custGeom>
                <a:avLst/>
                <a:gdLst>
                  <a:gd name="T0" fmla="*/ 53 w 76"/>
                  <a:gd name="T1" fmla="*/ 1 h 87"/>
                  <a:gd name="T2" fmla="*/ 53 w 76"/>
                  <a:gd name="T3" fmla="*/ 2 h 87"/>
                  <a:gd name="T4" fmla="*/ 46 w 76"/>
                  <a:gd name="T5" fmla="*/ 23 h 87"/>
                  <a:gd name="T6" fmla="*/ 36 w 76"/>
                  <a:gd name="T7" fmla="*/ 30 h 87"/>
                  <a:gd name="T8" fmla="*/ 33 w 76"/>
                  <a:gd name="T9" fmla="*/ 33 h 87"/>
                  <a:gd name="T10" fmla="*/ 14 w 76"/>
                  <a:gd name="T11" fmla="*/ 44 h 87"/>
                  <a:gd name="T12" fmla="*/ 3 w 76"/>
                  <a:gd name="T13" fmla="*/ 81 h 87"/>
                  <a:gd name="T14" fmla="*/ 18 w 76"/>
                  <a:gd name="T15" fmla="*/ 87 h 87"/>
                  <a:gd name="T16" fmla="*/ 38 w 76"/>
                  <a:gd name="T17" fmla="*/ 55 h 87"/>
                  <a:gd name="T18" fmla="*/ 66 w 76"/>
                  <a:gd name="T19" fmla="*/ 23 h 87"/>
                  <a:gd name="T20" fmla="*/ 76 w 76"/>
                  <a:gd name="T21" fmla="*/ 10 h 87"/>
                  <a:gd name="T22" fmla="*/ 53 w 76"/>
                  <a:gd name="T23" fmla="*/ 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87">
                    <a:moveTo>
                      <a:pt x="53" y="1"/>
                    </a:moveTo>
                    <a:cubicBezTo>
                      <a:pt x="53" y="2"/>
                      <a:pt x="53" y="2"/>
                      <a:pt x="53" y="2"/>
                    </a:cubicBezTo>
                    <a:cubicBezTo>
                      <a:pt x="53" y="4"/>
                      <a:pt x="52" y="16"/>
                      <a:pt x="46" y="23"/>
                    </a:cubicBezTo>
                    <a:cubicBezTo>
                      <a:pt x="43" y="25"/>
                      <a:pt x="39" y="28"/>
                      <a:pt x="36" y="30"/>
                    </a:cubicBezTo>
                    <a:cubicBezTo>
                      <a:pt x="35" y="31"/>
                      <a:pt x="33" y="33"/>
                      <a:pt x="33" y="33"/>
                    </a:cubicBezTo>
                    <a:cubicBezTo>
                      <a:pt x="29" y="38"/>
                      <a:pt x="23" y="42"/>
                      <a:pt x="14" y="44"/>
                    </a:cubicBezTo>
                    <a:cubicBezTo>
                      <a:pt x="10" y="61"/>
                      <a:pt x="4" y="78"/>
                      <a:pt x="3" y="81"/>
                    </a:cubicBezTo>
                    <a:cubicBezTo>
                      <a:pt x="0" y="87"/>
                      <a:pt x="14" y="87"/>
                      <a:pt x="18" y="87"/>
                    </a:cubicBezTo>
                    <a:cubicBezTo>
                      <a:pt x="22" y="87"/>
                      <a:pt x="32" y="66"/>
                      <a:pt x="38" y="55"/>
                    </a:cubicBezTo>
                    <a:cubicBezTo>
                      <a:pt x="44" y="45"/>
                      <a:pt x="54" y="31"/>
                      <a:pt x="66" y="23"/>
                    </a:cubicBezTo>
                    <a:cubicBezTo>
                      <a:pt x="71" y="19"/>
                      <a:pt x="74" y="14"/>
                      <a:pt x="76" y="10"/>
                    </a:cubicBezTo>
                    <a:cubicBezTo>
                      <a:pt x="65" y="2"/>
                      <a:pt x="60" y="0"/>
                      <a:pt x="5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35" name="Freeform 13"/>
              <p:cNvSpPr>
                <a:spLocks/>
              </p:cNvSpPr>
              <p:nvPr/>
            </p:nvSpPr>
            <p:spPr bwMode="auto">
              <a:xfrm>
                <a:off x="8053388" y="1746250"/>
                <a:ext cx="387350" cy="163513"/>
              </a:xfrm>
              <a:custGeom>
                <a:avLst/>
                <a:gdLst>
                  <a:gd name="T0" fmla="*/ 99 w 116"/>
                  <a:gd name="T1" fmla="*/ 10 h 47"/>
                  <a:gd name="T2" fmla="*/ 80 w 116"/>
                  <a:gd name="T3" fmla="*/ 5 h 47"/>
                  <a:gd name="T4" fmla="*/ 57 w 116"/>
                  <a:gd name="T5" fmla="*/ 0 h 47"/>
                  <a:gd name="T6" fmla="*/ 57 w 116"/>
                  <a:gd name="T7" fmla="*/ 0 h 47"/>
                  <a:gd name="T8" fmla="*/ 41 w 116"/>
                  <a:gd name="T9" fmla="*/ 4 h 47"/>
                  <a:gd name="T10" fmla="*/ 21 w 116"/>
                  <a:gd name="T11" fmla="*/ 9 h 47"/>
                  <a:gd name="T12" fmla="*/ 10 w 116"/>
                  <a:gd name="T13" fmla="*/ 7 h 47"/>
                  <a:gd name="T14" fmla="*/ 0 w 116"/>
                  <a:gd name="T15" fmla="*/ 4 h 47"/>
                  <a:gd name="T16" fmla="*/ 22 w 116"/>
                  <a:gd name="T17" fmla="*/ 37 h 47"/>
                  <a:gd name="T18" fmla="*/ 54 w 116"/>
                  <a:gd name="T19" fmla="*/ 42 h 47"/>
                  <a:gd name="T20" fmla="*/ 79 w 116"/>
                  <a:gd name="T21" fmla="*/ 47 h 47"/>
                  <a:gd name="T22" fmla="*/ 83 w 116"/>
                  <a:gd name="T23" fmla="*/ 47 h 47"/>
                  <a:gd name="T24" fmla="*/ 88 w 116"/>
                  <a:gd name="T25" fmla="*/ 45 h 47"/>
                  <a:gd name="T26" fmla="*/ 97 w 116"/>
                  <a:gd name="T27" fmla="*/ 38 h 47"/>
                  <a:gd name="T28" fmla="*/ 111 w 116"/>
                  <a:gd name="T29" fmla="*/ 27 h 47"/>
                  <a:gd name="T30" fmla="*/ 116 w 116"/>
                  <a:gd name="T31" fmla="*/ 12 h 47"/>
                  <a:gd name="T32" fmla="*/ 99 w 116"/>
                  <a:gd name="T33" fmla="*/ 1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6" h="47">
                    <a:moveTo>
                      <a:pt x="99" y="10"/>
                    </a:moveTo>
                    <a:cubicBezTo>
                      <a:pt x="92" y="9"/>
                      <a:pt x="86" y="7"/>
                      <a:pt x="80" y="5"/>
                    </a:cubicBezTo>
                    <a:cubicBezTo>
                      <a:pt x="71" y="3"/>
                      <a:pt x="64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2" y="1"/>
                      <a:pt x="47" y="2"/>
                      <a:pt x="41" y="4"/>
                    </a:cubicBezTo>
                    <a:cubicBezTo>
                      <a:pt x="35" y="7"/>
                      <a:pt x="28" y="9"/>
                      <a:pt x="21" y="9"/>
                    </a:cubicBezTo>
                    <a:cubicBezTo>
                      <a:pt x="18" y="9"/>
                      <a:pt x="14" y="9"/>
                      <a:pt x="10" y="7"/>
                    </a:cubicBezTo>
                    <a:cubicBezTo>
                      <a:pt x="5" y="4"/>
                      <a:pt x="2" y="4"/>
                      <a:pt x="0" y="4"/>
                    </a:cubicBezTo>
                    <a:cubicBezTo>
                      <a:pt x="0" y="11"/>
                      <a:pt x="2" y="30"/>
                      <a:pt x="22" y="37"/>
                    </a:cubicBezTo>
                    <a:cubicBezTo>
                      <a:pt x="36" y="42"/>
                      <a:pt x="49" y="41"/>
                      <a:pt x="54" y="42"/>
                    </a:cubicBezTo>
                    <a:cubicBezTo>
                      <a:pt x="59" y="43"/>
                      <a:pt x="64" y="47"/>
                      <a:pt x="79" y="47"/>
                    </a:cubicBezTo>
                    <a:cubicBezTo>
                      <a:pt x="80" y="47"/>
                      <a:pt x="81" y="47"/>
                      <a:pt x="83" y="47"/>
                    </a:cubicBezTo>
                    <a:cubicBezTo>
                      <a:pt x="84" y="46"/>
                      <a:pt x="86" y="46"/>
                      <a:pt x="88" y="45"/>
                    </a:cubicBezTo>
                    <a:cubicBezTo>
                      <a:pt x="92" y="43"/>
                      <a:pt x="95" y="41"/>
                      <a:pt x="97" y="38"/>
                    </a:cubicBezTo>
                    <a:cubicBezTo>
                      <a:pt x="99" y="37"/>
                      <a:pt x="107" y="31"/>
                      <a:pt x="111" y="27"/>
                    </a:cubicBezTo>
                    <a:cubicBezTo>
                      <a:pt x="115" y="22"/>
                      <a:pt x="116" y="12"/>
                      <a:pt x="116" y="12"/>
                    </a:cubicBezTo>
                    <a:cubicBezTo>
                      <a:pt x="110" y="12"/>
                      <a:pt x="104" y="11"/>
                      <a:pt x="99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5698425" y="1950565"/>
              <a:ext cx="920124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100" b="1" dirty="0"/>
                <a:t>Neurologist</a:t>
              </a:r>
            </a:p>
          </p:txBody>
        </p:sp>
      </p:grpSp>
      <p:sp>
        <p:nvSpPr>
          <p:cNvPr id="21" name="Oval 20"/>
          <p:cNvSpPr>
            <a:spLocks noChangeAspect="1"/>
          </p:cNvSpPr>
          <p:nvPr/>
        </p:nvSpPr>
        <p:spPr>
          <a:xfrm>
            <a:off x="6217479" y="1531712"/>
            <a:ext cx="1197000" cy="119699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7" name="Freeform 17"/>
          <p:cNvSpPr>
            <a:spLocks noChangeAspect="1" noEditPoints="1"/>
          </p:cNvSpPr>
          <p:nvPr/>
        </p:nvSpPr>
        <p:spPr bwMode="auto">
          <a:xfrm>
            <a:off x="6343398" y="1668952"/>
            <a:ext cx="944941" cy="862154"/>
          </a:xfrm>
          <a:custGeom>
            <a:avLst/>
            <a:gdLst>
              <a:gd name="T0" fmla="*/ 140 w 381"/>
              <a:gd name="T1" fmla="*/ 255 h 333"/>
              <a:gd name="T2" fmla="*/ 125 w 381"/>
              <a:gd name="T3" fmla="*/ 251 h 333"/>
              <a:gd name="T4" fmla="*/ 130 w 381"/>
              <a:gd name="T5" fmla="*/ 196 h 333"/>
              <a:gd name="T6" fmla="*/ 130 w 381"/>
              <a:gd name="T7" fmla="*/ 179 h 333"/>
              <a:gd name="T8" fmla="*/ 89 w 381"/>
              <a:gd name="T9" fmla="*/ 242 h 333"/>
              <a:gd name="T10" fmla="*/ 85 w 381"/>
              <a:gd name="T11" fmla="*/ 230 h 333"/>
              <a:gd name="T12" fmla="*/ 97 w 381"/>
              <a:gd name="T13" fmla="*/ 204 h 333"/>
              <a:gd name="T14" fmla="*/ 130 w 381"/>
              <a:gd name="T15" fmla="*/ 172 h 333"/>
              <a:gd name="T16" fmla="*/ 99 w 381"/>
              <a:gd name="T17" fmla="*/ 163 h 333"/>
              <a:gd name="T18" fmla="*/ 84 w 381"/>
              <a:gd name="T19" fmla="*/ 147 h 333"/>
              <a:gd name="T20" fmla="*/ 131 w 381"/>
              <a:gd name="T21" fmla="*/ 168 h 333"/>
              <a:gd name="T22" fmla="*/ 107 w 381"/>
              <a:gd name="T23" fmla="*/ 137 h 333"/>
              <a:gd name="T24" fmla="*/ 75 w 381"/>
              <a:gd name="T25" fmla="*/ 135 h 333"/>
              <a:gd name="T26" fmla="*/ 73 w 381"/>
              <a:gd name="T27" fmla="*/ 124 h 333"/>
              <a:gd name="T28" fmla="*/ 84 w 381"/>
              <a:gd name="T29" fmla="*/ 122 h 333"/>
              <a:gd name="T30" fmla="*/ 111 w 381"/>
              <a:gd name="T31" fmla="*/ 118 h 333"/>
              <a:gd name="T32" fmla="*/ 106 w 381"/>
              <a:gd name="T33" fmla="*/ 84 h 333"/>
              <a:gd name="T34" fmla="*/ 119 w 381"/>
              <a:gd name="T35" fmla="*/ 98 h 333"/>
              <a:gd name="T36" fmla="*/ 123 w 381"/>
              <a:gd name="T37" fmla="*/ 111 h 333"/>
              <a:gd name="T38" fmla="*/ 134 w 381"/>
              <a:gd name="T39" fmla="*/ 32 h 333"/>
              <a:gd name="T40" fmla="*/ 176 w 381"/>
              <a:gd name="T41" fmla="*/ 118 h 333"/>
              <a:gd name="T42" fmla="*/ 222 w 381"/>
              <a:gd name="T43" fmla="*/ 80 h 333"/>
              <a:gd name="T44" fmla="*/ 243 w 381"/>
              <a:gd name="T45" fmla="*/ 88 h 333"/>
              <a:gd name="T46" fmla="*/ 254 w 381"/>
              <a:gd name="T47" fmla="*/ 84 h 333"/>
              <a:gd name="T48" fmla="*/ 267 w 381"/>
              <a:gd name="T49" fmla="*/ 74 h 333"/>
              <a:gd name="T50" fmla="*/ 276 w 381"/>
              <a:gd name="T51" fmla="*/ 73 h 333"/>
              <a:gd name="T52" fmla="*/ 285 w 381"/>
              <a:gd name="T53" fmla="*/ 87 h 333"/>
              <a:gd name="T54" fmla="*/ 295 w 381"/>
              <a:gd name="T55" fmla="*/ 92 h 333"/>
              <a:gd name="T56" fmla="*/ 292 w 381"/>
              <a:gd name="T57" fmla="*/ 110 h 333"/>
              <a:gd name="T58" fmla="*/ 303 w 381"/>
              <a:gd name="T59" fmla="*/ 112 h 333"/>
              <a:gd name="T60" fmla="*/ 304 w 381"/>
              <a:gd name="T61" fmla="*/ 123 h 333"/>
              <a:gd name="T62" fmla="*/ 277 w 381"/>
              <a:gd name="T63" fmla="*/ 130 h 333"/>
              <a:gd name="T64" fmla="*/ 254 w 381"/>
              <a:gd name="T65" fmla="*/ 163 h 333"/>
              <a:gd name="T66" fmla="*/ 288 w 381"/>
              <a:gd name="T67" fmla="*/ 148 h 333"/>
              <a:gd name="T68" fmla="*/ 304 w 381"/>
              <a:gd name="T69" fmla="*/ 142 h 333"/>
              <a:gd name="T70" fmla="*/ 288 w 381"/>
              <a:gd name="T71" fmla="*/ 163 h 333"/>
              <a:gd name="T72" fmla="*/ 330 w 381"/>
              <a:gd name="T73" fmla="*/ 203 h 333"/>
              <a:gd name="T74" fmla="*/ 323 w 381"/>
              <a:gd name="T75" fmla="*/ 229 h 333"/>
              <a:gd name="T76" fmla="*/ 322 w 381"/>
              <a:gd name="T77" fmla="*/ 243 h 333"/>
              <a:gd name="T78" fmla="*/ 303 w 381"/>
              <a:gd name="T79" fmla="*/ 222 h 333"/>
              <a:gd name="T80" fmla="*/ 296 w 381"/>
              <a:gd name="T81" fmla="*/ 212 h 333"/>
              <a:gd name="T82" fmla="*/ 257 w 381"/>
              <a:gd name="T83" fmla="*/ 188 h 333"/>
              <a:gd name="T84" fmla="*/ 276 w 381"/>
              <a:gd name="T85" fmla="*/ 229 h 333"/>
              <a:gd name="T86" fmla="*/ 202 w 381"/>
              <a:gd name="T87" fmla="*/ 118 h 333"/>
              <a:gd name="T88" fmla="*/ 346 w 381"/>
              <a:gd name="T89" fmla="*/ 139 h 333"/>
              <a:gd name="T90" fmla="*/ 194 w 381"/>
              <a:gd name="T91" fmla="*/ 112 h 333"/>
              <a:gd name="T92" fmla="*/ 188 w 381"/>
              <a:gd name="T93" fmla="*/ 88 h 333"/>
              <a:gd name="T94" fmla="*/ 189 w 381"/>
              <a:gd name="T95" fmla="*/ 95 h 333"/>
              <a:gd name="T96" fmla="*/ 188 w 381"/>
              <a:gd name="T97" fmla="*/ 88 h 333"/>
              <a:gd name="T98" fmla="*/ 190 w 381"/>
              <a:gd name="T99" fmla="*/ 62 h 333"/>
              <a:gd name="T100" fmla="*/ 188 w 381"/>
              <a:gd name="T101" fmla="*/ 72 h 333"/>
              <a:gd name="T102" fmla="*/ 190 w 381"/>
              <a:gd name="T103" fmla="*/ 78 h 333"/>
              <a:gd name="T104" fmla="*/ 214 w 381"/>
              <a:gd name="T105" fmla="*/ 69 h 333"/>
              <a:gd name="T106" fmla="*/ 215 w 381"/>
              <a:gd name="T107" fmla="*/ 15 h 333"/>
              <a:gd name="T108" fmla="*/ 188 w 381"/>
              <a:gd name="T109" fmla="*/ 0 h 333"/>
              <a:gd name="T110" fmla="*/ 172 w 381"/>
              <a:gd name="T111" fmla="*/ 5 h 333"/>
              <a:gd name="T112" fmla="*/ 162 w 381"/>
              <a:gd name="T113" fmla="*/ 42 h 333"/>
              <a:gd name="T114" fmla="*/ 190 w 381"/>
              <a:gd name="T115" fmla="*/ 55 h 333"/>
              <a:gd name="T116" fmla="*/ 188 w 381"/>
              <a:gd name="T117" fmla="*/ 45 h 333"/>
              <a:gd name="T118" fmla="*/ 186 w 381"/>
              <a:gd name="T119" fmla="*/ 6 h 333"/>
              <a:gd name="T120" fmla="*/ 169 w 381"/>
              <a:gd name="T121" fmla="*/ 17 h 333"/>
              <a:gd name="T122" fmla="*/ 210 w 381"/>
              <a:gd name="T123" fmla="*/ 24 h 333"/>
              <a:gd name="T124" fmla="*/ 169 w 381"/>
              <a:gd name="T125" fmla="*/ 35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1" h="333">
                <a:moveTo>
                  <a:pt x="138" y="155"/>
                </a:moveTo>
                <a:cubicBezTo>
                  <a:pt x="136" y="167"/>
                  <a:pt x="137" y="198"/>
                  <a:pt x="132" y="219"/>
                </a:cubicBezTo>
                <a:cubicBezTo>
                  <a:pt x="133" y="226"/>
                  <a:pt x="133" y="233"/>
                  <a:pt x="131" y="240"/>
                </a:cubicBezTo>
                <a:cubicBezTo>
                  <a:pt x="133" y="246"/>
                  <a:pt x="136" y="252"/>
                  <a:pt x="140" y="255"/>
                </a:cubicBezTo>
                <a:cubicBezTo>
                  <a:pt x="140" y="255"/>
                  <a:pt x="141" y="256"/>
                  <a:pt x="140" y="256"/>
                </a:cubicBezTo>
                <a:cubicBezTo>
                  <a:pt x="136" y="255"/>
                  <a:pt x="133" y="252"/>
                  <a:pt x="130" y="245"/>
                </a:cubicBezTo>
                <a:cubicBezTo>
                  <a:pt x="129" y="248"/>
                  <a:pt x="127" y="251"/>
                  <a:pt x="125" y="254"/>
                </a:cubicBezTo>
                <a:cubicBezTo>
                  <a:pt x="125" y="254"/>
                  <a:pt x="125" y="251"/>
                  <a:pt x="125" y="251"/>
                </a:cubicBezTo>
                <a:cubicBezTo>
                  <a:pt x="128" y="243"/>
                  <a:pt x="129" y="236"/>
                  <a:pt x="128" y="228"/>
                </a:cubicBezTo>
                <a:cubicBezTo>
                  <a:pt x="125" y="236"/>
                  <a:pt x="120" y="243"/>
                  <a:pt x="113" y="247"/>
                </a:cubicBezTo>
                <a:cubicBezTo>
                  <a:pt x="113" y="247"/>
                  <a:pt x="113" y="246"/>
                  <a:pt x="113" y="245"/>
                </a:cubicBezTo>
                <a:cubicBezTo>
                  <a:pt x="124" y="236"/>
                  <a:pt x="128" y="216"/>
                  <a:pt x="130" y="196"/>
                </a:cubicBezTo>
                <a:cubicBezTo>
                  <a:pt x="127" y="200"/>
                  <a:pt x="122" y="206"/>
                  <a:pt x="116" y="209"/>
                </a:cubicBezTo>
                <a:cubicBezTo>
                  <a:pt x="115" y="209"/>
                  <a:pt x="115" y="209"/>
                  <a:pt x="115" y="208"/>
                </a:cubicBezTo>
                <a:cubicBezTo>
                  <a:pt x="119" y="203"/>
                  <a:pt x="126" y="195"/>
                  <a:pt x="130" y="186"/>
                </a:cubicBezTo>
                <a:cubicBezTo>
                  <a:pt x="130" y="179"/>
                  <a:pt x="130" y="179"/>
                  <a:pt x="130" y="179"/>
                </a:cubicBezTo>
                <a:cubicBezTo>
                  <a:pt x="123" y="188"/>
                  <a:pt x="113" y="195"/>
                  <a:pt x="102" y="201"/>
                </a:cubicBezTo>
                <a:cubicBezTo>
                  <a:pt x="103" y="207"/>
                  <a:pt x="93" y="223"/>
                  <a:pt x="93" y="225"/>
                </a:cubicBezTo>
                <a:cubicBezTo>
                  <a:pt x="95" y="231"/>
                  <a:pt x="92" y="236"/>
                  <a:pt x="90" y="242"/>
                </a:cubicBezTo>
                <a:cubicBezTo>
                  <a:pt x="90" y="242"/>
                  <a:pt x="89" y="243"/>
                  <a:pt x="89" y="242"/>
                </a:cubicBezTo>
                <a:cubicBezTo>
                  <a:pt x="89" y="237"/>
                  <a:pt x="89" y="233"/>
                  <a:pt x="89" y="230"/>
                </a:cubicBezTo>
                <a:cubicBezTo>
                  <a:pt x="86" y="236"/>
                  <a:pt x="82" y="241"/>
                  <a:pt x="77" y="245"/>
                </a:cubicBezTo>
                <a:cubicBezTo>
                  <a:pt x="76" y="246"/>
                  <a:pt x="75" y="245"/>
                  <a:pt x="76" y="244"/>
                </a:cubicBezTo>
                <a:cubicBezTo>
                  <a:pt x="78" y="241"/>
                  <a:pt x="82" y="236"/>
                  <a:pt x="85" y="230"/>
                </a:cubicBezTo>
                <a:cubicBezTo>
                  <a:pt x="83" y="231"/>
                  <a:pt x="80" y="232"/>
                  <a:pt x="78" y="232"/>
                </a:cubicBezTo>
                <a:cubicBezTo>
                  <a:pt x="78" y="232"/>
                  <a:pt x="77" y="231"/>
                  <a:pt x="77" y="231"/>
                </a:cubicBezTo>
                <a:cubicBezTo>
                  <a:pt x="79" y="229"/>
                  <a:pt x="86" y="224"/>
                  <a:pt x="89" y="223"/>
                </a:cubicBezTo>
                <a:cubicBezTo>
                  <a:pt x="92" y="217"/>
                  <a:pt x="95" y="209"/>
                  <a:pt x="97" y="204"/>
                </a:cubicBezTo>
                <a:cubicBezTo>
                  <a:pt x="85" y="211"/>
                  <a:pt x="72" y="218"/>
                  <a:pt x="64" y="228"/>
                </a:cubicBezTo>
                <a:cubicBezTo>
                  <a:pt x="64" y="229"/>
                  <a:pt x="63" y="229"/>
                  <a:pt x="63" y="228"/>
                </a:cubicBezTo>
                <a:cubicBezTo>
                  <a:pt x="66" y="214"/>
                  <a:pt x="82" y="208"/>
                  <a:pt x="93" y="201"/>
                </a:cubicBezTo>
                <a:cubicBezTo>
                  <a:pt x="106" y="193"/>
                  <a:pt x="121" y="185"/>
                  <a:pt x="130" y="172"/>
                </a:cubicBezTo>
                <a:cubicBezTo>
                  <a:pt x="123" y="174"/>
                  <a:pt x="110" y="169"/>
                  <a:pt x="103" y="166"/>
                </a:cubicBezTo>
                <a:cubicBezTo>
                  <a:pt x="99" y="172"/>
                  <a:pt x="89" y="171"/>
                  <a:pt x="83" y="170"/>
                </a:cubicBezTo>
                <a:cubicBezTo>
                  <a:pt x="82" y="170"/>
                  <a:pt x="82" y="169"/>
                  <a:pt x="83" y="169"/>
                </a:cubicBezTo>
                <a:cubicBezTo>
                  <a:pt x="88" y="169"/>
                  <a:pt x="96" y="167"/>
                  <a:pt x="99" y="163"/>
                </a:cubicBezTo>
                <a:cubicBezTo>
                  <a:pt x="95" y="160"/>
                  <a:pt x="84" y="156"/>
                  <a:pt x="77" y="156"/>
                </a:cubicBezTo>
                <a:cubicBezTo>
                  <a:pt x="76" y="155"/>
                  <a:pt x="76" y="155"/>
                  <a:pt x="77" y="154"/>
                </a:cubicBezTo>
                <a:cubicBezTo>
                  <a:pt x="81" y="153"/>
                  <a:pt x="85" y="153"/>
                  <a:pt x="89" y="155"/>
                </a:cubicBezTo>
                <a:cubicBezTo>
                  <a:pt x="88" y="152"/>
                  <a:pt x="86" y="149"/>
                  <a:pt x="84" y="147"/>
                </a:cubicBezTo>
                <a:cubicBezTo>
                  <a:pt x="83" y="146"/>
                  <a:pt x="84" y="145"/>
                  <a:pt x="85" y="146"/>
                </a:cubicBezTo>
                <a:cubicBezTo>
                  <a:pt x="88" y="148"/>
                  <a:pt x="91" y="151"/>
                  <a:pt x="92" y="156"/>
                </a:cubicBezTo>
                <a:cubicBezTo>
                  <a:pt x="96" y="158"/>
                  <a:pt x="100" y="160"/>
                  <a:pt x="104" y="161"/>
                </a:cubicBezTo>
                <a:cubicBezTo>
                  <a:pt x="117" y="168"/>
                  <a:pt x="125" y="168"/>
                  <a:pt x="131" y="168"/>
                </a:cubicBezTo>
                <a:cubicBezTo>
                  <a:pt x="131" y="162"/>
                  <a:pt x="131" y="157"/>
                  <a:pt x="132" y="151"/>
                </a:cubicBezTo>
                <a:cubicBezTo>
                  <a:pt x="132" y="146"/>
                  <a:pt x="134" y="141"/>
                  <a:pt x="135" y="135"/>
                </a:cubicBezTo>
                <a:cubicBezTo>
                  <a:pt x="129" y="134"/>
                  <a:pt x="123" y="131"/>
                  <a:pt x="116" y="127"/>
                </a:cubicBezTo>
                <a:cubicBezTo>
                  <a:pt x="116" y="127"/>
                  <a:pt x="108" y="136"/>
                  <a:pt x="107" y="137"/>
                </a:cubicBezTo>
                <a:cubicBezTo>
                  <a:pt x="105" y="138"/>
                  <a:pt x="104" y="136"/>
                  <a:pt x="105" y="135"/>
                </a:cubicBezTo>
                <a:cubicBezTo>
                  <a:pt x="106" y="134"/>
                  <a:pt x="108" y="129"/>
                  <a:pt x="111" y="126"/>
                </a:cubicBezTo>
                <a:cubicBezTo>
                  <a:pt x="106" y="125"/>
                  <a:pt x="91" y="125"/>
                  <a:pt x="89" y="125"/>
                </a:cubicBezTo>
                <a:cubicBezTo>
                  <a:pt x="87" y="130"/>
                  <a:pt x="81" y="134"/>
                  <a:pt x="75" y="135"/>
                </a:cubicBezTo>
                <a:cubicBezTo>
                  <a:pt x="74" y="135"/>
                  <a:pt x="74" y="133"/>
                  <a:pt x="75" y="133"/>
                </a:cubicBezTo>
                <a:cubicBezTo>
                  <a:pt x="80" y="132"/>
                  <a:pt x="83" y="128"/>
                  <a:pt x="86" y="125"/>
                </a:cubicBezTo>
                <a:cubicBezTo>
                  <a:pt x="82" y="125"/>
                  <a:pt x="77" y="125"/>
                  <a:pt x="73" y="125"/>
                </a:cubicBezTo>
                <a:cubicBezTo>
                  <a:pt x="73" y="125"/>
                  <a:pt x="72" y="124"/>
                  <a:pt x="73" y="124"/>
                </a:cubicBezTo>
                <a:cubicBezTo>
                  <a:pt x="76" y="123"/>
                  <a:pt x="79" y="122"/>
                  <a:pt x="81" y="122"/>
                </a:cubicBezTo>
                <a:cubicBezTo>
                  <a:pt x="79" y="120"/>
                  <a:pt x="76" y="118"/>
                  <a:pt x="74" y="117"/>
                </a:cubicBezTo>
                <a:cubicBezTo>
                  <a:pt x="74" y="117"/>
                  <a:pt x="73" y="116"/>
                  <a:pt x="74" y="116"/>
                </a:cubicBezTo>
                <a:cubicBezTo>
                  <a:pt x="78" y="116"/>
                  <a:pt x="82" y="118"/>
                  <a:pt x="84" y="122"/>
                </a:cubicBezTo>
                <a:cubicBezTo>
                  <a:pt x="93" y="121"/>
                  <a:pt x="102" y="121"/>
                  <a:pt x="111" y="123"/>
                </a:cubicBezTo>
                <a:cubicBezTo>
                  <a:pt x="102" y="116"/>
                  <a:pt x="95" y="109"/>
                  <a:pt x="89" y="104"/>
                </a:cubicBezTo>
                <a:cubicBezTo>
                  <a:pt x="88" y="104"/>
                  <a:pt x="89" y="103"/>
                  <a:pt x="89" y="104"/>
                </a:cubicBezTo>
                <a:cubicBezTo>
                  <a:pt x="97" y="108"/>
                  <a:pt x="104" y="113"/>
                  <a:pt x="111" y="118"/>
                </a:cubicBezTo>
                <a:cubicBezTo>
                  <a:pt x="116" y="121"/>
                  <a:pt x="120" y="125"/>
                  <a:pt x="126" y="127"/>
                </a:cubicBezTo>
                <a:cubicBezTo>
                  <a:pt x="123" y="123"/>
                  <a:pt x="121" y="118"/>
                  <a:pt x="120" y="114"/>
                </a:cubicBezTo>
                <a:cubicBezTo>
                  <a:pt x="117" y="102"/>
                  <a:pt x="117" y="92"/>
                  <a:pt x="106" y="84"/>
                </a:cubicBezTo>
                <a:cubicBezTo>
                  <a:pt x="106" y="84"/>
                  <a:pt x="106" y="84"/>
                  <a:pt x="106" y="84"/>
                </a:cubicBezTo>
                <a:cubicBezTo>
                  <a:pt x="111" y="85"/>
                  <a:pt x="115" y="89"/>
                  <a:pt x="118" y="93"/>
                </a:cubicBezTo>
                <a:cubicBezTo>
                  <a:pt x="119" y="85"/>
                  <a:pt x="115" y="77"/>
                  <a:pt x="109" y="73"/>
                </a:cubicBezTo>
                <a:cubicBezTo>
                  <a:pt x="108" y="73"/>
                  <a:pt x="109" y="72"/>
                  <a:pt x="110" y="72"/>
                </a:cubicBezTo>
                <a:cubicBezTo>
                  <a:pt x="119" y="75"/>
                  <a:pt x="124" y="89"/>
                  <a:pt x="119" y="98"/>
                </a:cubicBezTo>
                <a:cubicBezTo>
                  <a:pt x="120" y="98"/>
                  <a:pt x="121" y="104"/>
                  <a:pt x="122" y="107"/>
                </a:cubicBezTo>
                <a:cubicBezTo>
                  <a:pt x="128" y="97"/>
                  <a:pt x="134" y="84"/>
                  <a:pt x="128" y="70"/>
                </a:cubicBezTo>
                <a:cubicBezTo>
                  <a:pt x="127" y="69"/>
                  <a:pt x="128" y="68"/>
                  <a:pt x="129" y="69"/>
                </a:cubicBezTo>
                <a:cubicBezTo>
                  <a:pt x="138" y="83"/>
                  <a:pt x="131" y="101"/>
                  <a:pt x="123" y="111"/>
                </a:cubicBezTo>
                <a:cubicBezTo>
                  <a:pt x="125" y="119"/>
                  <a:pt x="129" y="126"/>
                  <a:pt x="134" y="130"/>
                </a:cubicBezTo>
                <a:cubicBezTo>
                  <a:pt x="135" y="130"/>
                  <a:pt x="136" y="130"/>
                  <a:pt x="137" y="131"/>
                </a:cubicBezTo>
                <a:cubicBezTo>
                  <a:pt x="142" y="121"/>
                  <a:pt x="151" y="109"/>
                  <a:pt x="174" y="108"/>
                </a:cubicBezTo>
                <a:cubicBezTo>
                  <a:pt x="166" y="68"/>
                  <a:pt x="152" y="32"/>
                  <a:pt x="134" y="32"/>
                </a:cubicBezTo>
                <a:cubicBezTo>
                  <a:pt x="39" y="32"/>
                  <a:pt x="0" y="231"/>
                  <a:pt x="17" y="294"/>
                </a:cubicBezTo>
                <a:cubicBezTo>
                  <a:pt x="29" y="333"/>
                  <a:pt x="52" y="324"/>
                  <a:pt x="87" y="295"/>
                </a:cubicBezTo>
                <a:cubicBezTo>
                  <a:pt x="130" y="260"/>
                  <a:pt x="165" y="277"/>
                  <a:pt x="182" y="215"/>
                </a:cubicBezTo>
                <a:cubicBezTo>
                  <a:pt x="185" y="201"/>
                  <a:pt x="183" y="159"/>
                  <a:pt x="176" y="118"/>
                </a:cubicBezTo>
                <a:cubicBezTo>
                  <a:pt x="150" y="120"/>
                  <a:pt x="141" y="137"/>
                  <a:pt x="138" y="155"/>
                </a:cubicBezTo>
                <a:close/>
                <a:moveTo>
                  <a:pt x="346" y="139"/>
                </a:moveTo>
                <a:cubicBezTo>
                  <a:pt x="338" y="113"/>
                  <a:pt x="322" y="84"/>
                  <a:pt x="304" y="64"/>
                </a:cubicBezTo>
                <a:cubicBezTo>
                  <a:pt x="270" y="26"/>
                  <a:pt x="233" y="66"/>
                  <a:pt x="222" y="80"/>
                </a:cubicBezTo>
                <a:cubicBezTo>
                  <a:pt x="214" y="89"/>
                  <a:pt x="209" y="99"/>
                  <a:pt x="205" y="108"/>
                </a:cubicBezTo>
                <a:cubicBezTo>
                  <a:pt x="223" y="109"/>
                  <a:pt x="236" y="117"/>
                  <a:pt x="242" y="125"/>
                </a:cubicBezTo>
                <a:cubicBezTo>
                  <a:pt x="254" y="117"/>
                  <a:pt x="255" y="102"/>
                  <a:pt x="255" y="99"/>
                </a:cubicBezTo>
                <a:cubicBezTo>
                  <a:pt x="250" y="99"/>
                  <a:pt x="244" y="92"/>
                  <a:pt x="243" y="88"/>
                </a:cubicBezTo>
                <a:cubicBezTo>
                  <a:pt x="241" y="81"/>
                  <a:pt x="242" y="77"/>
                  <a:pt x="245" y="71"/>
                </a:cubicBezTo>
                <a:cubicBezTo>
                  <a:pt x="246" y="70"/>
                  <a:pt x="247" y="71"/>
                  <a:pt x="247" y="71"/>
                </a:cubicBezTo>
                <a:cubicBezTo>
                  <a:pt x="242" y="82"/>
                  <a:pt x="250" y="94"/>
                  <a:pt x="255" y="95"/>
                </a:cubicBezTo>
                <a:cubicBezTo>
                  <a:pt x="255" y="91"/>
                  <a:pt x="254" y="87"/>
                  <a:pt x="254" y="84"/>
                </a:cubicBezTo>
                <a:cubicBezTo>
                  <a:pt x="254" y="77"/>
                  <a:pt x="256" y="72"/>
                  <a:pt x="261" y="68"/>
                </a:cubicBezTo>
                <a:cubicBezTo>
                  <a:pt x="261" y="68"/>
                  <a:pt x="262" y="68"/>
                  <a:pt x="261" y="69"/>
                </a:cubicBezTo>
                <a:cubicBezTo>
                  <a:pt x="257" y="77"/>
                  <a:pt x="257" y="84"/>
                  <a:pt x="258" y="91"/>
                </a:cubicBezTo>
                <a:cubicBezTo>
                  <a:pt x="264" y="84"/>
                  <a:pt x="266" y="79"/>
                  <a:pt x="267" y="74"/>
                </a:cubicBezTo>
                <a:cubicBezTo>
                  <a:pt x="267" y="74"/>
                  <a:pt x="268" y="73"/>
                  <a:pt x="268" y="74"/>
                </a:cubicBezTo>
                <a:cubicBezTo>
                  <a:pt x="269" y="77"/>
                  <a:pt x="268" y="79"/>
                  <a:pt x="267" y="82"/>
                </a:cubicBezTo>
                <a:cubicBezTo>
                  <a:pt x="271" y="80"/>
                  <a:pt x="274" y="76"/>
                  <a:pt x="275" y="73"/>
                </a:cubicBezTo>
                <a:cubicBezTo>
                  <a:pt x="275" y="73"/>
                  <a:pt x="276" y="73"/>
                  <a:pt x="276" y="73"/>
                </a:cubicBezTo>
                <a:cubicBezTo>
                  <a:pt x="276" y="81"/>
                  <a:pt x="269" y="86"/>
                  <a:pt x="266" y="86"/>
                </a:cubicBezTo>
                <a:cubicBezTo>
                  <a:pt x="265" y="88"/>
                  <a:pt x="262" y="93"/>
                  <a:pt x="259" y="96"/>
                </a:cubicBezTo>
                <a:cubicBezTo>
                  <a:pt x="260" y="102"/>
                  <a:pt x="259" y="112"/>
                  <a:pt x="258" y="115"/>
                </a:cubicBezTo>
                <a:cubicBezTo>
                  <a:pt x="270" y="108"/>
                  <a:pt x="284" y="102"/>
                  <a:pt x="285" y="87"/>
                </a:cubicBezTo>
                <a:cubicBezTo>
                  <a:pt x="286" y="85"/>
                  <a:pt x="286" y="85"/>
                  <a:pt x="287" y="86"/>
                </a:cubicBezTo>
                <a:cubicBezTo>
                  <a:pt x="288" y="92"/>
                  <a:pt x="286" y="97"/>
                  <a:pt x="282" y="102"/>
                </a:cubicBezTo>
                <a:cubicBezTo>
                  <a:pt x="284" y="101"/>
                  <a:pt x="291" y="98"/>
                  <a:pt x="294" y="92"/>
                </a:cubicBezTo>
                <a:cubicBezTo>
                  <a:pt x="294" y="91"/>
                  <a:pt x="295" y="91"/>
                  <a:pt x="295" y="92"/>
                </a:cubicBezTo>
                <a:cubicBezTo>
                  <a:pt x="295" y="98"/>
                  <a:pt x="289" y="106"/>
                  <a:pt x="279" y="106"/>
                </a:cubicBezTo>
                <a:cubicBezTo>
                  <a:pt x="277" y="107"/>
                  <a:pt x="267" y="116"/>
                  <a:pt x="263" y="119"/>
                </a:cubicBezTo>
                <a:cubicBezTo>
                  <a:pt x="272" y="119"/>
                  <a:pt x="280" y="117"/>
                  <a:pt x="288" y="115"/>
                </a:cubicBezTo>
                <a:cubicBezTo>
                  <a:pt x="289" y="113"/>
                  <a:pt x="291" y="112"/>
                  <a:pt x="292" y="110"/>
                </a:cubicBezTo>
                <a:cubicBezTo>
                  <a:pt x="294" y="107"/>
                  <a:pt x="297" y="105"/>
                  <a:pt x="300" y="103"/>
                </a:cubicBezTo>
                <a:cubicBezTo>
                  <a:pt x="301" y="102"/>
                  <a:pt x="301" y="104"/>
                  <a:pt x="300" y="105"/>
                </a:cubicBezTo>
                <a:cubicBezTo>
                  <a:pt x="297" y="107"/>
                  <a:pt x="293" y="114"/>
                  <a:pt x="292" y="114"/>
                </a:cubicBezTo>
                <a:cubicBezTo>
                  <a:pt x="296" y="113"/>
                  <a:pt x="299" y="112"/>
                  <a:pt x="303" y="112"/>
                </a:cubicBezTo>
                <a:cubicBezTo>
                  <a:pt x="304" y="111"/>
                  <a:pt x="305" y="113"/>
                  <a:pt x="304" y="113"/>
                </a:cubicBezTo>
                <a:cubicBezTo>
                  <a:pt x="301" y="115"/>
                  <a:pt x="297" y="116"/>
                  <a:pt x="294" y="117"/>
                </a:cubicBezTo>
                <a:cubicBezTo>
                  <a:pt x="297" y="120"/>
                  <a:pt x="302" y="121"/>
                  <a:pt x="304" y="122"/>
                </a:cubicBezTo>
                <a:cubicBezTo>
                  <a:pt x="304" y="122"/>
                  <a:pt x="305" y="123"/>
                  <a:pt x="304" y="123"/>
                </a:cubicBezTo>
                <a:cubicBezTo>
                  <a:pt x="299" y="123"/>
                  <a:pt x="294" y="123"/>
                  <a:pt x="291" y="119"/>
                </a:cubicBezTo>
                <a:cubicBezTo>
                  <a:pt x="287" y="120"/>
                  <a:pt x="274" y="123"/>
                  <a:pt x="272" y="123"/>
                </a:cubicBezTo>
                <a:cubicBezTo>
                  <a:pt x="274" y="126"/>
                  <a:pt x="276" y="128"/>
                  <a:pt x="278" y="129"/>
                </a:cubicBezTo>
                <a:cubicBezTo>
                  <a:pt x="280" y="130"/>
                  <a:pt x="278" y="130"/>
                  <a:pt x="277" y="130"/>
                </a:cubicBezTo>
                <a:cubicBezTo>
                  <a:pt x="275" y="130"/>
                  <a:pt x="271" y="128"/>
                  <a:pt x="268" y="124"/>
                </a:cubicBezTo>
                <a:cubicBezTo>
                  <a:pt x="264" y="124"/>
                  <a:pt x="261" y="124"/>
                  <a:pt x="258" y="122"/>
                </a:cubicBezTo>
                <a:cubicBezTo>
                  <a:pt x="254" y="125"/>
                  <a:pt x="246" y="131"/>
                  <a:pt x="246" y="131"/>
                </a:cubicBezTo>
                <a:cubicBezTo>
                  <a:pt x="249" y="138"/>
                  <a:pt x="253" y="159"/>
                  <a:pt x="254" y="163"/>
                </a:cubicBezTo>
                <a:cubicBezTo>
                  <a:pt x="267" y="165"/>
                  <a:pt x="281" y="153"/>
                  <a:pt x="282" y="153"/>
                </a:cubicBezTo>
                <a:cubicBezTo>
                  <a:pt x="285" y="147"/>
                  <a:pt x="286" y="141"/>
                  <a:pt x="287" y="136"/>
                </a:cubicBezTo>
                <a:cubicBezTo>
                  <a:pt x="287" y="135"/>
                  <a:pt x="289" y="136"/>
                  <a:pt x="289" y="137"/>
                </a:cubicBezTo>
                <a:cubicBezTo>
                  <a:pt x="289" y="140"/>
                  <a:pt x="289" y="144"/>
                  <a:pt x="288" y="148"/>
                </a:cubicBezTo>
                <a:cubicBezTo>
                  <a:pt x="292" y="144"/>
                  <a:pt x="296" y="140"/>
                  <a:pt x="300" y="137"/>
                </a:cubicBezTo>
                <a:cubicBezTo>
                  <a:pt x="300" y="136"/>
                  <a:pt x="301" y="137"/>
                  <a:pt x="301" y="138"/>
                </a:cubicBezTo>
                <a:cubicBezTo>
                  <a:pt x="299" y="141"/>
                  <a:pt x="296" y="144"/>
                  <a:pt x="294" y="147"/>
                </a:cubicBezTo>
                <a:cubicBezTo>
                  <a:pt x="297" y="146"/>
                  <a:pt x="301" y="144"/>
                  <a:pt x="304" y="142"/>
                </a:cubicBezTo>
                <a:cubicBezTo>
                  <a:pt x="305" y="142"/>
                  <a:pt x="305" y="143"/>
                  <a:pt x="305" y="144"/>
                </a:cubicBezTo>
                <a:cubicBezTo>
                  <a:pt x="303" y="147"/>
                  <a:pt x="296" y="151"/>
                  <a:pt x="290" y="151"/>
                </a:cubicBezTo>
                <a:cubicBezTo>
                  <a:pt x="285" y="155"/>
                  <a:pt x="281" y="159"/>
                  <a:pt x="276" y="162"/>
                </a:cubicBezTo>
                <a:cubicBezTo>
                  <a:pt x="279" y="164"/>
                  <a:pt x="283" y="164"/>
                  <a:pt x="288" y="163"/>
                </a:cubicBezTo>
                <a:cubicBezTo>
                  <a:pt x="288" y="163"/>
                  <a:pt x="289" y="164"/>
                  <a:pt x="288" y="164"/>
                </a:cubicBezTo>
                <a:cubicBezTo>
                  <a:pt x="283" y="168"/>
                  <a:pt x="277" y="168"/>
                  <a:pt x="272" y="164"/>
                </a:cubicBezTo>
                <a:cubicBezTo>
                  <a:pt x="270" y="166"/>
                  <a:pt x="266" y="168"/>
                  <a:pt x="263" y="169"/>
                </a:cubicBezTo>
                <a:cubicBezTo>
                  <a:pt x="276" y="185"/>
                  <a:pt x="305" y="201"/>
                  <a:pt x="330" y="203"/>
                </a:cubicBezTo>
                <a:cubicBezTo>
                  <a:pt x="332" y="203"/>
                  <a:pt x="331" y="205"/>
                  <a:pt x="330" y="205"/>
                </a:cubicBezTo>
                <a:cubicBezTo>
                  <a:pt x="320" y="204"/>
                  <a:pt x="307" y="202"/>
                  <a:pt x="294" y="197"/>
                </a:cubicBezTo>
                <a:cubicBezTo>
                  <a:pt x="298" y="208"/>
                  <a:pt x="310" y="224"/>
                  <a:pt x="311" y="225"/>
                </a:cubicBezTo>
                <a:cubicBezTo>
                  <a:pt x="315" y="224"/>
                  <a:pt x="320" y="226"/>
                  <a:pt x="323" y="229"/>
                </a:cubicBezTo>
                <a:cubicBezTo>
                  <a:pt x="324" y="229"/>
                  <a:pt x="323" y="230"/>
                  <a:pt x="322" y="230"/>
                </a:cubicBezTo>
                <a:cubicBezTo>
                  <a:pt x="319" y="228"/>
                  <a:pt x="316" y="228"/>
                  <a:pt x="312" y="227"/>
                </a:cubicBezTo>
                <a:cubicBezTo>
                  <a:pt x="316" y="232"/>
                  <a:pt x="319" y="237"/>
                  <a:pt x="323" y="242"/>
                </a:cubicBezTo>
                <a:cubicBezTo>
                  <a:pt x="323" y="242"/>
                  <a:pt x="322" y="243"/>
                  <a:pt x="322" y="243"/>
                </a:cubicBezTo>
                <a:cubicBezTo>
                  <a:pt x="316" y="237"/>
                  <a:pt x="310" y="231"/>
                  <a:pt x="305" y="225"/>
                </a:cubicBezTo>
                <a:cubicBezTo>
                  <a:pt x="305" y="229"/>
                  <a:pt x="306" y="233"/>
                  <a:pt x="307" y="237"/>
                </a:cubicBezTo>
                <a:cubicBezTo>
                  <a:pt x="307" y="237"/>
                  <a:pt x="307" y="239"/>
                  <a:pt x="306" y="238"/>
                </a:cubicBezTo>
                <a:cubicBezTo>
                  <a:pt x="303" y="234"/>
                  <a:pt x="301" y="228"/>
                  <a:pt x="303" y="222"/>
                </a:cubicBezTo>
                <a:cubicBezTo>
                  <a:pt x="302" y="220"/>
                  <a:pt x="298" y="215"/>
                  <a:pt x="298" y="214"/>
                </a:cubicBezTo>
                <a:cubicBezTo>
                  <a:pt x="297" y="218"/>
                  <a:pt x="297" y="223"/>
                  <a:pt x="298" y="225"/>
                </a:cubicBezTo>
                <a:cubicBezTo>
                  <a:pt x="298" y="225"/>
                  <a:pt x="297" y="226"/>
                  <a:pt x="297" y="225"/>
                </a:cubicBezTo>
                <a:cubicBezTo>
                  <a:pt x="295" y="222"/>
                  <a:pt x="294" y="215"/>
                  <a:pt x="296" y="212"/>
                </a:cubicBezTo>
                <a:cubicBezTo>
                  <a:pt x="292" y="206"/>
                  <a:pt x="289" y="200"/>
                  <a:pt x="289" y="194"/>
                </a:cubicBezTo>
                <a:cubicBezTo>
                  <a:pt x="276" y="188"/>
                  <a:pt x="264" y="180"/>
                  <a:pt x="259" y="169"/>
                </a:cubicBezTo>
                <a:cubicBezTo>
                  <a:pt x="257" y="169"/>
                  <a:pt x="256" y="169"/>
                  <a:pt x="255" y="169"/>
                </a:cubicBezTo>
                <a:cubicBezTo>
                  <a:pt x="256" y="175"/>
                  <a:pt x="256" y="182"/>
                  <a:pt x="257" y="188"/>
                </a:cubicBezTo>
                <a:cubicBezTo>
                  <a:pt x="263" y="195"/>
                  <a:pt x="271" y="200"/>
                  <a:pt x="274" y="201"/>
                </a:cubicBezTo>
                <a:cubicBezTo>
                  <a:pt x="275" y="202"/>
                  <a:pt x="274" y="203"/>
                  <a:pt x="273" y="203"/>
                </a:cubicBezTo>
                <a:cubicBezTo>
                  <a:pt x="268" y="202"/>
                  <a:pt x="262" y="200"/>
                  <a:pt x="258" y="197"/>
                </a:cubicBezTo>
                <a:cubicBezTo>
                  <a:pt x="261" y="209"/>
                  <a:pt x="264" y="224"/>
                  <a:pt x="276" y="229"/>
                </a:cubicBezTo>
                <a:cubicBezTo>
                  <a:pt x="277" y="229"/>
                  <a:pt x="276" y="230"/>
                  <a:pt x="276" y="230"/>
                </a:cubicBezTo>
                <a:cubicBezTo>
                  <a:pt x="260" y="227"/>
                  <a:pt x="254" y="207"/>
                  <a:pt x="251" y="194"/>
                </a:cubicBezTo>
                <a:cubicBezTo>
                  <a:pt x="248" y="181"/>
                  <a:pt x="245" y="164"/>
                  <a:pt x="242" y="150"/>
                </a:cubicBezTo>
                <a:cubicBezTo>
                  <a:pt x="237" y="132"/>
                  <a:pt x="229" y="119"/>
                  <a:pt x="202" y="118"/>
                </a:cubicBezTo>
                <a:cubicBezTo>
                  <a:pt x="198" y="141"/>
                  <a:pt x="206" y="163"/>
                  <a:pt x="225" y="185"/>
                </a:cubicBezTo>
                <a:cubicBezTo>
                  <a:pt x="234" y="196"/>
                  <a:pt x="244" y="222"/>
                  <a:pt x="244" y="243"/>
                </a:cubicBezTo>
                <a:cubicBezTo>
                  <a:pt x="244" y="277"/>
                  <a:pt x="320" y="318"/>
                  <a:pt x="345" y="320"/>
                </a:cubicBezTo>
                <a:cubicBezTo>
                  <a:pt x="381" y="307"/>
                  <a:pt x="360" y="182"/>
                  <a:pt x="346" y="139"/>
                </a:cubicBezTo>
                <a:close/>
                <a:moveTo>
                  <a:pt x="184" y="105"/>
                </a:moveTo>
                <a:cubicBezTo>
                  <a:pt x="184" y="107"/>
                  <a:pt x="184" y="109"/>
                  <a:pt x="185" y="112"/>
                </a:cubicBezTo>
                <a:cubicBezTo>
                  <a:pt x="186" y="112"/>
                  <a:pt x="188" y="112"/>
                  <a:pt x="189" y="112"/>
                </a:cubicBezTo>
                <a:cubicBezTo>
                  <a:pt x="191" y="112"/>
                  <a:pt x="192" y="112"/>
                  <a:pt x="194" y="112"/>
                </a:cubicBezTo>
                <a:cubicBezTo>
                  <a:pt x="194" y="109"/>
                  <a:pt x="195" y="107"/>
                  <a:pt x="196" y="105"/>
                </a:cubicBezTo>
                <a:cubicBezTo>
                  <a:pt x="193" y="105"/>
                  <a:pt x="191" y="105"/>
                  <a:pt x="188" y="105"/>
                </a:cubicBezTo>
                <a:cubicBezTo>
                  <a:pt x="187" y="105"/>
                  <a:pt x="185" y="105"/>
                  <a:pt x="184" y="105"/>
                </a:cubicBezTo>
                <a:close/>
                <a:moveTo>
                  <a:pt x="188" y="88"/>
                </a:moveTo>
                <a:cubicBezTo>
                  <a:pt x="185" y="88"/>
                  <a:pt x="182" y="88"/>
                  <a:pt x="179" y="87"/>
                </a:cubicBezTo>
                <a:cubicBezTo>
                  <a:pt x="180" y="89"/>
                  <a:pt x="180" y="90"/>
                  <a:pt x="180" y="91"/>
                </a:cubicBezTo>
                <a:cubicBezTo>
                  <a:pt x="181" y="92"/>
                  <a:pt x="181" y="93"/>
                  <a:pt x="181" y="94"/>
                </a:cubicBezTo>
                <a:cubicBezTo>
                  <a:pt x="184" y="95"/>
                  <a:pt x="187" y="95"/>
                  <a:pt x="189" y="95"/>
                </a:cubicBezTo>
                <a:cubicBezTo>
                  <a:pt x="189" y="95"/>
                  <a:pt x="189" y="95"/>
                  <a:pt x="189" y="95"/>
                </a:cubicBezTo>
                <a:cubicBezTo>
                  <a:pt x="194" y="95"/>
                  <a:pt x="198" y="94"/>
                  <a:pt x="201" y="93"/>
                </a:cubicBezTo>
                <a:cubicBezTo>
                  <a:pt x="202" y="91"/>
                  <a:pt x="204" y="88"/>
                  <a:pt x="205" y="86"/>
                </a:cubicBezTo>
                <a:cubicBezTo>
                  <a:pt x="199" y="88"/>
                  <a:pt x="193" y="88"/>
                  <a:pt x="188" y="88"/>
                </a:cubicBezTo>
                <a:close/>
                <a:moveTo>
                  <a:pt x="164" y="45"/>
                </a:moveTo>
                <a:cubicBezTo>
                  <a:pt x="166" y="49"/>
                  <a:pt x="168" y="54"/>
                  <a:pt x="170" y="59"/>
                </a:cubicBezTo>
                <a:cubicBezTo>
                  <a:pt x="178" y="61"/>
                  <a:pt x="184" y="62"/>
                  <a:pt x="190" y="62"/>
                </a:cubicBezTo>
                <a:cubicBezTo>
                  <a:pt x="190" y="62"/>
                  <a:pt x="190" y="62"/>
                  <a:pt x="190" y="62"/>
                </a:cubicBezTo>
                <a:cubicBezTo>
                  <a:pt x="197" y="62"/>
                  <a:pt x="203" y="60"/>
                  <a:pt x="207" y="59"/>
                </a:cubicBezTo>
                <a:cubicBezTo>
                  <a:pt x="207" y="62"/>
                  <a:pt x="207" y="65"/>
                  <a:pt x="207" y="69"/>
                </a:cubicBezTo>
                <a:cubicBezTo>
                  <a:pt x="206" y="69"/>
                  <a:pt x="206" y="69"/>
                  <a:pt x="206" y="69"/>
                </a:cubicBezTo>
                <a:cubicBezTo>
                  <a:pt x="200" y="71"/>
                  <a:pt x="194" y="72"/>
                  <a:pt x="188" y="72"/>
                </a:cubicBezTo>
                <a:cubicBezTo>
                  <a:pt x="183" y="72"/>
                  <a:pt x="178" y="71"/>
                  <a:pt x="174" y="70"/>
                </a:cubicBezTo>
                <a:cubicBezTo>
                  <a:pt x="175" y="72"/>
                  <a:pt x="176" y="75"/>
                  <a:pt x="177" y="77"/>
                </a:cubicBezTo>
                <a:cubicBezTo>
                  <a:pt x="182" y="78"/>
                  <a:pt x="186" y="78"/>
                  <a:pt x="190" y="78"/>
                </a:cubicBezTo>
                <a:cubicBezTo>
                  <a:pt x="190" y="78"/>
                  <a:pt x="190" y="78"/>
                  <a:pt x="190" y="78"/>
                </a:cubicBezTo>
                <a:cubicBezTo>
                  <a:pt x="198" y="78"/>
                  <a:pt x="204" y="77"/>
                  <a:pt x="207" y="76"/>
                </a:cubicBezTo>
                <a:cubicBezTo>
                  <a:pt x="207" y="79"/>
                  <a:pt x="207" y="81"/>
                  <a:pt x="206" y="84"/>
                </a:cubicBezTo>
                <a:cubicBezTo>
                  <a:pt x="208" y="81"/>
                  <a:pt x="211" y="78"/>
                  <a:pt x="213" y="75"/>
                </a:cubicBezTo>
                <a:cubicBezTo>
                  <a:pt x="213" y="73"/>
                  <a:pt x="214" y="71"/>
                  <a:pt x="214" y="69"/>
                </a:cubicBezTo>
                <a:cubicBezTo>
                  <a:pt x="214" y="64"/>
                  <a:pt x="213" y="59"/>
                  <a:pt x="212" y="53"/>
                </a:cubicBezTo>
                <a:cubicBezTo>
                  <a:pt x="212" y="53"/>
                  <a:pt x="212" y="52"/>
                  <a:pt x="212" y="52"/>
                </a:cubicBezTo>
                <a:cubicBezTo>
                  <a:pt x="212" y="46"/>
                  <a:pt x="216" y="34"/>
                  <a:pt x="217" y="23"/>
                </a:cubicBezTo>
                <a:cubicBezTo>
                  <a:pt x="217" y="21"/>
                  <a:pt x="216" y="18"/>
                  <a:pt x="215" y="15"/>
                </a:cubicBezTo>
                <a:cubicBezTo>
                  <a:pt x="214" y="12"/>
                  <a:pt x="211" y="10"/>
                  <a:pt x="208" y="8"/>
                </a:cubicBezTo>
                <a:cubicBezTo>
                  <a:pt x="202" y="6"/>
                  <a:pt x="203" y="6"/>
                  <a:pt x="201" y="4"/>
                </a:cubicBezTo>
                <a:cubicBezTo>
                  <a:pt x="200" y="3"/>
                  <a:pt x="198" y="2"/>
                  <a:pt x="195" y="1"/>
                </a:cubicBezTo>
                <a:cubicBezTo>
                  <a:pt x="193" y="0"/>
                  <a:pt x="191" y="0"/>
                  <a:pt x="188" y="0"/>
                </a:cubicBezTo>
                <a:cubicBezTo>
                  <a:pt x="187" y="0"/>
                  <a:pt x="186" y="0"/>
                  <a:pt x="185" y="0"/>
                </a:cubicBezTo>
                <a:cubicBezTo>
                  <a:pt x="180" y="0"/>
                  <a:pt x="177" y="3"/>
                  <a:pt x="175" y="5"/>
                </a:cubicBezTo>
                <a:cubicBezTo>
                  <a:pt x="174" y="6"/>
                  <a:pt x="174" y="6"/>
                  <a:pt x="174" y="6"/>
                </a:cubicBezTo>
                <a:cubicBezTo>
                  <a:pt x="173" y="6"/>
                  <a:pt x="173" y="6"/>
                  <a:pt x="172" y="5"/>
                </a:cubicBezTo>
                <a:cubicBezTo>
                  <a:pt x="170" y="4"/>
                  <a:pt x="168" y="4"/>
                  <a:pt x="166" y="5"/>
                </a:cubicBezTo>
                <a:cubicBezTo>
                  <a:pt x="164" y="6"/>
                  <a:pt x="163" y="8"/>
                  <a:pt x="162" y="10"/>
                </a:cubicBezTo>
                <a:cubicBezTo>
                  <a:pt x="162" y="15"/>
                  <a:pt x="162" y="20"/>
                  <a:pt x="162" y="25"/>
                </a:cubicBezTo>
                <a:cubicBezTo>
                  <a:pt x="162" y="31"/>
                  <a:pt x="162" y="36"/>
                  <a:pt x="162" y="42"/>
                </a:cubicBezTo>
                <a:cubicBezTo>
                  <a:pt x="163" y="43"/>
                  <a:pt x="163" y="44"/>
                  <a:pt x="164" y="45"/>
                </a:cubicBezTo>
                <a:close/>
                <a:moveTo>
                  <a:pt x="206" y="53"/>
                </a:moveTo>
                <a:cubicBezTo>
                  <a:pt x="206" y="53"/>
                  <a:pt x="206" y="53"/>
                  <a:pt x="206" y="53"/>
                </a:cubicBezTo>
                <a:cubicBezTo>
                  <a:pt x="200" y="54"/>
                  <a:pt x="195" y="55"/>
                  <a:pt x="190" y="55"/>
                </a:cubicBezTo>
                <a:cubicBezTo>
                  <a:pt x="180" y="55"/>
                  <a:pt x="172" y="53"/>
                  <a:pt x="170" y="52"/>
                </a:cubicBezTo>
                <a:cubicBezTo>
                  <a:pt x="169" y="52"/>
                  <a:pt x="169" y="52"/>
                  <a:pt x="169" y="52"/>
                </a:cubicBezTo>
                <a:cubicBezTo>
                  <a:pt x="169" y="48"/>
                  <a:pt x="169" y="45"/>
                  <a:pt x="168" y="42"/>
                </a:cubicBezTo>
                <a:cubicBezTo>
                  <a:pt x="175" y="44"/>
                  <a:pt x="181" y="45"/>
                  <a:pt x="188" y="45"/>
                </a:cubicBezTo>
                <a:cubicBezTo>
                  <a:pt x="196" y="45"/>
                  <a:pt x="203" y="44"/>
                  <a:pt x="207" y="42"/>
                </a:cubicBezTo>
                <a:cubicBezTo>
                  <a:pt x="206" y="46"/>
                  <a:pt x="206" y="50"/>
                  <a:pt x="206" y="53"/>
                </a:cubicBezTo>
                <a:close/>
                <a:moveTo>
                  <a:pt x="169" y="11"/>
                </a:moveTo>
                <a:cubicBezTo>
                  <a:pt x="178" y="17"/>
                  <a:pt x="178" y="7"/>
                  <a:pt x="186" y="6"/>
                </a:cubicBezTo>
                <a:cubicBezTo>
                  <a:pt x="200" y="6"/>
                  <a:pt x="193" y="10"/>
                  <a:pt x="205" y="14"/>
                </a:cubicBezTo>
                <a:cubicBezTo>
                  <a:pt x="207" y="15"/>
                  <a:pt x="208" y="16"/>
                  <a:pt x="209" y="17"/>
                </a:cubicBezTo>
                <a:cubicBezTo>
                  <a:pt x="201" y="20"/>
                  <a:pt x="194" y="21"/>
                  <a:pt x="189" y="21"/>
                </a:cubicBezTo>
                <a:cubicBezTo>
                  <a:pt x="178" y="21"/>
                  <a:pt x="171" y="18"/>
                  <a:pt x="169" y="17"/>
                </a:cubicBezTo>
                <a:cubicBezTo>
                  <a:pt x="168" y="17"/>
                  <a:pt x="168" y="17"/>
                  <a:pt x="168" y="17"/>
                </a:cubicBezTo>
                <a:cubicBezTo>
                  <a:pt x="168" y="15"/>
                  <a:pt x="168" y="13"/>
                  <a:pt x="169" y="11"/>
                </a:cubicBezTo>
                <a:close/>
                <a:moveTo>
                  <a:pt x="189" y="27"/>
                </a:moveTo>
                <a:cubicBezTo>
                  <a:pt x="198" y="27"/>
                  <a:pt x="206" y="26"/>
                  <a:pt x="210" y="24"/>
                </a:cubicBezTo>
                <a:cubicBezTo>
                  <a:pt x="210" y="27"/>
                  <a:pt x="209" y="31"/>
                  <a:pt x="209" y="35"/>
                </a:cubicBezTo>
                <a:cubicBezTo>
                  <a:pt x="207" y="36"/>
                  <a:pt x="207" y="36"/>
                  <a:pt x="207" y="36"/>
                </a:cubicBezTo>
                <a:cubicBezTo>
                  <a:pt x="201" y="38"/>
                  <a:pt x="194" y="39"/>
                  <a:pt x="189" y="39"/>
                </a:cubicBezTo>
                <a:cubicBezTo>
                  <a:pt x="179" y="39"/>
                  <a:pt x="172" y="36"/>
                  <a:pt x="169" y="35"/>
                </a:cubicBezTo>
                <a:cubicBezTo>
                  <a:pt x="168" y="35"/>
                  <a:pt x="168" y="35"/>
                  <a:pt x="168" y="35"/>
                </a:cubicBezTo>
                <a:cubicBezTo>
                  <a:pt x="168" y="31"/>
                  <a:pt x="168" y="27"/>
                  <a:pt x="168" y="23"/>
                </a:cubicBezTo>
                <a:cubicBezTo>
                  <a:pt x="175" y="26"/>
                  <a:pt x="182" y="27"/>
                  <a:pt x="189" y="27"/>
                </a:cubicBezTo>
                <a:close/>
              </a:path>
            </a:pathLst>
          </a:custGeom>
          <a:solidFill>
            <a:srgbClr val="3A0013">
              <a:alpha val="2470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38" name="TextBox 37"/>
          <p:cNvSpPr txBox="1"/>
          <p:nvPr/>
        </p:nvSpPr>
        <p:spPr>
          <a:xfrm>
            <a:off x="6249317" y="2045573"/>
            <a:ext cx="113332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100" b="1" dirty="0"/>
              <a:t>Pulmonologist</a:t>
            </a:r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7506936" y="2526815"/>
            <a:ext cx="1197000" cy="119699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39" name="Group 38"/>
          <p:cNvGrpSpPr>
            <a:grpSpLocks noChangeAspect="1"/>
          </p:cNvGrpSpPr>
          <p:nvPr/>
        </p:nvGrpSpPr>
        <p:grpSpPr>
          <a:xfrm>
            <a:off x="7743033" y="2664760"/>
            <a:ext cx="678520" cy="901642"/>
            <a:chOff x="8955088" y="3617913"/>
            <a:chExt cx="941387" cy="1250950"/>
          </a:xfrm>
        </p:grpSpPr>
        <p:sp>
          <p:nvSpPr>
            <p:cNvPr id="40" name="Freeform 21"/>
            <p:cNvSpPr>
              <a:spLocks noEditPoints="1"/>
            </p:cNvSpPr>
            <p:nvPr/>
          </p:nvSpPr>
          <p:spPr bwMode="auto">
            <a:xfrm>
              <a:off x="8955088" y="3617913"/>
              <a:ext cx="941387" cy="1250950"/>
            </a:xfrm>
            <a:custGeom>
              <a:avLst/>
              <a:gdLst>
                <a:gd name="T0" fmla="*/ 248 w 282"/>
                <a:gd name="T1" fmla="*/ 360 h 360"/>
                <a:gd name="T2" fmla="*/ 34 w 282"/>
                <a:gd name="T3" fmla="*/ 360 h 360"/>
                <a:gd name="T4" fmla="*/ 0 w 282"/>
                <a:gd name="T5" fmla="*/ 326 h 360"/>
                <a:gd name="T6" fmla="*/ 0 w 282"/>
                <a:gd name="T7" fmla="*/ 34 h 360"/>
                <a:gd name="T8" fmla="*/ 34 w 282"/>
                <a:gd name="T9" fmla="*/ 0 h 360"/>
                <a:gd name="T10" fmla="*/ 248 w 282"/>
                <a:gd name="T11" fmla="*/ 0 h 360"/>
                <a:gd name="T12" fmla="*/ 282 w 282"/>
                <a:gd name="T13" fmla="*/ 34 h 360"/>
                <a:gd name="T14" fmla="*/ 282 w 282"/>
                <a:gd name="T15" fmla="*/ 326 h 360"/>
                <a:gd name="T16" fmla="*/ 248 w 282"/>
                <a:gd name="T17" fmla="*/ 360 h 360"/>
                <a:gd name="T18" fmla="*/ 34 w 282"/>
                <a:gd name="T19" fmla="*/ 18 h 360"/>
                <a:gd name="T20" fmla="*/ 18 w 282"/>
                <a:gd name="T21" fmla="*/ 34 h 360"/>
                <a:gd name="T22" fmla="*/ 18 w 282"/>
                <a:gd name="T23" fmla="*/ 326 h 360"/>
                <a:gd name="T24" fmla="*/ 34 w 282"/>
                <a:gd name="T25" fmla="*/ 342 h 360"/>
                <a:gd name="T26" fmla="*/ 248 w 282"/>
                <a:gd name="T27" fmla="*/ 342 h 360"/>
                <a:gd name="T28" fmla="*/ 264 w 282"/>
                <a:gd name="T29" fmla="*/ 326 h 360"/>
                <a:gd name="T30" fmla="*/ 264 w 282"/>
                <a:gd name="T31" fmla="*/ 34 h 360"/>
                <a:gd name="T32" fmla="*/ 248 w 282"/>
                <a:gd name="T33" fmla="*/ 18 h 360"/>
                <a:gd name="T34" fmla="*/ 34 w 282"/>
                <a:gd name="T35" fmla="*/ 18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2" h="360">
                  <a:moveTo>
                    <a:pt x="248" y="360"/>
                  </a:moveTo>
                  <a:cubicBezTo>
                    <a:pt x="34" y="360"/>
                    <a:pt x="34" y="360"/>
                    <a:pt x="34" y="360"/>
                  </a:cubicBezTo>
                  <a:cubicBezTo>
                    <a:pt x="15" y="360"/>
                    <a:pt x="0" y="345"/>
                    <a:pt x="0" y="32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248" y="0"/>
                    <a:pt x="248" y="0"/>
                    <a:pt x="248" y="0"/>
                  </a:cubicBezTo>
                  <a:cubicBezTo>
                    <a:pt x="267" y="0"/>
                    <a:pt x="282" y="15"/>
                    <a:pt x="282" y="34"/>
                  </a:cubicBezTo>
                  <a:cubicBezTo>
                    <a:pt x="282" y="326"/>
                    <a:pt x="282" y="326"/>
                    <a:pt x="282" y="326"/>
                  </a:cubicBezTo>
                  <a:cubicBezTo>
                    <a:pt x="282" y="345"/>
                    <a:pt x="267" y="360"/>
                    <a:pt x="248" y="360"/>
                  </a:cubicBezTo>
                  <a:close/>
                  <a:moveTo>
                    <a:pt x="34" y="18"/>
                  </a:moveTo>
                  <a:cubicBezTo>
                    <a:pt x="25" y="18"/>
                    <a:pt x="18" y="25"/>
                    <a:pt x="18" y="34"/>
                  </a:cubicBezTo>
                  <a:cubicBezTo>
                    <a:pt x="18" y="326"/>
                    <a:pt x="18" y="326"/>
                    <a:pt x="18" y="326"/>
                  </a:cubicBezTo>
                  <a:cubicBezTo>
                    <a:pt x="18" y="335"/>
                    <a:pt x="25" y="342"/>
                    <a:pt x="34" y="342"/>
                  </a:cubicBezTo>
                  <a:cubicBezTo>
                    <a:pt x="248" y="342"/>
                    <a:pt x="248" y="342"/>
                    <a:pt x="248" y="342"/>
                  </a:cubicBezTo>
                  <a:cubicBezTo>
                    <a:pt x="257" y="342"/>
                    <a:pt x="264" y="335"/>
                    <a:pt x="264" y="326"/>
                  </a:cubicBezTo>
                  <a:cubicBezTo>
                    <a:pt x="264" y="34"/>
                    <a:pt x="264" y="34"/>
                    <a:pt x="264" y="34"/>
                  </a:cubicBezTo>
                  <a:cubicBezTo>
                    <a:pt x="264" y="25"/>
                    <a:pt x="257" y="18"/>
                    <a:pt x="248" y="18"/>
                  </a:cubicBezTo>
                  <a:cubicBezTo>
                    <a:pt x="34" y="18"/>
                    <a:pt x="34" y="18"/>
                    <a:pt x="34" y="18"/>
                  </a:cubicBezTo>
                  <a:close/>
                </a:path>
              </a:pathLst>
            </a:custGeom>
            <a:solidFill>
              <a:srgbClr val="3A0013">
                <a:alpha val="2470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41" name="Rectangle 22"/>
            <p:cNvSpPr>
              <a:spLocks noChangeArrowheads="1"/>
            </p:cNvSpPr>
            <p:nvPr/>
          </p:nvSpPr>
          <p:spPr bwMode="auto">
            <a:xfrm>
              <a:off x="9082088" y="4000501"/>
              <a:ext cx="687387" cy="23813"/>
            </a:xfrm>
            <a:prstGeom prst="rect">
              <a:avLst/>
            </a:prstGeom>
            <a:solidFill>
              <a:srgbClr val="3A0013">
                <a:alpha val="2470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42" name="Rectangle 23"/>
            <p:cNvSpPr>
              <a:spLocks noChangeArrowheads="1"/>
            </p:cNvSpPr>
            <p:nvPr/>
          </p:nvSpPr>
          <p:spPr bwMode="auto">
            <a:xfrm>
              <a:off x="9082088" y="4140201"/>
              <a:ext cx="687387" cy="23813"/>
            </a:xfrm>
            <a:prstGeom prst="rect">
              <a:avLst/>
            </a:prstGeom>
            <a:solidFill>
              <a:srgbClr val="3A0013">
                <a:alpha val="2470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43" name="Rectangle 24"/>
            <p:cNvSpPr>
              <a:spLocks noChangeArrowheads="1"/>
            </p:cNvSpPr>
            <p:nvPr/>
          </p:nvSpPr>
          <p:spPr bwMode="auto">
            <a:xfrm>
              <a:off x="9082088" y="4414838"/>
              <a:ext cx="687387" cy="23813"/>
            </a:xfrm>
            <a:prstGeom prst="rect">
              <a:avLst/>
            </a:prstGeom>
            <a:solidFill>
              <a:srgbClr val="3A0013">
                <a:alpha val="2470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44" name="Rectangle 25"/>
            <p:cNvSpPr>
              <a:spLocks noChangeArrowheads="1"/>
            </p:cNvSpPr>
            <p:nvPr/>
          </p:nvSpPr>
          <p:spPr bwMode="auto">
            <a:xfrm>
              <a:off x="9082088" y="4549776"/>
              <a:ext cx="687387" cy="23813"/>
            </a:xfrm>
            <a:prstGeom prst="rect">
              <a:avLst/>
            </a:prstGeom>
            <a:solidFill>
              <a:srgbClr val="3A0013">
                <a:alpha val="2470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45" name="Rectangle 26"/>
            <p:cNvSpPr>
              <a:spLocks noChangeArrowheads="1"/>
            </p:cNvSpPr>
            <p:nvPr/>
          </p:nvSpPr>
          <p:spPr bwMode="auto">
            <a:xfrm>
              <a:off x="9082088" y="4687888"/>
              <a:ext cx="687387" cy="25400"/>
            </a:xfrm>
            <a:prstGeom prst="rect">
              <a:avLst/>
            </a:prstGeom>
            <a:solidFill>
              <a:srgbClr val="3A0013">
                <a:alpha val="2470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46" name="Rectangle 27"/>
            <p:cNvSpPr>
              <a:spLocks noChangeArrowheads="1"/>
            </p:cNvSpPr>
            <p:nvPr/>
          </p:nvSpPr>
          <p:spPr bwMode="auto">
            <a:xfrm>
              <a:off x="9082088" y="4052888"/>
              <a:ext cx="127000" cy="61913"/>
            </a:xfrm>
            <a:prstGeom prst="rect">
              <a:avLst/>
            </a:prstGeom>
            <a:solidFill>
              <a:srgbClr val="3A0013">
                <a:alpha val="2470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47" name="Rectangle 28"/>
            <p:cNvSpPr>
              <a:spLocks noChangeArrowheads="1"/>
            </p:cNvSpPr>
            <p:nvPr/>
          </p:nvSpPr>
          <p:spPr bwMode="auto">
            <a:xfrm>
              <a:off x="9705975" y="4049713"/>
              <a:ext cx="63500" cy="61913"/>
            </a:xfrm>
            <a:prstGeom prst="rect">
              <a:avLst/>
            </a:prstGeom>
            <a:solidFill>
              <a:srgbClr val="3A0013">
                <a:alpha val="2470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48" name="Rectangle 29"/>
            <p:cNvSpPr>
              <a:spLocks noChangeArrowheads="1"/>
            </p:cNvSpPr>
            <p:nvPr/>
          </p:nvSpPr>
          <p:spPr bwMode="auto">
            <a:xfrm>
              <a:off x="9685338" y="4327526"/>
              <a:ext cx="84137" cy="58738"/>
            </a:xfrm>
            <a:prstGeom prst="rect">
              <a:avLst/>
            </a:prstGeom>
            <a:solidFill>
              <a:srgbClr val="3A0013">
                <a:alpha val="2470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49" name="Rectangle 30"/>
            <p:cNvSpPr>
              <a:spLocks noChangeArrowheads="1"/>
            </p:cNvSpPr>
            <p:nvPr/>
          </p:nvSpPr>
          <p:spPr bwMode="auto">
            <a:xfrm>
              <a:off x="9718675" y="4462463"/>
              <a:ext cx="50800" cy="63500"/>
            </a:xfrm>
            <a:prstGeom prst="rect">
              <a:avLst/>
            </a:prstGeom>
            <a:solidFill>
              <a:srgbClr val="3A0013">
                <a:alpha val="2470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0" name="Rectangle 31"/>
            <p:cNvSpPr>
              <a:spLocks noChangeArrowheads="1"/>
            </p:cNvSpPr>
            <p:nvPr/>
          </p:nvSpPr>
          <p:spPr bwMode="auto">
            <a:xfrm>
              <a:off x="9659938" y="3913188"/>
              <a:ext cx="109537" cy="63500"/>
            </a:xfrm>
            <a:prstGeom prst="rect">
              <a:avLst/>
            </a:prstGeom>
            <a:solidFill>
              <a:srgbClr val="3A0013">
                <a:alpha val="2470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1" name="Rectangle 32"/>
            <p:cNvSpPr>
              <a:spLocks noChangeArrowheads="1"/>
            </p:cNvSpPr>
            <p:nvPr/>
          </p:nvSpPr>
          <p:spPr bwMode="auto">
            <a:xfrm>
              <a:off x="9082088" y="4187826"/>
              <a:ext cx="176212" cy="63500"/>
            </a:xfrm>
            <a:prstGeom prst="rect">
              <a:avLst/>
            </a:prstGeom>
            <a:solidFill>
              <a:srgbClr val="3A0013">
                <a:alpha val="2470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2" name="Rectangle 33"/>
            <p:cNvSpPr>
              <a:spLocks noChangeArrowheads="1"/>
            </p:cNvSpPr>
            <p:nvPr/>
          </p:nvSpPr>
          <p:spPr bwMode="auto">
            <a:xfrm>
              <a:off x="9718675" y="4602163"/>
              <a:ext cx="50800" cy="58738"/>
            </a:xfrm>
            <a:prstGeom prst="rect">
              <a:avLst/>
            </a:prstGeom>
            <a:solidFill>
              <a:srgbClr val="3A0013">
                <a:alpha val="2470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3" name="Rectangle 34"/>
            <p:cNvSpPr>
              <a:spLocks noChangeArrowheads="1"/>
            </p:cNvSpPr>
            <p:nvPr/>
          </p:nvSpPr>
          <p:spPr bwMode="auto">
            <a:xfrm>
              <a:off x="9718675" y="4187826"/>
              <a:ext cx="50800" cy="63500"/>
            </a:xfrm>
            <a:prstGeom prst="rect">
              <a:avLst/>
            </a:prstGeom>
            <a:solidFill>
              <a:srgbClr val="3A0013">
                <a:alpha val="2470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4" name="Rectangle 35"/>
            <p:cNvSpPr>
              <a:spLocks noChangeArrowheads="1"/>
            </p:cNvSpPr>
            <p:nvPr/>
          </p:nvSpPr>
          <p:spPr bwMode="auto">
            <a:xfrm>
              <a:off x="9082088" y="4327526"/>
              <a:ext cx="142875" cy="61913"/>
            </a:xfrm>
            <a:prstGeom prst="rect">
              <a:avLst/>
            </a:prstGeom>
            <a:solidFill>
              <a:srgbClr val="3A0013">
                <a:alpha val="2470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5" name="Rectangle 36"/>
            <p:cNvSpPr>
              <a:spLocks noChangeArrowheads="1"/>
            </p:cNvSpPr>
            <p:nvPr/>
          </p:nvSpPr>
          <p:spPr bwMode="auto">
            <a:xfrm>
              <a:off x="9082088" y="4462463"/>
              <a:ext cx="227012" cy="63500"/>
            </a:xfrm>
            <a:prstGeom prst="rect">
              <a:avLst/>
            </a:prstGeom>
            <a:solidFill>
              <a:srgbClr val="3A0013">
                <a:alpha val="2470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6" name="Rectangle 37"/>
            <p:cNvSpPr>
              <a:spLocks noChangeArrowheads="1"/>
            </p:cNvSpPr>
            <p:nvPr/>
          </p:nvSpPr>
          <p:spPr bwMode="auto">
            <a:xfrm>
              <a:off x="9082088" y="4602163"/>
              <a:ext cx="133350" cy="58738"/>
            </a:xfrm>
            <a:prstGeom prst="rect">
              <a:avLst/>
            </a:prstGeom>
            <a:solidFill>
              <a:srgbClr val="3A0013">
                <a:alpha val="2470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7" name="Rectangle 38"/>
            <p:cNvSpPr>
              <a:spLocks noChangeArrowheads="1"/>
            </p:cNvSpPr>
            <p:nvPr/>
          </p:nvSpPr>
          <p:spPr bwMode="auto">
            <a:xfrm>
              <a:off x="9082088" y="4275138"/>
              <a:ext cx="687387" cy="23813"/>
            </a:xfrm>
            <a:prstGeom prst="rect">
              <a:avLst/>
            </a:prstGeom>
            <a:solidFill>
              <a:srgbClr val="3A0013">
                <a:alpha val="2470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8" name="Freeform 39"/>
            <p:cNvSpPr>
              <a:spLocks/>
            </p:cNvSpPr>
            <p:nvPr/>
          </p:nvSpPr>
          <p:spPr bwMode="auto">
            <a:xfrm>
              <a:off x="9082088" y="3781426"/>
              <a:ext cx="193675" cy="180975"/>
            </a:xfrm>
            <a:custGeom>
              <a:avLst/>
              <a:gdLst>
                <a:gd name="T0" fmla="*/ 43 w 58"/>
                <a:gd name="T1" fmla="*/ 0 h 52"/>
                <a:gd name="T2" fmla="*/ 29 w 58"/>
                <a:gd name="T3" fmla="*/ 3 h 52"/>
                <a:gd name="T4" fmla="*/ 15 w 58"/>
                <a:gd name="T5" fmla="*/ 0 h 52"/>
                <a:gd name="T6" fmla="*/ 0 w 58"/>
                <a:gd name="T7" fmla="*/ 19 h 52"/>
                <a:gd name="T8" fmla="*/ 20 w 58"/>
                <a:gd name="T9" fmla="*/ 52 h 52"/>
                <a:gd name="T10" fmla="*/ 29 w 58"/>
                <a:gd name="T11" fmla="*/ 51 h 52"/>
                <a:gd name="T12" fmla="*/ 38 w 58"/>
                <a:gd name="T13" fmla="*/ 52 h 52"/>
                <a:gd name="T14" fmla="*/ 58 w 58"/>
                <a:gd name="T15" fmla="*/ 19 h 52"/>
                <a:gd name="T16" fmla="*/ 43 w 58"/>
                <a:gd name="T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52">
                  <a:moveTo>
                    <a:pt x="43" y="0"/>
                  </a:moveTo>
                  <a:cubicBezTo>
                    <a:pt x="34" y="0"/>
                    <a:pt x="32" y="3"/>
                    <a:pt x="29" y="3"/>
                  </a:cubicBezTo>
                  <a:cubicBezTo>
                    <a:pt x="26" y="3"/>
                    <a:pt x="24" y="0"/>
                    <a:pt x="15" y="0"/>
                  </a:cubicBezTo>
                  <a:cubicBezTo>
                    <a:pt x="6" y="0"/>
                    <a:pt x="0" y="9"/>
                    <a:pt x="0" y="19"/>
                  </a:cubicBezTo>
                  <a:cubicBezTo>
                    <a:pt x="0" y="29"/>
                    <a:pt x="10" y="52"/>
                    <a:pt x="20" y="52"/>
                  </a:cubicBezTo>
                  <a:cubicBezTo>
                    <a:pt x="26" y="52"/>
                    <a:pt x="27" y="51"/>
                    <a:pt x="29" y="51"/>
                  </a:cubicBezTo>
                  <a:cubicBezTo>
                    <a:pt x="31" y="51"/>
                    <a:pt x="32" y="52"/>
                    <a:pt x="38" y="52"/>
                  </a:cubicBezTo>
                  <a:cubicBezTo>
                    <a:pt x="48" y="52"/>
                    <a:pt x="58" y="29"/>
                    <a:pt x="58" y="19"/>
                  </a:cubicBezTo>
                  <a:cubicBezTo>
                    <a:pt x="58" y="9"/>
                    <a:pt x="52" y="0"/>
                    <a:pt x="43" y="0"/>
                  </a:cubicBezTo>
                  <a:close/>
                </a:path>
              </a:pathLst>
            </a:custGeom>
            <a:solidFill>
              <a:srgbClr val="3A0013">
                <a:alpha val="2470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9" name="Freeform 40"/>
            <p:cNvSpPr>
              <a:spLocks/>
            </p:cNvSpPr>
            <p:nvPr/>
          </p:nvSpPr>
          <p:spPr bwMode="auto">
            <a:xfrm>
              <a:off x="9164638" y="3719513"/>
              <a:ext cx="47625" cy="61913"/>
            </a:xfrm>
            <a:custGeom>
              <a:avLst/>
              <a:gdLst>
                <a:gd name="T0" fmla="*/ 4 w 14"/>
                <a:gd name="T1" fmla="*/ 18 h 18"/>
                <a:gd name="T2" fmla="*/ 0 w 14"/>
                <a:gd name="T3" fmla="*/ 15 h 18"/>
                <a:gd name="T4" fmla="*/ 9 w 14"/>
                <a:gd name="T5" fmla="*/ 1 h 18"/>
                <a:gd name="T6" fmla="*/ 14 w 14"/>
                <a:gd name="T7" fmla="*/ 3 h 18"/>
                <a:gd name="T8" fmla="*/ 12 w 14"/>
                <a:gd name="T9" fmla="*/ 7 h 18"/>
                <a:gd name="T10" fmla="*/ 8 w 14"/>
                <a:gd name="T11" fmla="*/ 14 h 18"/>
                <a:gd name="T12" fmla="*/ 4 w 14"/>
                <a:gd name="T13" fmla="*/ 18 h 18"/>
                <a:gd name="T14" fmla="*/ 4 w 14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8">
                  <a:moveTo>
                    <a:pt x="4" y="18"/>
                  </a:moveTo>
                  <a:cubicBezTo>
                    <a:pt x="2" y="18"/>
                    <a:pt x="1" y="17"/>
                    <a:pt x="0" y="15"/>
                  </a:cubicBezTo>
                  <a:cubicBezTo>
                    <a:pt x="0" y="11"/>
                    <a:pt x="2" y="3"/>
                    <a:pt x="9" y="1"/>
                  </a:cubicBezTo>
                  <a:cubicBezTo>
                    <a:pt x="11" y="0"/>
                    <a:pt x="13" y="1"/>
                    <a:pt x="14" y="3"/>
                  </a:cubicBezTo>
                  <a:cubicBezTo>
                    <a:pt x="14" y="5"/>
                    <a:pt x="13" y="7"/>
                    <a:pt x="12" y="7"/>
                  </a:cubicBezTo>
                  <a:cubicBezTo>
                    <a:pt x="7" y="9"/>
                    <a:pt x="8" y="14"/>
                    <a:pt x="8" y="14"/>
                  </a:cubicBezTo>
                  <a:cubicBezTo>
                    <a:pt x="8" y="16"/>
                    <a:pt x="6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lose/>
                </a:path>
              </a:pathLst>
            </a:custGeom>
            <a:solidFill>
              <a:srgbClr val="3A0013">
                <a:alpha val="2470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7650987" y="3040676"/>
            <a:ext cx="908902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100" b="1" dirty="0"/>
              <a:t>Nutritionist</a:t>
            </a:r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7262834" y="4140460"/>
            <a:ext cx="1197000" cy="119699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61" name="Group 60"/>
          <p:cNvGrpSpPr>
            <a:grpSpLocks noChangeAspect="1"/>
          </p:cNvGrpSpPr>
          <p:nvPr/>
        </p:nvGrpSpPr>
        <p:grpSpPr>
          <a:xfrm>
            <a:off x="7436417" y="4299371"/>
            <a:ext cx="810624" cy="947355"/>
            <a:chOff x="9267825" y="2224088"/>
            <a:chExt cx="1185863" cy="1385887"/>
          </a:xfrm>
        </p:grpSpPr>
        <p:sp>
          <p:nvSpPr>
            <p:cNvPr id="62" name="Freeform 44"/>
            <p:cNvSpPr>
              <a:spLocks noEditPoints="1"/>
            </p:cNvSpPr>
            <p:nvPr/>
          </p:nvSpPr>
          <p:spPr bwMode="auto">
            <a:xfrm>
              <a:off x="9267825" y="2224088"/>
              <a:ext cx="1185863" cy="1385887"/>
            </a:xfrm>
            <a:custGeom>
              <a:avLst/>
              <a:gdLst>
                <a:gd name="T0" fmla="*/ 292 w 356"/>
                <a:gd name="T1" fmla="*/ 1 h 399"/>
                <a:gd name="T2" fmla="*/ 284 w 356"/>
                <a:gd name="T3" fmla="*/ 2 h 399"/>
                <a:gd name="T4" fmla="*/ 285 w 356"/>
                <a:gd name="T5" fmla="*/ 33 h 399"/>
                <a:gd name="T6" fmla="*/ 307 w 356"/>
                <a:gd name="T7" fmla="*/ 28 h 399"/>
                <a:gd name="T8" fmla="*/ 325 w 356"/>
                <a:gd name="T9" fmla="*/ 141 h 399"/>
                <a:gd name="T10" fmla="*/ 236 w 356"/>
                <a:gd name="T11" fmla="*/ 178 h 399"/>
                <a:gd name="T12" fmla="*/ 147 w 356"/>
                <a:gd name="T13" fmla="*/ 141 h 399"/>
                <a:gd name="T14" fmla="*/ 165 w 356"/>
                <a:gd name="T15" fmla="*/ 28 h 399"/>
                <a:gd name="T16" fmla="*/ 187 w 356"/>
                <a:gd name="T17" fmla="*/ 33 h 399"/>
                <a:gd name="T18" fmla="*/ 188 w 356"/>
                <a:gd name="T19" fmla="*/ 2 h 399"/>
                <a:gd name="T20" fmla="*/ 180 w 356"/>
                <a:gd name="T21" fmla="*/ 1 h 399"/>
                <a:gd name="T22" fmla="*/ 116 w 356"/>
                <a:gd name="T23" fmla="*/ 64 h 399"/>
                <a:gd name="T24" fmla="*/ 222 w 356"/>
                <a:gd name="T25" fmla="*/ 244 h 399"/>
                <a:gd name="T26" fmla="*/ 188 w 356"/>
                <a:gd name="T27" fmla="*/ 378 h 399"/>
                <a:gd name="T28" fmla="*/ 93 w 356"/>
                <a:gd name="T29" fmla="*/ 218 h 399"/>
                <a:gd name="T30" fmla="*/ 47 w 356"/>
                <a:gd name="T31" fmla="*/ 351 h 399"/>
                <a:gd name="T32" fmla="*/ 93 w 356"/>
                <a:gd name="T33" fmla="*/ 238 h 399"/>
                <a:gd name="T34" fmla="*/ 188 w 356"/>
                <a:gd name="T35" fmla="*/ 399 h 399"/>
                <a:gd name="T36" fmla="*/ 250 w 356"/>
                <a:gd name="T37" fmla="*/ 244 h 399"/>
                <a:gd name="T38" fmla="*/ 356 w 356"/>
                <a:gd name="T39" fmla="*/ 64 h 399"/>
                <a:gd name="T40" fmla="*/ 122 w 356"/>
                <a:gd name="T41" fmla="*/ 65 h 399"/>
                <a:gd name="T42" fmla="*/ 129 w 356"/>
                <a:gd name="T43" fmla="*/ 65 h 399"/>
                <a:gd name="T44" fmla="*/ 122 w 356"/>
                <a:gd name="T45" fmla="*/ 114 h 399"/>
                <a:gd name="T46" fmla="*/ 128 w 356"/>
                <a:gd name="T47" fmla="*/ 124 h 399"/>
                <a:gd name="T48" fmla="*/ 47 w 356"/>
                <a:gd name="T49" fmla="*/ 343 h 399"/>
                <a:gd name="T50" fmla="*/ 35 w 356"/>
                <a:gd name="T51" fmla="*/ 276 h 399"/>
                <a:gd name="T52" fmla="*/ 28 w 356"/>
                <a:gd name="T53" fmla="*/ 323 h 399"/>
                <a:gd name="T54" fmla="*/ 65 w 356"/>
                <a:gd name="T55" fmla="*/ 307 h 399"/>
                <a:gd name="T56" fmla="*/ 34 w 356"/>
                <a:gd name="T57" fmla="*/ 318 h 399"/>
                <a:gd name="T58" fmla="*/ 35 w 356"/>
                <a:gd name="T59" fmla="*/ 316 h 399"/>
                <a:gd name="T60" fmla="*/ 47 w 356"/>
                <a:gd name="T61" fmla="*/ 316 h 399"/>
                <a:gd name="T62" fmla="*/ 40 w 356"/>
                <a:gd name="T63" fmla="*/ 308 h 399"/>
                <a:gd name="T64" fmla="*/ 65 w 356"/>
                <a:gd name="T65" fmla="*/ 307 h 399"/>
                <a:gd name="T66" fmla="*/ 65 w 356"/>
                <a:gd name="T67" fmla="*/ 285 h 399"/>
                <a:gd name="T68" fmla="*/ 57 w 356"/>
                <a:gd name="T69" fmla="*/ 267 h 399"/>
                <a:gd name="T70" fmla="*/ 49 w 356"/>
                <a:gd name="T71" fmla="*/ 276 h 399"/>
                <a:gd name="T72" fmla="*/ 42 w 356"/>
                <a:gd name="T73" fmla="*/ 276 h 399"/>
                <a:gd name="T74" fmla="*/ 93 w 356"/>
                <a:gd name="T75" fmla="*/ 231 h 399"/>
                <a:gd name="T76" fmla="*/ 106 w 356"/>
                <a:gd name="T77" fmla="*/ 226 h 399"/>
                <a:gd name="T78" fmla="*/ 178 w 356"/>
                <a:gd name="T79" fmla="*/ 388 h 399"/>
                <a:gd name="T80" fmla="*/ 181 w 356"/>
                <a:gd name="T81" fmla="*/ 385 h 399"/>
                <a:gd name="T82" fmla="*/ 190 w 356"/>
                <a:gd name="T83" fmla="*/ 390 h 399"/>
                <a:gd name="T84" fmla="*/ 230 w 356"/>
                <a:gd name="T85" fmla="*/ 343 h 399"/>
                <a:gd name="T86" fmla="*/ 233 w 356"/>
                <a:gd name="T87" fmla="*/ 260 h 399"/>
                <a:gd name="T88" fmla="*/ 230 w 356"/>
                <a:gd name="T89" fmla="*/ 251 h 399"/>
                <a:gd name="T90" fmla="*/ 233 w 356"/>
                <a:gd name="T91" fmla="*/ 254 h 399"/>
                <a:gd name="T92" fmla="*/ 236 w 356"/>
                <a:gd name="T93" fmla="*/ 223 h 399"/>
                <a:gd name="T94" fmla="*/ 236 w 356"/>
                <a:gd name="T95" fmla="*/ 194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56" h="399">
                  <a:moveTo>
                    <a:pt x="307" y="7"/>
                  </a:moveTo>
                  <a:cubicBezTo>
                    <a:pt x="306" y="6"/>
                    <a:pt x="306" y="6"/>
                    <a:pt x="306" y="6"/>
                  </a:cubicBezTo>
                  <a:cubicBezTo>
                    <a:pt x="306" y="6"/>
                    <a:pt x="296" y="2"/>
                    <a:pt x="292" y="1"/>
                  </a:cubicBezTo>
                  <a:cubicBezTo>
                    <a:pt x="290" y="0"/>
                    <a:pt x="287" y="1"/>
                    <a:pt x="285" y="1"/>
                  </a:cubicBezTo>
                  <a:cubicBezTo>
                    <a:pt x="284" y="2"/>
                    <a:pt x="284" y="2"/>
                    <a:pt x="284" y="2"/>
                  </a:cubicBezTo>
                  <a:cubicBezTo>
                    <a:pt x="284" y="2"/>
                    <a:pt x="284" y="2"/>
                    <a:pt x="284" y="2"/>
                  </a:cubicBezTo>
                  <a:cubicBezTo>
                    <a:pt x="284" y="2"/>
                    <a:pt x="284" y="2"/>
                    <a:pt x="284" y="2"/>
                  </a:cubicBezTo>
                  <a:cubicBezTo>
                    <a:pt x="278" y="4"/>
                    <a:pt x="273" y="10"/>
                    <a:pt x="273" y="17"/>
                  </a:cubicBezTo>
                  <a:cubicBezTo>
                    <a:pt x="273" y="25"/>
                    <a:pt x="278" y="31"/>
                    <a:pt x="285" y="33"/>
                  </a:cubicBezTo>
                  <a:cubicBezTo>
                    <a:pt x="289" y="34"/>
                    <a:pt x="292" y="34"/>
                    <a:pt x="295" y="32"/>
                  </a:cubicBezTo>
                  <a:cubicBezTo>
                    <a:pt x="295" y="32"/>
                    <a:pt x="303" y="29"/>
                    <a:pt x="305" y="28"/>
                  </a:cubicBezTo>
                  <a:cubicBezTo>
                    <a:pt x="306" y="28"/>
                    <a:pt x="306" y="28"/>
                    <a:pt x="307" y="28"/>
                  </a:cubicBezTo>
                  <a:cubicBezTo>
                    <a:pt x="323" y="32"/>
                    <a:pt x="336" y="46"/>
                    <a:pt x="336" y="64"/>
                  </a:cubicBezTo>
                  <a:cubicBezTo>
                    <a:pt x="336" y="114"/>
                    <a:pt x="336" y="114"/>
                    <a:pt x="336" y="114"/>
                  </a:cubicBezTo>
                  <a:cubicBezTo>
                    <a:pt x="336" y="125"/>
                    <a:pt x="331" y="134"/>
                    <a:pt x="325" y="141"/>
                  </a:cubicBezTo>
                  <a:cubicBezTo>
                    <a:pt x="315" y="150"/>
                    <a:pt x="315" y="150"/>
                    <a:pt x="315" y="150"/>
                  </a:cubicBezTo>
                  <a:cubicBezTo>
                    <a:pt x="315" y="150"/>
                    <a:pt x="315" y="150"/>
                    <a:pt x="315" y="150"/>
                  </a:cubicBezTo>
                  <a:cubicBezTo>
                    <a:pt x="294" y="167"/>
                    <a:pt x="266" y="178"/>
                    <a:pt x="236" y="178"/>
                  </a:cubicBezTo>
                  <a:cubicBezTo>
                    <a:pt x="206" y="178"/>
                    <a:pt x="178" y="167"/>
                    <a:pt x="156" y="149"/>
                  </a:cubicBezTo>
                  <a:cubicBezTo>
                    <a:pt x="156" y="149"/>
                    <a:pt x="156" y="149"/>
                    <a:pt x="156" y="149"/>
                  </a:cubicBezTo>
                  <a:cubicBezTo>
                    <a:pt x="147" y="141"/>
                    <a:pt x="147" y="141"/>
                    <a:pt x="147" y="141"/>
                  </a:cubicBezTo>
                  <a:cubicBezTo>
                    <a:pt x="141" y="134"/>
                    <a:pt x="137" y="125"/>
                    <a:pt x="137" y="114"/>
                  </a:cubicBezTo>
                  <a:cubicBezTo>
                    <a:pt x="137" y="64"/>
                    <a:pt x="137" y="64"/>
                    <a:pt x="137" y="64"/>
                  </a:cubicBezTo>
                  <a:cubicBezTo>
                    <a:pt x="137" y="46"/>
                    <a:pt x="149" y="32"/>
                    <a:pt x="165" y="28"/>
                  </a:cubicBezTo>
                  <a:cubicBezTo>
                    <a:pt x="166" y="28"/>
                    <a:pt x="166" y="28"/>
                    <a:pt x="167" y="28"/>
                  </a:cubicBezTo>
                  <a:cubicBezTo>
                    <a:pt x="169" y="29"/>
                    <a:pt x="177" y="32"/>
                    <a:pt x="177" y="32"/>
                  </a:cubicBezTo>
                  <a:cubicBezTo>
                    <a:pt x="180" y="34"/>
                    <a:pt x="184" y="34"/>
                    <a:pt x="187" y="33"/>
                  </a:cubicBezTo>
                  <a:cubicBezTo>
                    <a:pt x="194" y="31"/>
                    <a:pt x="199" y="25"/>
                    <a:pt x="199" y="17"/>
                  </a:cubicBezTo>
                  <a:cubicBezTo>
                    <a:pt x="199" y="10"/>
                    <a:pt x="195" y="4"/>
                    <a:pt x="188" y="2"/>
                  </a:cubicBezTo>
                  <a:cubicBezTo>
                    <a:pt x="188" y="2"/>
                    <a:pt x="188" y="2"/>
                    <a:pt x="188" y="2"/>
                  </a:cubicBezTo>
                  <a:cubicBezTo>
                    <a:pt x="188" y="2"/>
                    <a:pt x="188" y="2"/>
                    <a:pt x="188" y="2"/>
                  </a:cubicBezTo>
                  <a:cubicBezTo>
                    <a:pt x="188" y="2"/>
                    <a:pt x="188" y="2"/>
                    <a:pt x="187" y="1"/>
                  </a:cubicBezTo>
                  <a:cubicBezTo>
                    <a:pt x="185" y="1"/>
                    <a:pt x="182" y="0"/>
                    <a:pt x="180" y="1"/>
                  </a:cubicBezTo>
                  <a:cubicBezTo>
                    <a:pt x="177" y="2"/>
                    <a:pt x="166" y="6"/>
                    <a:pt x="166" y="6"/>
                  </a:cubicBezTo>
                  <a:cubicBezTo>
                    <a:pt x="166" y="6"/>
                    <a:pt x="166" y="6"/>
                    <a:pt x="165" y="7"/>
                  </a:cubicBezTo>
                  <a:cubicBezTo>
                    <a:pt x="137" y="11"/>
                    <a:pt x="116" y="35"/>
                    <a:pt x="116" y="64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16" y="130"/>
                    <a:pt x="122" y="144"/>
                    <a:pt x="132" y="154"/>
                  </a:cubicBezTo>
                  <a:cubicBezTo>
                    <a:pt x="222" y="244"/>
                    <a:pt x="222" y="244"/>
                    <a:pt x="222" y="244"/>
                  </a:cubicBezTo>
                  <a:cubicBezTo>
                    <a:pt x="224" y="247"/>
                    <a:pt x="225" y="250"/>
                    <a:pt x="226" y="253"/>
                  </a:cubicBezTo>
                  <a:cubicBezTo>
                    <a:pt x="226" y="341"/>
                    <a:pt x="226" y="341"/>
                    <a:pt x="226" y="341"/>
                  </a:cubicBezTo>
                  <a:cubicBezTo>
                    <a:pt x="226" y="362"/>
                    <a:pt x="209" y="378"/>
                    <a:pt x="188" y="378"/>
                  </a:cubicBezTo>
                  <a:cubicBezTo>
                    <a:pt x="168" y="378"/>
                    <a:pt x="151" y="362"/>
                    <a:pt x="151" y="341"/>
                  </a:cubicBezTo>
                  <a:cubicBezTo>
                    <a:pt x="151" y="276"/>
                    <a:pt x="151" y="276"/>
                    <a:pt x="151" y="276"/>
                  </a:cubicBezTo>
                  <a:cubicBezTo>
                    <a:pt x="151" y="244"/>
                    <a:pt x="125" y="218"/>
                    <a:pt x="93" y="218"/>
                  </a:cubicBezTo>
                  <a:cubicBezTo>
                    <a:pt x="67" y="218"/>
                    <a:pt x="45" y="235"/>
                    <a:pt x="38" y="258"/>
                  </a:cubicBezTo>
                  <a:cubicBezTo>
                    <a:pt x="16" y="262"/>
                    <a:pt x="0" y="281"/>
                    <a:pt x="0" y="304"/>
                  </a:cubicBezTo>
                  <a:cubicBezTo>
                    <a:pt x="0" y="330"/>
                    <a:pt x="21" y="351"/>
                    <a:pt x="47" y="351"/>
                  </a:cubicBezTo>
                  <a:cubicBezTo>
                    <a:pt x="72" y="351"/>
                    <a:pt x="93" y="330"/>
                    <a:pt x="93" y="304"/>
                  </a:cubicBezTo>
                  <a:cubicBezTo>
                    <a:pt x="93" y="283"/>
                    <a:pt x="79" y="265"/>
                    <a:pt x="60" y="260"/>
                  </a:cubicBezTo>
                  <a:cubicBezTo>
                    <a:pt x="66" y="247"/>
                    <a:pt x="79" y="238"/>
                    <a:pt x="93" y="238"/>
                  </a:cubicBezTo>
                  <a:cubicBezTo>
                    <a:pt x="114" y="238"/>
                    <a:pt x="131" y="255"/>
                    <a:pt x="131" y="276"/>
                  </a:cubicBezTo>
                  <a:cubicBezTo>
                    <a:pt x="131" y="341"/>
                    <a:pt x="131" y="341"/>
                    <a:pt x="131" y="341"/>
                  </a:cubicBezTo>
                  <a:cubicBezTo>
                    <a:pt x="131" y="373"/>
                    <a:pt x="156" y="399"/>
                    <a:pt x="188" y="399"/>
                  </a:cubicBezTo>
                  <a:cubicBezTo>
                    <a:pt x="220" y="399"/>
                    <a:pt x="246" y="373"/>
                    <a:pt x="246" y="341"/>
                  </a:cubicBezTo>
                  <a:cubicBezTo>
                    <a:pt x="246" y="254"/>
                    <a:pt x="246" y="254"/>
                    <a:pt x="246" y="254"/>
                  </a:cubicBezTo>
                  <a:cubicBezTo>
                    <a:pt x="246" y="250"/>
                    <a:pt x="248" y="247"/>
                    <a:pt x="250" y="244"/>
                  </a:cubicBezTo>
                  <a:cubicBezTo>
                    <a:pt x="341" y="154"/>
                    <a:pt x="341" y="154"/>
                    <a:pt x="341" y="154"/>
                  </a:cubicBezTo>
                  <a:cubicBezTo>
                    <a:pt x="350" y="144"/>
                    <a:pt x="356" y="130"/>
                    <a:pt x="356" y="114"/>
                  </a:cubicBezTo>
                  <a:cubicBezTo>
                    <a:pt x="356" y="64"/>
                    <a:pt x="356" y="64"/>
                    <a:pt x="356" y="64"/>
                  </a:cubicBezTo>
                  <a:cubicBezTo>
                    <a:pt x="356" y="35"/>
                    <a:pt x="335" y="11"/>
                    <a:pt x="307" y="7"/>
                  </a:cubicBezTo>
                  <a:close/>
                  <a:moveTo>
                    <a:pt x="122" y="114"/>
                  </a:moveTo>
                  <a:cubicBezTo>
                    <a:pt x="122" y="65"/>
                    <a:pt x="122" y="65"/>
                    <a:pt x="122" y="65"/>
                  </a:cubicBezTo>
                  <a:cubicBezTo>
                    <a:pt x="122" y="40"/>
                    <a:pt x="140" y="19"/>
                    <a:pt x="164" y="15"/>
                  </a:cubicBezTo>
                  <a:cubicBezTo>
                    <a:pt x="164" y="21"/>
                    <a:pt x="164" y="21"/>
                    <a:pt x="164" y="21"/>
                  </a:cubicBezTo>
                  <a:cubicBezTo>
                    <a:pt x="144" y="26"/>
                    <a:pt x="129" y="44"/>
                    <a:pt x="129" y="65"/>
                  </a:cubicBezTo>
                  <a:cubicBezTo>
                    <a:pt x="129" y="114"/>
                    <a:pt x="129" y="114"/>
                    <a:pt x="129" y="114"/>
                  </a:cubicBezTo>
                  <a:cubicBezTo>
                    <a:pt x="129" y="116"/>
                    <a:pt x="128" y="117"/>
                    <a:pt x="126" y="117"/>
                  </a:cubicBezTo>
                  <a:cubicBezTo>
                    <a:pt x="124" y="117"/>
                    <a:pt x="122" y="116"/>
                    <a:pt x="122" y="114"/>
                  </a:cubicBezTo>
                  <a:close/>
                  <a:moveTo>
                    <a:pt x="128" y="131"/>
                  </a:moveTo>
                  <a:cubicBezTo>
                    <a:pt x="126" y="131"/>
                    <a:pt x="125" y="129"/>
                    <a:pt x="125" y="127"/>
                  </a:cubicBezTo>
                  <a:cubicBezTo>
                    <a:pt x="125" y="125"/>
                    <a:pt x="126" y="124"/>
                    <a:pt x="128" y="124"/>
                  </a:cubicBezTo>
                  <a:cubicBezTo>
                    <a:pt x="130" y="124"/>
                    <a:pt x="132" y="125"/>
                    <a:pt x="132" y="127"/>
                  </a:cubicBezTo>
                  <a:cubicBezTo>
                    <a:pt x="132" y="129"/>
                    <a:pt x="130" y="131"/>
                    <a:pt x="128" y="131"/>
                  </a:cubicBezTo>
                  <a:close/>
                  <a:moveTo>
                    <a:pt x="47" y="343"/>
                  </a:moveTo>
                  <a:cubicBezTo>
                    <a:pt x="25" y="343"/>
                    <a:pt x="8" y="325"/>
                    <a:pt x="8" y="304"/>
                  </a:cubicBezTo>
                  <a:cubicBezTo>
                    <a:pt x="8" y="287"/>
                    <a:pt x="20" y="272"/>
                    <a:pt x="36" y="267"/>
                  </a:cubicBezTo>
                  <a:cubicBezTo>
                    <a:pt x="36" y="270"/>
                    <a:pt x="35" y="273"/>
                    <a:pt x="35" y="276"/>
                  </a:cubicBezTo>
                  <a:cubicBezTo>
                    <a:pt x="35" y="280"/>
                    <a:pt x="35" y="280"/>
                    <a:pt x="35" y="280"/>
                  </a:cubicBezTo>
                  <a:cubicBezTo>
                    <a:pt x="33" y="281"/>
                    <a:pt x="30" y="283"/>
                    <a:pt x="28" y="285"/>
                  </a:cubicBezTo>
                  <a:cubicBezTo>
                    <a:pt x="17" y="296"/>
                    <a:pt x="17" y="313"/>
                    <a:pt x="28" y="323"/>
                  </a:cubicBezTo>
                  <a:cubicBezTo>
                    <a:pt x="48" y="343"/>
                    <a:pt x="48" y="343"/>
                    <a:pt x="48" y="343"/>
                  </a:cubicBezTo>
                  <a:cubicBezTo>
                    <a:pt x="47" y="343"/>
                    <a:pt x="47" y="343"/>
                    <a:pt x="47" y="343"/>
                  </a:cubicBezTo>
                  <a:close/>
                  <a:moveTo>
                    <a:pt x="65" y="307"/>
                  </a:moveTo>
                  <a:cubicBezTo>
                    <a:pt x="64" y="312"/>
                    <a:pt x="60" y="317"/>
                    <a:pt x="55" y="320"/>
                  </a:cubicBezTo>
                  <a:cubicBezTo>
                    <a:pt x="47" y="324"/>
                    <a:pt x="39" y="323"/>
                    <a:pt x="34" y="318"/>
                  </a:cubicBezTo>
                  <a:cubicBezTo>
                    <a:pt x="34" y="318"/>
                    <a:pt x="34" y="318"/>
                    <a:pt x="34" y="318"/>
                  </a:cubicBezTo>
                  <a:cubicBezTo>
                    <a:pt x="34" y="318"/>
                    <a:pt x="34" y="318"/>
                    <a:pt x="34" y="317"/>
                  </a:cubicBezTo>
                  <a:cubicBezTo>
                    <a:pt x="34" y="317"/>
                    <a:pt x="34" y="316"/>
                    <a:pt x="35" y="316"/>
                  </a:cubicBezTo>
                  <a:cubicBezTo>
                    <a:pt x="35" y="316"/>
                    <a:pt x="35" y="316"/>
                    <a:pt x="35" y="316"/>
                  </a:cubicBezTo>
                  <a:cubicBezTo>
                    <a:pt x="35" y="316"/>
                    <a:pt x="35" y="316"/>
                    <a:pt x="35" y="316"/>
                  </a:cubicBezTo>
                  <a:cubicBezTo>
                    <a:pt x="38" y="318"/>
                    <a:pt x="41" y="319"/>
                    <a:pt x="45" y="318"/>
                  </a:cubicBezTo>
                  <a:cubicBezTo>
                    <a:pt x="46" y="318"/>
                    <a:pt x="47" y="317"/>
                    <a:pt x="47" y="316"/>
                  </a:cubicBezTo>
                  <a:cubicBezTo>
                    <a:pt x="47" y="315"/>
                    <a:pt x="47" y="314"/>
                    <a:pt x="46" y="314"/>
                  </a:cubicBezTo>
                  <a:cubicBezTo>
                    <a:pt x="46" y="314"/>
                    <a:pt x="46" y="314"/>
                    <a:pt x="46" y="314"/>
                  </a:cubicBezTo>
                  <a:cubicBezTo>
                    <a:pt x="44" y="312"/>
                    <a:pt x="42" y="310"/>
                    <a:pt x="40" y="308"/>
                  </a:cubicBezTo>
                  <a:cubicBezTo>
                    <a:pt x="37" y="300"/>
                    <a:pt x="39" y="292"/>
                    <a:pt x="45" y="289"/>
                  </a:cubicBezTo>
                  <a:cubicBezTo>
                    <a:pt x="51" y="285"/>
                    <a:pt x="59" y="289"/>
                    <a:pt x="63" y="296"/>
                  </a:cubicBezTo>
                  <a:cubicBezTo>
                    <a:pt x="65" y="299"/>
                    <a:pt x="65" y="303"/>
                    <a:pt x="65" y="307"/>
                  </a:cubicBezTo>
                  <a:close/>
                  <a:moveTo>
                    <a:pt x="85" y="304"/>
                  </a:moveTo>
                  <a:cubicBezTo>
                    <a:pt x="85" y="305"/>
                    <a:pt x="85" y="305"/>
                    <a:pt x="85" y="305"/>
                  </a:cubicBezTo>
                  <a:cubicBezTo>
                    <a:pt x="65" y="285"/>
                    <a:pt x="65" y="285"/>
                    <a:pt x="65" y="285"/>
                  </a:cubicBezTo>
                  <a:cubicBezTo>
                    <a:pt x="63" y="283"/>
                    <a:pt x="59" y="281"/>
                    <a:pt x="56" y="280"/>
                  </a:cubicBezTo>
                  <a:cubicBezTo>
                    <a:pt x="56" y="276"/>
                    <a:pt x="56" y="276"/>
                    <a:pt x="56" y="276"/>
                  </a:cubicBezTo>
                  <a:cubicBezTo>
                    <a:pt x="56" y="273"/>
                    <a:pt x="57" y="270"/>
                    <a:pt x="57" y="267"/>
                  </a:cubicBezTo>
                  <a:cubicBezTo>
                    <a:pt x="73" y="272"/>
                    <a:pt x="85" y="287"/>
                    <a:pt x="85" y="304"/>
                  </a:cubicBezTo>
                  <a:close/>
                  <a:moveTo>
                    <a:pt x="93" y="231"/>
                  </a:moveTo>
                  <a:cubicBezTo>
                    <a:pt x="69" y="231"/>
                    <a:pt x="49" y="251"/>
                    <a:pt x="49" y="276"/>
                  </a:cubicBezTo>
                  <a:cubicBezTo>
                    <a:pt x="49" y="276"/>
                    <a:pt x="49" y="276"/>
                    <a:pt x="49" y="276"/>
                  </a:cubicBezTo>
                  <a:cubicBezTo>
                    <a:pt x="49" y="277"/>
                    <a:pt x="48" y="279"/>
                    <a:pt x="46" y="279"/>
                  </a:cubicBezTo>
                  <a:cubicBezTo>
                    <a:pt x="44" y="279"/>
                    <a:pt x="42" y="277"/>
                    <a:pt x="42" y="276"/>
                  </a:cubicBezTo>
                  <a:cubicBezTo>
                    <a:pt x="42" y="247"/>
                    <a:pt x="65" y="225"/>
                    <a:pt x="93" y="225"/>
                  </a:cubicBezTo>
                  <a:cubicBezTo>
                    <a:pt x="95" y="225"/>
                    <a:pt x="97" y="226"/>
                    <a:pt x="97" y="228"/>
                  </a:cubicBezTo>
                  <a:cubicBezTo>
                    <a:pt x="97" y="230"/>
                    <a:pt x="95" y="231"/>
                    <a:pt x="93" y="231"/>
                  </a:cubicBezTo>
                  <a:close/>
                  <a:moveTo>
                    <a:pt x="106" y="233"/>
                  </a:moveTo>
                  <a:cubicBezTo>
                    <a:pt x="104" y="233"/>
                    <a:pt x="103" y="232"/>
                    <a:pt x="103" y="230"/>
                  </a:cubicBezTo>
                  <a:cubicBezTo>
                    <a:pt x="103" y="228"/>
                    <a:pt x="104" y="226"/>
                    <a:pt x="106" y="226"/>
                  </a:cubicBezTo>
                  <a:cubicBezTo>
                    <a:pt x="108" y="226"/>
                    <a:pt x="110" y="228"/>
                    <a:pt x="110" y="230"/>
                  </a:cubicBezTo>
                  <a:cubicBezTo>
                    <a:pt x="110" y="232"/>
                    <a:pt x="108" y="233"/>
                    <a:pt x="106" y="233"/>
                  </a:cubicBezTo>
                  <a:close/>
                  <a:moveTo>
                    <a:pt x="178" y="388"/>
                  </a:moveTo>
                  <a:cubicBezTo>
                    <a:pt x="176" y="388"/>
                    <a:pt x="175" y="387"/>
                    <a:pt x="175" y="385"/>
                  </a:cubicBezTo>
                  <a:cubicBezTo>
                    <a:pt x="175" y="384"/>
                    <a:pt x="176" y="382"/>
                    <a:pt x="178" y="382"/>
                  </a:cubicBezTo>
                  <a:cubicBezTo>
                    <a:pt x="180" y="382"/>
                    <a:pt x="181" y="384"/>
                    <a:pt x="181" y="385"/>
                  </a:cubicBezTo>
                  <a:cubicBezTo>
                    <a:pt x="181" y="387"/>
                    <a:pt x="180" y="388"/>
                    <a:pt x="178" y="388"/>
                  </a:cubicBezTo>
                  <a:close/>
                  <a:moveTo>
                    <a:pt x="237" y="343"/>
                  </a:moveTo>
                  <a:cubicBezTo>
                    <a:pt x="237" y="369"/>
                    <a:pt x="216" y="390"/>
                    <a:pt x="190" y="390"/>
                  </a:cubicBezTo>
                  <a:cubicBezTo>
                    <a:pt x="188" y="390"/>
                    <a:pt x="187" y="388"/>
                    <a:pt x="187" y="387"/>
                  </a:cubicBezTo>
                  <a:cubicBezTo>
                    <a:pt x="187" y="385"/>
                    <a:pt x="188" y="384"/>
                    <a:pt x="190" y="384"/>
                  </a:cubicBezTo>
                  <a:cubicBezTo>
                    <a:pt x="212" y="384"/>
                    <a:pt x="230" y="365"/>
                    <a:pt x="230" y="343"/>
                  </a:cubicBezTo>
                  <a:cubicBezTo>
                    <a:pt x="230" y="263"/>
                    <a:pt x="230" y="263"/>
                    <a:pt x="230" y="263"/>
                  </a:cubicBezTo>
                  <a:cubicBezTo>
                    <a:pt x="230" y="263"/>
                    <a:pt x="230" y="263"/>
                    <a:pt x="230" y="263"/>
                  </a:cubicBezTo>
                  <a:cubicBezTo>
                    <a:pt x="230" y="261"/>
                    <a:pt x="232" y="260"/>
                    <a:pt x="233" y="260"/>
                  </a:cubicBezTo>
                  <a:cubicBezTo>
                    <a:pt x="235" y="260"/>
                    <a:pt x="237" y="262"/>
                    <a:pt x="237" y="263"/>
                  </a:cubicBezTo>
                  <a:cubicBezTo>
                    <a:pt x="237" y="343"/>
                    <a:pt x="237" y="343"/>
                    <a:pt x="237" y="343"/>
                  </a:cubicBezTo>
                  <a:close/>
                  <a:moveTo>
                    <a:pt x="230" y="251"/>
                  </a:moveTo>
                  <a:cubicBezTo>
                    <a:pt x="230" y="249"/>
                    <a:pt x="232" y="248"/>
                    <a:pt x="233" y="248"/>
                  </a:cubicBezTo>
                  <a:cubicBezTo>
                    <a:pt x="235" y="248"/>
                    <a:pt x="237" y="249"/>
                    <a:pt x="237" y="251"/>
                  </a:cubicBezTo>
                  <a:cubicBezTo>
                    <a:pt x="237" y="253"/>
                    <a:pt x="235" y="254"/>
                    <a:pt x="233" y="254"/>
                  </a:cubicBezTo>
                  <a:cubicBezTo>
                    <a:pt x="232" y="254"/>
                    <a:pt x="230" y="253"/>
                    <a:pt x="230" y="251"/>
                  </a:cubicBezTo>
                  <a:close/>
                  <a:moveTo>
                    <a:pt x="246" y="219"/>
                  </a:moveTo>
                  <a:cubicBezTo>
                    <a:pt x="244" y="222"/>
                    <a:pt x="240" y="223"/>
                    <a:pt x="236" y="223"/>
                  </a:cubicBezTo>
                  <a:cubicBezTo>
                    <a:pt x="232" y="223"/>
                    <a:pt x="229" y="222"/>
                    <a:pt x="226" y="219"/>
                  </a:cubicBezTo>
                  <a:cubicBezTo>
                    <a:pt x="195" y="188"/>
                    <a:pt x="195" y="188"/>
                    <a:pt x="195" y="188"/>
                  </a:cubicBezTo>
                  <a:cubicBezTo>
                    <a:pt x="208" y="192"/>
                    <a:pt x="222" y="194"/>
                    <a:pt x="236" y="194"/>
                  </a:cubicBezTo>
                  <a:cubicBezTo>
                    <a:pt x="250" y="194"/>
                    <a:pt x="264" y="192"/>
                    <a:pt x="277" y="188"/>
                  </a:cubicBezTo>
                  <a:lnTo>
                    <a:pt x="246" y="219"/>
                  </a:lnTo>
                  <a:close/>
                </a:path>
              </a:pathLst>
            </a:custGeom>
            <a:solidFill>
              <a:srgbClr val="3A0013">
                <a:alpha val="2470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Oval 45"/>
            <p:cNvSpPr>
              <a:spLocks noChangeArrowheads="1"/>
            </p:cNvSpPr>
            <p:nvPr/>
          </p:nvSpPr>
          <p:spPr bwMode="auto">
            <a:xfrm>
              <a:off x="9407525" y="3265488"/>
              <a:ext cx="30163" cy="31750"/>
            </a:xfrm>
            <a:prstGeom prst="ellipse">
              <a:avLst/>
            </a:prstGeom>
            <a:solidFill>
              <a:srgbClr val="3A0013">
                <a:alpha val="2470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7342145" y="4510435"/>
            <a:ext cx="1038379" cy="4570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100" b="1" dirty="0"/>
              <a:t>Pediatrician/Primary Care HCP</a:t>
            </a:r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5769770" y="4893561"/>
            <a:ext cx="1197000" cy="119699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65" name="Group 64"/>
          <p:cNvGrpSpPr>
            <a:grpSpLocks noChangeAspect="1"/>
          </p:cNvGrpSpPr>
          <p:nvPr/>
        </p:nvGrpSpPr>
        <p:grpSpPr>
          <a:xfrm>
            <a:off x="6053187" y="5020029"/>
            <a:ext cx="673548" cy="999889"/>
            <a:chOff x="266700" y="4287838"/>
            <a:chExt cx="563563" cy="836612"/>
          </a:xfrm>
        </p:grpSpPr>
        <p:sp>
          <p:nvSpPr>
            <p:cNvPr id="66" name="Freeform 49"/>
            <p:cNvSpPr>
              <a:spLocks noEditPoints="1"/>
            </p:cNvSpPr>
            <p:nvPr/>
          </p:nvSpPr>
          <p:spPr bwMode="auto">
            <a:xfrm>
              <a:off x="266700" y="4287838"/>
              <a:ext cx="563563" cy="836612"/>
            </a:xfrm>
            <a:custGeom>
              <a:avLst/>
              <a:gdLst>
                <a:gd name="T0" fmla="*/ 168 w 168"/>
                <a:gd name="T1" fmla="*/ 56 h 240"/>
                <a:gd name="T2" fmla="*/ 156 w 168"/>
                <a:gd name="T3" fmla="*/ 52 h 240"/>
                <a:gd name="T4" fmla="*/ 75 w 168"/>
                <a:gd name="T5" fmla="*/ 143 h 240"/>
                <a:gd name="T6" fmla="*/ 128 w 168"/>
                <a:gd name="T7" fmla="*/ 199 h 240"/>
                <a:gd name="T8" fmla="*/ 136 w 168"/>
                <a:gd name="T9" fmla="*/ 189 h 240"/>
                <a:gd name="T10" fmla="*/ 92 w 168"/>
                <a:gd name="T11" fmla="*/ 142 h 240"/>
                <a:gd name="T12" fmla="*/ 168 w 168"/>
                <a:gd name="T13" fmla="*/ 56 h 240"/>
                <a:gd name="T14" fmla="*/ 15 w 168"/>
                <a:gd name="T15" fmla="*/ 147 h 240"/>
                <a:gd name="T16" fmla="*/ 14 w 168"/>
                <a:gd name="T17" fmla="*/ 143 h 240"/>
                <a:gd name="T18" fmla="*/ 13 w 168"/>
                <a:gd name="T19" fmla="*/ 122 h 240"/>
                <a:gd name="T20" fmla="*/ 32 w 168"/>
                <a:gd name="T21" fmla="*/ 4 h 240"/>
                <a:gd name="T22" fmla="*/ 20 w 168"/>
                <a:gd name="T23" fmla="*/ 0 h 240"/>
                <a:gd name="T24" fmla="*/ 1 w 168"/>
                <a:gd name="T25" fmla="*/ 120 h 240"/>
                <a:gd name="T26" fmla="*/ 2 w 168"/>
                <a:gd name="T27" fmla="*/ 145 h 240"/>
                <a:gd name="T28" fmla="*/ 3 w 168"/>
                <a:gd name="T29" fmla="*/ 150 h 240"/>
                <a:gd name="T30" fmla="*/ 27 w 168"/>
                <a:gd name="T31" fmla="*/ 186 h 240"/>
                <a:gd name="T32" fmla="*/ 98 w 168"/>
                <a:gd name="T33" fmla="*/ 240 h 240"/>
                <a:gd name="T34" fmla="*/ 106 w 168"/>
                <a:gd name="T35" fmla="*/ 230 h 240"/>
                <a:gd name="T36" fmla="*/ 34 w 168"/>
                <a:gd name="T37" fmla="*/ 177 h 240"/>
                <a:gd name="T38" fmla="*/ 15 w 168"/>
                <a:gd name="T39" fmla="*/ 147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8" h="240">
                  <a:moveTo>
                    <a:pt x="168" y="56"/>
                  </a:moveTo>
                  <a:cubicBezTo>
                    <a:pt x="156" y="52"/>
                    <a:pt x="156" y="52"/>
                    <a:pt x="156" y="52"/>
                  </a:cubicBezTo>
                  <a:cubicBezTo>
                    <a:pt x="75" y="143"/>
                    <a:pt x="75" y="143"/>
                    <a:pt x="75" y="143"/>
                  </a:cubicBezTo>
                  <a:cubicBezTo>
                    <a:pt x="128" y="199"/>
                    <a:pt x="128" y="199"/>
                    <a:pt x="128" y="199"/>
                  </a:cubicBezTo>
                  <a:cubicBezTo>
                    <a:pt x="136" y="189"/>
                    <a:pt x="136" y="189"/>
                    <a:pt x="136" y="189"/>
                  </a:cubicBezTo>
                  <a:cubicBezTo>
                    <a:pt x="92" y="142"/>
                    <a:pt x="92" y="142"/>
                    <a:pt x="92" y="142"/>
                  </a:cubicBezTo>
                  <a:lnTo>
                    <a:pt x="168" y="56"/>
                  </a:lnTo>
                  <a:close/>
                  <a:moveTo>
                    <a:pt x="15" y="147"/>
                  </a:moveTo>
                  <a:cubicBezTo>
                    <a:pt x="14" y="143"/>
                    <a:pt x="14" y="143"/>
                    <a:pt x="14" y="143"/>
                  </a:cubicBezTo>
                  <a:cubicBezTo>
                    <a:pt x="12" y="136"/>
                    <a:pt x="12" y="129"/>
                    <a:pt x="13" y="122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" y="120"/>
                    <a:pt x="1" y="120"/>
                    <a:pt x="1" y="120"/>
                  </a:cubicBezTo>
                  <a:cubicBezTo>
                    <a:pt x="0" y="128"/>
                    <a:pt x="0" y="137"/>
                    <a:pt x="2" y="145"/>
                  </a:cubicBezTo>
                  <a:cubicBezTo>
                    <a:pt x="3" y="150"/>
                    <a:pt x="3" y="150"/>
                    <a:pt x="3" y="150"/>
                  </a:cubicBezTo>
                  <a:cubicBezTo>
                    <a:pt x="7" y="164"/>
                    <a:pt x="15" y="177"/>
                    <a:pt x="27" y="186"/>
                  </a:cubicBezTo>
                  <a:cubicBezTo>
                    <a:pt x="98" y="240"/>
                    <a:pt x="98" y="240"/>
                    <a:pt x="98" y="240"/>
                  </a:cubicBezTo>
                  <a:cubicBezTo>
                    <a:pt x="106" y="230"/>
                    <a:pt x="106" y="230"/>
                    <a:pt x="106" y="230"/>
                  </a:cubicBezTo>
                  <a:cubicBezTo>
                    <a:pt x="34" y="177"/>
                    <a:pt x="34" y="177"/>
                    <a:pt x="34" y="177"/>
                  </a:cubicBezTo>
                  <a:cubicBezTo>
                    <a:pt x="24" y="170"/>
                    <a:pt x="18" y="159"/>
                    <a:pt x="15" y="147"/>
                  </a:cubicBezTo>
                  <a:close/>
                </a:path>
              </a:pathLst>
            </a:custGeom>
            <a:solidFill>
              <a:srgbClr val="3A0013">
                <a:alpha val="2470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50"/>
            <p:cNvSpPr>
              <a:spLocks/>
            </p:cNvSpPr>
            <p:nvPr/>
          </p:nvSpPr>
          <p:spPr bwMode="auto">
            <a:xfrm>
              <a:off x="407988" y="4797425"/>
              <a:ext cx="260350" cy="257175"/>
            </a:xfrm>
            <a:custGeom>
              <a:avLst/>
              <a:gdLst>
                <a:gd name="T0" fmla="*/ 78 w 78"/>
                <a:gd name="T1" fmla="*/ 64 h 74"/>
                <a:gd name="T2" fmla="*/ 71 w 78"/>
                <a:gd name="T3" fmla="*/ 74 h 74"/>
                <a:gd name="T4" fmla="*/ 4 w 78"/>
                <a:gd name="T5" fmla="*/ 26 h 74"/>
                <a:gd name="T6" fmla="*/ 0 w 78"/>
                <a:gd name="T7" fmla="*/ 24 h 74"/>
                <a:gd name="T8" fmla="*/ 0 w 78"/>
                <a:gd name="T9" fmla="*/ 21 h 74"/>
                <a:gd name="T10" fmla="*/ 7 w 78"/>
                <a:gd name="T11" fmla="*/ 7 h 74"/>
                <a:gd name="T12" fmla="*/ 15 w 78"/>
                <a:gd name="T13" fmla="*/ 2 h 74"/>
                <a:gd name="T14" fmla="*/ 28 w 78"/>
                <a:gd name="T15" fmla="*/ 5 h 74"/>
                <a:gd name="T16" fmla="*/ 31 w 78"/>
                <a:gd name="T17" fmla="*/ 12 h 74"/>
                <a:gd name="T18" fmla="*/ 36 w 78"/>
                <a:gd name="T19" fmla="*/ 18 h 74"/>
                <a:gd name="T20" fmla="*/ 78 w 78"/>
                <a:gd name="T21" fmla="*/ 6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" h="74">
                  <a:moveTo>
                    <a:pt x="78" y="64"/>
                  </a:moveTo>
                  <a:cubicBezTo>
                    <a:pt x="71" y="74"/>
                    <a:pt x="71" y="74"/>
                    <a:pt x="71" y="74"/>
                  </a:cubicBezTo>
                  <a:cubicBezTo>
                    <a:pt x="50" y="56"/>
                    <a:pt x="29" y="37"/>
                    <a:pt x="4" y="26"/>
                  </a:cubicBezTo>
                  <a:cubicBezTo>
                    <a:pt x="2" y="26"/>
                    <a:pt x="1" y="25"/>
                    <a:pt x="0" y="24"/>
                  </a:cubicBezTo>
                  <a:cubicBezTo>
                    <a:pt x="0" y="23"/>
                    <a:pt x="0" y="22"/>
                    <a:pt x="0" y="21"/>
                  </a:cubicBezTo>
                  <a:cubicBezTo>
                    <a:pt x="0" y="16"/>
                    <a:pt x="3" y="10"/>
                    <a:pt x="7" y="7"/>
                  </a:cubicBezTo>
                  <a:cubicBezTo>
                    <a:pt x="9" y="4"/>
                    <a:pt x="12" y="3"/>
                    <a:pt x="15" y="2"/>
                  </a:cubicBezTo>
                  <a:cubicBezTo>
                    <a:pt x="20" y="0"/>
                    <a:pt x="26" y="1"/>
                    <a:pt x="28" y="5"/>
                  </a:cubicBezTo>
                  <a:cubicBezTo>
                    <a:pt x="30" y="7"/>
                    <a:pt x="30" y="10"/>
                    <a:pt x="31" y="12"/>
                  </a:cubicBezTo>
                  <a:cubicBezTo>
                    <a:pt x="32" y="15"/>
                    <a:pt x="34" y="16"/>
                    <a:pt x="36" y="18"/>
                  </a:cubicBezTo>
                  <a:cubicBezTo>
                    <a:pt x="49" y="34"/>
                    <a:pt x="63" y="50"/>
                    <a:pt x="78" y="64"/>
                  </a:cubicBezTo>
                  <a:close/>
                </a:path>
              </a:pathLst>
            </a:custGeom>
            <a:solidFill>
              <a:srgbClr val="3A0013">
                <a:alpha val="2470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51"/>
            <p:cNvSpPr>
              <a:spLocks/>
            </p:cNvSpPr>
            <p:nvPr/>
          </p:nvSpPr>
          <p:spPr bwMode="auto">
            <a:xfrm>
              <a:off x="327025" y="4756150"/>
              <a:ext cx="73025" cy="103187"/>
            </a:xfrm>
            <a:custGeom>
              <a:avLst/>
              <a:gdLst>
                <a:gd name="T0" fmla="*/ 12 w 22"/>
                <a:gd name="T1" fmla="*/ 8 h 30"/>
                <a:gd name="T2" fmla="*/ 19 w 22"/>
                <a:gd name="T3" fmla="*/ 27 h 30"/>
                <a:gd name="T4" fmla="*/ 15 w 22"/>
                <a:gd name="T5" fmla="*/ 29 h 30"/>
                <a:gd name="T6" fmla="*/ 7 w 22"/>
                <a:gd name="T7" fmla="*/ 20 h 30"/>
                <a:gd name="T8" fmla="*/ 1 w 22"/>
                <a:gd name="T9" fmla="*/ 7 h 30"/>
                <a:gd name="T10" fmla="*/ 2 w 22"/>
                <a:gd name="T11" fmla="*/ 1 h 30"/>
                <a:gd name="T12" fmla="*/ 8 w 22"/>
                <a:gd name="T13" fmla="*/ 1 h 30"/>
                <a:gd name="T14" fmla="*/ 12 w 22"/>
                <a:gd name="T15" fmla="*/ 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30">
                  <a:moveTo>
                    <a:pt x="12" y="8"/>
                  </a:moveTo>
                  <a:cubicBezTo>
                    <a:pt x="16" y="12"/>
                    <a:pt x="22" y="21"/>
                    <a:pt x="19" y="27"/>
                  </a:cubicBezTo>
                  <a:cubicBezTo>
                    <a:pt x="18" y="28"/>
                    <a:pt x="17" y="30"/>
                    <a:pt x="15" y="29"/>
                  </a:cubicBezTo>
                  <a:cubicBezTo>
                    <a:pt x="12" y="28"/>
                    <a:pt x="9" y="22"/>
                    <a:pt x="7" y="20"/>
                  </a:cubicBezTo>
                  <a:cubicBezTo>
                    <a:pt x="5" y="16"/>
                    <a:pt x="2" y="12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6" y="0"/>
                    <a:pt x="8" y="1"/>
                  </a:cubicBezTo>
                  <a:cubicBezTo>
                    <a:pt x="10" y="2"/>
                    <a:pt x="11" y="6"/>
                    <a:pt x="12" y="8"/>
                  </a:cubicBezTo>
                  <a:close/>
                </a:path>
              </a:pathLst>
            </a:custGeom>
            <a:solidFill>
              <a:srgbClr val="3A0013">
                <a:alpha val="2470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52"/>
            <p:cNvSpPr>
              <a:spLocks/>
            </p:cNvSpPr>
            <p:nvPr/>
          </p:nvSpPr>
          <p:spPr bwMode="auto">
            <a:xfrm>
              <a:off x="457200" y="4357688"/>
              <a:ext cx="141288" cy="185737"/>
            </a:xfrm>
            <a:custGeom>
              <a:avLst/>
              <a:gdLst>
                <a:gd name="T0" fmla="*/ 1 w 42"/>
                <a:gd name="T1" fmla="*/ 43 h 53"/>
                <a:gd name="T2" fmla="*/ 2 w 42"/>
                <a:gd name="T3" fmla="*/ 44 h 53"/>
                <a:gd name="T4" fmla="*/ 4 w 42"/>
                <a:gd name="T5" fmla="*/ 44 h 53"/>
                <a:gd name="T6" fmla="*/ 7 w 42"/>
                <a:gd name="T7" fmla="*/ 45 h 53"/>
                <a:gd name="T8" fmla="*/ 7 w 42"/>
                <a:gd name="T9" fmla="*/ 47 h 53"/>
                <a:gd name="T10" fmla="*/ 8 w 42"/>
                <a:gd name="T11" fmla="*/ 48 h 53"/>
                <a:gd name="T12" fmla="*/ 8 w 42"/>
                <a:gd name="T13" fmla="*/ 48 h 53"/>
                <a:gd name="T14" fmla="*/ 9 w 42"/>
                <a:gd name="T15" fmla="*/ 48 h 53"/>
                <a:gd name="T16" fmla="*/ 11 w 42"/>
                <a:gd name="T17" fmla="*/ 48 h 53"/>
                <a:gd name="T18" fmla="*/ 12 w 42"/>
                <a:gd name="T19" fmla="*/ 53 h 53"/>
                <a:gd name="T20" fmla="*/ 12 w 42"/>
                <a:gd name="T21" fmla="*/ 53 h 53"/>
                <a:gd name="T22" fmla="*/ 13 w 42"/>
                <a:gd name="T23" fmla="*/ 51 h 53"/>
                <a:gd name="T24" fmla="*/ 42 w 42"/>
                <a:gd name="T25" fmla="*/ 8 h 53"/>
                <a:gd name="T26" fmla="*/ 28 w 42"/>
                <a:gd name="T27" fmla="*/ 0 h 53"/>
                <a:gd name="T28" fmla="*/ 0 w 42"/>
                <a:gd name="T29" fmla="*/ 41 h 53"/>
                <a:gd name="T30" fmla="*/ 1 w 42"/>
                <a:gd name="T31" fmla="*/ 4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2" h="53">
                  <a:moveTo>
                    <a:pt x="1" y="43"/>
                  </a:moveTo>
                  <a:cubicBezTo>
                    <a:pt x="1" y="43"/>
                    <a:pt x="2" y="44"/>
                    <a:pt x="2" y="44"/>
                  </a:cubicBezTo>
                  <a:cubicBezTo>
                    <a:pt x="3" y="45"/>
                    <a:pt x="3" y="44"/>
                    <a:pt x="4" y="44"/>
                  </a:cubicBezTo>
                  <a:cubicBezTo>
                    <a:pt x="5" y="44"/>
                    <a:pt x="6" y="44"/>
                    <a:pt x="7" y="45"/>
                  </a:cubicBezTo>
                  <a:cubicBezTo>
                    <a:pt x="7" y="46"/>
                    <a:pt x="7" y="46"/>
                    <a:pt x="7" y="47"/>
                  </a:cubicBezTo>
                  <a:cubicBezTo>
                    <a:pt x="7" y="47"/>
                    <a:pt x="7" y="47"/>
                    <a:pt x="8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0" y="48"/>
                    <a:pt x="10" y="48"/>
                    <a:pt x="11" y="48"/>
                  </a:cubicBezTo>
                  <a:cubicBezTo>
                    <a:pt x="12" y="50"/>
                    <a:pt x="12" y="51"/>
                    <a:pt x="12" y="53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3" y="52"/>
                    <a:pt x="13" y="52"/>
                    <a:pt x="13" y="51"/>
                  </a:cubicBezTo>
                  <a:cubicBezTo>
                    <a:pt x="16" y="47"/>
                    <a:pt x="34" y="20"/>
                    <a:pt x="42" y="8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1" y="11"/>
                    <a:pt x="9" y="28"/>
                    <a:pt x="0" y="41"/>
                  </a:cubicBezTo>
                  <a:cubicBezTo>
                    <a:pt x="1" y="41"/>
                    <a:pt x="1" y="42"/>
                    <a:pt x="1" y="43"/>
                  </a:cubicBezTo>
                  <a:close/>
                </a:path>
              </a:pathLst>
            </a:custGeom>
            <a:solidFill>
              <a:srgbClr val="3A0013">
                <a:alpha val="2470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53"/>
            <p:cNvSpPr>
              <a:spLocks/>
            </p:cNvSpPr>
            <p:nvPr/>
          </p:nvSpPr>
          <p:spPr bwMode="auto">
            <a:xfrm>
              <a:off x="354013" y="4525963"/>
              <a:ext cx="147638" cy="257175"/>
            </a:xfrm>
            <a:custGeom>
              <a:avLst/>
              <a:gdLst>
                <a:gd name="T0" fmla="*/ 34 w 44"/>
                <a:gd name="T1" fmla="*/ 41 h 74"/>
                <a:gd name="T2" fmla="*/ 36 w 44"/>
                <a:gd name="T3" fmla="*/ 28 h 74"/>
                <a:gd name="T4" fmla="*/ 44 w 44"/>
                <a:gd name="T5" fmla="*/ 12 h 74"/>
                <a:gd name="T6" fmla="*/ 44 w 44"/>
                <a:gd name="T7" fmla="*/ 10 h 74"/>
                <a:gd name="T8" fmla="*/ 43 w 44"/>
                <a:gd name="T9" fmla="*/ 9 h 74"/>
                <a:gd name="T10" fmla="*/ 42 w 44"/>
                <a:gd name="T11" fmla="*/ 6 h 74"/>
                <a:gd name="T12" fmla="*/ 42 w 44"/>
                <a:gd name="T13" fmla="*/ 6 h 74"/>
                <a:gd name="T14" fmla="*/ 41 w 44"/>
                <a:gd name="T15" fmla="*/ 6 h 74"/>
                <a:gd name="T16" fmla="*/ 40 w 44"/>
                <a:gd name="T17" fmla="*/ 6 h 74"/>
                <a:gd name="T18" fmla="*/ 38 w 44"/>
                <a:gd name="T19" fmla="*/ 4 h 74"/>
                <a:gd name="T20" fmla="*/ 38 w 44"/>
                <a:gd name="T21" fmla="*/ 3 h 74"/>
                <a:gd name="T22" fmla="*/ 37 w 44"/>
                <a:gd name="T23" fmla="*/ 3 h 74"/>
                <a:gd name="T24" fmla="*/ 34 w 44"/>
                <a:gd name="T25" fmla="*/ 3 h 74"/>
                <a:gd name="T26" fmla="*/ 33 w 44"/>
                <a:gd name="T27" fmla="*/ 1 h 74"/>
                <a:gd name="T28" fmla="*/ 32 w 44"/>
                <a:gd name="T29" fmla="*/ 0 h 74"/>
                <a:gd name="T30" fmla="*/ 23 w 44"/>
                <a:gd name="T31" fmla="*/ 15 h 74"/>
                <a:gd name="T32" fmla="*/ 7 w 44"/>
                <a:gd name="T33" fmla="*/ 42 h 74"/>
                <a:gd name="T34" fmla="*/ 7 w 44"/>
                <a:gd name="T35" fmla="*/ 65 h 74"/>
                <a:gd name="T36" fmla="*/ 11 w 44"/>
                <a:gd name="T37" fmla="*/ 66 h 74"/>
                <a:gd name="T38" fmla="*/ 26 w 44"/>
                <a:gd name="T39" fmla="*/ 74 h 74"/>
                <a:gd name="T40" fmla="*/ 38 w 44"/>
                <a:gd name="T41" fmla="*/ 64 h 74"/>
                <a:gd name="T42" fmla="*/ 39 w 44"/>
                <a:gd name="T43" fmla="*/ 55 h 74"/>
                <a:gd name="T44" fmla="*/ 34 w 44"/>
                <a:gd name="T45" fmla="*/ 4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74">
                  <a:moveTo>
                    <a:pt x="34" y="41"/>
                  </a:moveTo>
                  <a:cubicBezTo>
                    <a:pt x="34" y="37"/>
                    <a:pt x="35" y="32"/>
                    <a:pt x="36" y="28"/>
                  </a:cubicBezTo>
                  <a:cubicBezTo>
                    <a:pt x="38" y="22"/>
                    <a:pt x="41" y="17"/>
                    <a:pt x="44" y="12"/>
                  </a:cubicBezTo>
                  <a:cubicBezTo>
                    <a:pt x="44" y="11"/>
                    <a:pt x="44" y="11"/>
                    <a:pt x="44" y="10"/>
                  </a:cubicBezTo>
                  <a:cubicBezTo>
                    <a:pt x="44" y="10"/>
                    <a:pt x="44" y="10"/>
                    <a:pt x="43" y="9"/>
                  </a:cubicBezTo>
                  <a:cubicBezTo>
                    <a:pt x="43" y="8"/>
                    <a:pt x="43" y="7"/>
                    <a:pt x="42" y="6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1" y="6"/>
                    <a:pt x="40" y="6"/>
                    <a:pt x="40" y="6"/>
                  </a:cubicBezTo>
                  <a:cubicBezTo>
                    <a:pt x="39" y="6"/>
                    <a:pt x="38" y="5"/>
                    <a:pt x="38" y="4"/>
                  </a:cubicBezTo>
                  <a:cubicBezTo>
                    <a:pt x="38" y="4"/>
                    <a:pt x="38" y="3"/>
                    <a:pt x="38" y="3"/>
                  </a:cubicBezTo>
                  <a:cubicBezTo>
                    <a:pt x="38" y="3"/>
                    <a:pt x="37" y="3"/>
                    <a:pt x="37" y="3"/>
                  </a:cubicBezTo>
                  <a:cubicBezTo>
                    <a:pt x="36" y="3"/>
                    <a:pt x="35" y="4"/>
                    <a:pt x="34" y="3"/>
                  </a:cubicBezTo>
                  <a:cubicBezTo>
                    <a:pt x="34" y="3"/>
                    <a:pt x="33" y="2"/>
                    <a:pt x="33" y="1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8" y="6"/>
                    <a:pt x="25" y="12"/>
                    <a:pt x="23" y="15"/>
                  </a:cubicBezTo>
                  <a:cubicBezTo>
                    <a:pt x="18" y="24"/>
                    <a:pt x="12" y="33"/>
                    <a:pt x="7" y="42"/>
                  </a:cubicBezTo>
                  <a:cubicBezTo>
                    <a:pt x="3" y="49"/>
                    <a:pt x="0" y="59"/>
                    <a:pt x="7" y="65"/>
                  </a:cubicBezTo>
                  <a:cubicBezTo>
                    <a:pt x="8" y="66"/>
                    <a:pt x="10" y="66"/>
                    <a:pt x="11" y="66"/>
                  </a:cubicBezTo>
                  <a:cubicBezTo>
                    <a:pt x="16" y="68"/>
                    <a:pt x="20" y="73"/>
                    <a:pt x="26" y="74"/>
                  </a:cubicBezTo>
                  <a:cubicBezTo>
                    <a:pt x="32" y="74"/>
                    <a:pt x="36" y="70"/>
                    <a:pt x="38" y="64"/>
                  </a:cubicBezTo>
                  <a:cubicBezTo>
                    <a:pt x="40" y="61"/>
                    <a:pt x="40" y="58"/>
                    <a:pt x="39" y="55"/>
                  </a:cubicBezTo>
                  <a:cubicBezTo>
                    <a:pt x="37" y="50"/>
                    <a:pt x="34" y="46"/>
                    <a:pt x="34" y="41"/>
                  </a:cubicBezTo>
                  <a:close/>
                </a:path>
              </a:pathLst>
            </a:custGeom>
            <a:solidFill>
              <a:srgbClr val="3A0013">
                <a:alpha val="2470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5849081" y="5358786"/>
            <a:ext cx="1038379" cy="4570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100" b="1" dirty="0"/>
              <a:t>Orthopedist/ Physical Therapist</a:t>
            </a:r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4157928" y="5111014"/>
            <a:ext cx="1197000" cy="119699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2" name="Freeform 57"/>
          <p:cNvSpPr>
            <a:spLocks noEditPoints="1"/>
          </p:cNvSpPr>
          <p:nvPr/>
        </p:nvSpPr>
        <p:spPr bwMode="auto">
          <a:xfrm>
            <a:off x="4289897" y="5368155"/>
            <a:ext cx="934227" cy="471118"/>
          </a:xfrm>
          <a:custGeom>
            <a:avLst/>
            <a:gdLst>
              <a:gd name="T0" fmla="*/ 333 w 334"/>
              <a:gd name="T1" fmla="*/ 31 h 160"/>
              <a:gd name="T2" fmla="*/ 329 w 334"/>
              <a:gd name="T3" fmla="*/ 28 h 160"/>
              <a:gd name="T4" fmla="*/ 167 w 334"/>
              <a:gd name="T5" fmla="*/ 0 h 160"/>
              <a:gd name="T6" fmla="*/ 5 w 334"/>
              <a:gd name="T7" fmla="*/ 28 h 160"/>
              <a:gd name="T8" fmla="*/ 1 w 334"/>
              <a:gd name="T9" fmla="*/ 31 h 160"/>
              <a:gd name="T10" fmla="*/ 0 w 334"/>
              <a:gd name="T11" fmla="*/ 37 h 160"/>
              <a:gd name="T12" fmla="*/ 35 w 334"/>
              <a:gd name="T13" fmla="*/ 135 h 160"/>
              <a:gd name="T14" fmla="*/ 42 w 334"/>
              <a:gd name="T15" fmla="*/ 155 h 160"/>
              <a:gd name="T16" fmla="*/ 49 w 334"/>
              <a:gd name="T17" fmla="*/ 160 h 160"/>
              <a:gd name="T18" fmla="*/ 51 w 334"/>
              <a:gd name="T19" fmla="*/ 159 h 160"/>
              <a:gd name="T20" fmla="*/ 167 w 334"/>
              <a:gd name="T21" fmla="*/ 140 h 160"/>
              <a:gd name="T22" fmla="*/ 283 w 334"/>
              <a:gd name="T23" fmla="*/ 159 h 160"/>
              <a:gd name="T24" fmla="*/ 292 w 334"/>
              <a:gd name="T25" fmla="*/ 155 h 160"/>
              <a:gd name="T26" fmla="*/ 314 w 334"/>
              <a:gd name="T27" fmla="*/ 93 h 160"/>
              <a:gd name="T28" fmla="*/ 334 w 334"/>
              <a:gd name="T29" fmla="*/ 37 h 160"/>
              <a:gd name="T30" fmla="*/ 333 w 334"/>
              <a:gd name="T31" fmla="*/ 31 h 160"/>
              <a:gd name="T32" fmla="*/ 190 w 334"/>
              <a:gd name="T33" fmla="*/ 87 h 160"/>
              <a:gd name="T34" fmla="*/ 174 w 334"/>
              <a:gd name="T35" fmla="*/ 87 h 160"/>
              <a:gd name="T36" fmla="*/ 174 w 334"/>
              <a:gd name="T37" fmla="*/ 103 h 160"/>
              <a:gd name="T38" fmla="*/ 167 w 334"/>
              <a:gd name="T39" fmla="*/ 109 h 160"/>
              <a:gd name="T40" fmla="*/ 160 w 334"/>
              <a:gd name="T41" fmla="*/ 103 h 160"/>
              <a:gd name="T42" fmla="*/ 160 w 334"/>
              <a:gd name="T43" fmla="*/ 87 h 160"/>
              <a:gd name="T44" fmla="*/ 144 w 334"/>
              <a:gd name="T45" fmla="*/ 87 h 160"/>
              <a:gd name="T46" fmla="*/ 138 w 334"/>
              <a:gd name="T47" fmla="*/ 80 h 160"/>
              <a:gd name="T48" fmla="*/ 144 w 334"/>
              <a:gd name="T49" fmla="*/ 73 h 160"/>
              <a:gd name="T50" fmla="*/ 160 w 334"/>
              <a:gd name="T51" fmla="*/ 73 h 160"/>
              <a:gd name="T52" fmla="*/ 160 w 334"/>
              <a:gd name="T53" fmla="*/ 57 h 160"/>
              <a:gd name="T54" fmla="*/ 167 w 334"/>
              <a:gd name="T55" fmla="*/ 51 h 160"/>
              <a:gd name="T56" fmla="*/ 174 w 334"/>
              <a:gd name="T57" fmla="*/ 57 h 160"/>
              <a:gd name="T58" fmla="*/ 174 w 334"/>
              <a:gd name="T59" fmla="*/ 73 h 160"/>
              <a:gd name="T60" fmla="*/ 190 w 334"/>
              <a:gd name="T61" fmla="*/ 73 h 160"/>
              <a:gd name="T62" fmla="*/ 196 w 334"/>
              <a:gd name="T63" fmla="*/ 80 h 160"/>
              <a:gd name="T64" fmla="*/ 190 w 334"/>
              <a:gd name="T65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34" h="160">
                <a:moveTo>
                  <a:pt x="333" y="31"/>
                </a:moveTo>
                <a:cubicBezTo>
                  <a:pt x="333" y="30"/>
                  <a:pt x="331" y="28"/>
                  <a:pt x="329" y="28"/>
                </a:cubicBezTo>
                <a:cubicBezTo>
                  <a:pt x="277" y="10"/>
                  <a:pt x="222" y="0"/>
                  <a:pt x="167" y="0"/>
                </a:cubicBezTo>
                <a:cubicBezTo>
                  <a:pt x="112" y="0"/>
                  <a:pt x="57" y="10"/>
                  <a:pt x="5" y="28"/>
                </a:cubicBezTo>
                <a:cubicBezTo>
                  <a:pt x="3" y="28"/>
                  <a:pt x="1" y="30"/>
                  <a:pt x="1" y="31"/>
                </a:cubicBezTo>
                <a:cubicBezTo>
                  <a:pt x="0" y="33"/>
                  <a:pt x="0" y="35"/>
                  <a:pt x="0" y="37"/>
                </a:cubicBezTo>
                <a:cubicBezTo>
                  <a:pt x="12" y="70"/>
                  <a:pt x="24" y="102"/>
                  <a:pt x="35" y="135"/>
                </a:cubicBezTo>
                <a:cubicBezTo>
                  <a:pt x="42" y="155"/>
                  <a:pt x="42" y="155"/>
                  <a:pt x="42" y="155"/>
                </a:cubicBezTo>
                <a:cubicBezTo>
                  <a:pt x="43" y="158"/>
                  <a:pt x="46" y="160"/>
                  <a:pt x="49" y="160"/>
                </a:cubicBezTo>
                <a:cubicBezTo>
                  <a:pt x="50" y="160"/>
                  <a:pt x="50" y="159"/>
                  <a:pt x="51" y="159"/>
                </a:cubicBezTo>
                <a:cubicBezTo>
                  <a:pt x="89" y="146"/>
                  <a:pt x="128" y="140"/>
                  <a:pt x="167" y="140"/>
                </a:cubicBezTo>
                <a:cubicBezTo>
                  <a:pt x="206" y="140"/>
                  <a:pt x="245" y="146"/>
                  <a:pt x="283" y="159"/>
                </a:cubicBezTo>
                <a:cubicBezTo>
                  <a:pt x="286" y="160"/>
                  <a:pt x="290" y="159"/>
                  <a:pt x="292" y="155"/>
                </a:cubicBezTo>
                <a:cubicBezTo>
                  <a:pt x="299" y="134"/>
                  <a:pt x="306" y="114"/>
                  <a:pt x="314" y="93"/>
                </a:cubicBezTo>
                <a:cubicBezTo>
                  <a:pt x="320" y="74"/>
                  <a:pt x="327" y="56"/>
                  <a:pt x="334" y="37"/>
                </a:cubicBezTo>
                <a:cubicBezTo>
                  <a:pt x="334" y="35"/>
                  <a:pt x="334" y="33"/>
                  <a:pt x="333" y="31"/>
                </a:cubicBezTo>
                <a:close/>
                <a:moveTo>
                  <a:pt x="190" y="87"/>
                </a:moveTo>
                <a:cubicBezTo>
                  <a:pt x="174" y="87"/>
                  <a:pt x="174" y="87"/>
                  <a:pt x="174" y="87"/>
                </a:cubicBezTo>
                <a:cubicBezTo>
                  <a:pt x="174" y="103"/>
                  <a:pt x="174" y="103"/>
                  <a:pt x="174" y="103"/>
                </a:cubicBezTo>
                <a:cubicBezTo>
                  <a:pt x="174" y="106"/>
                  <a:pt x="171" y="109"/>
                  <a:pt x="167" y="109"/>
                </a:cubicBezTo>
                <a:cubicBezTo>
                  <a:pt x="163" y="109"/>
                  <a:pt x="160" y="106"/>
                  <a:pt x="160" y="103"/>
                </a:cubicBezTo>
                <a:cubicBezTo>
                  <a:pt x="160" y="87"/>
                  <a:pt x="160" y="87"/>
                  <a:pt x="160" y="87"/>
                </a:cubicBezTo>
                <a:cubicBezTo>
                  <a:pt x="144" y="87"/>
                  <a:pt x="144" y="87"/>
                  <a:pt x="144" y="87"/>
                </a:cubicBezTo>
                <a:cubicBezTo>
                  <a:pt x="141" y="87"/>
                  <a:pt x="138" y="84"/>
                  <a:pt x="138" y="80"/>
                </a:cubicBezTo>
                <a:cubicBezTo>
                  <a:pt x="138" y="76"/>
                  <a:pt x="141" y="73"/>
                  <a:pt x="144" y="73"/>
                </a:cubicBezTo>
                <a:cubicBezTo>
                  <a:pt x="160" y="73"/>
                  <a:pt x="160" y="73"/>
                  <a:pt x="160" y="73"/>
                </a:cubicBezTo>
                <a:cubicBezTo>
                  <a:pt x="160" y="57"/>
                  <a:pt x="160" y="57"/>
                  <a:pt x="160" y="57"/>
                </a:cubicBezTo>
                <a:cubicBezTo>
                  <a:pt x="160" y="54"/>
                  <a:pt x="163" y="51"/>
                  <a:pt x="167" y="51"/>
                </a:cubicBezTo>
                <a:cubicBezTo>
                  <a:pt x="171" y="51"/>
                  <a:pt x="174" y="54"/>
                  <a:pt x="174" y="57"/>
                </a:cubicBezTo>
                <a:cubicBezTo>
                  <a:pt x="174" y="73"/>
                  <a:pt x="174" y="73"/>
                  <a:pt x="174" y="73"/>
                </a:cubicBezTo>
                <a:cubicBezTo>
                  <a:pt x="190" y="73"/>
                  <a:pt x="190" y="73"/>
                  <a:pt x="190" y="73"/>
                </a:cubicBezTo>
                <a:cubicBezTo>
                  <a:pt x="193" y="73"/>
                  <a:pt x="196" y="76"/>
                  <a:pt x="196" y="80"/>
                </a:cubicBezTo>
                <a:cubicBezTo>
                  <a:pt x="196" y="84"/>
                  <a:pt x="193" y="87"/>
                  <a:pt x="190" y="87"/>
                </a:cubicBezTo>
                <a:close/>
              </a:path>
            </a:pathLst>
          </a:custGeom>
          <a:solidFill>
            <a:srgbClr val="3A0013">
              <a:alpha val="2470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4237239" y="5690514"/>
            <a:ext cx="1038379" cy="3046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100" b="1" dirty="0"/>
              <a:t>Nurse Coordinator</a:t>
            </a:r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2575540" y="4967912"/>
            <a:ext cx="1197000" cy="119699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74" name="Group 73"/>
          <p:cNvGrpSpPr>
            <a:grpSpLocks noChangeAspect="1"/>
          </p:cNvGrpSpPr>
          <p:nvPr/>
        </p:nvGrpSpPr>
        <p:grpSpPr>
          <a:xfrm>
            <a:off x="2830105" y="5085413"/>
            <a:ext cx="676906" cy="935523"/>
            <a:chOff x="8169276" y="949326"/>
            <a:chExt cx="477838" cy="660400"/>
          </a:xfrm>
        </p:grpSpPr>
        <p:sp>
          <p:nvSpPr>
            <p:cNvPr id="75" name="Freeform 61"/>
            <p:cNvSpPr>
              <a:spLocks noEditPoints="1"/>
            </p:cNvSpPr>
            <p:nvPr/>
          </p:nvSpPr>
          <p:spPr bwMode="auto">
            <a:xfrm>
              <a:off x="8169276" y="1016001"/>
              <a:ext cx="477838" cy="593725"/>
            </a:xfrm>
            <a:custGeom>
              <a:avLst/>
              <a:gdLst>
                <a:gd name="T0" fmla="*/ 266 w 272"/>
                <a:gd name="T1" fmla="*/ 154 h 325"/>
                <a:gd name="T2" fmla="*/ 262 w 272"/>
                <a:gd name="T3" fmla="*/ 115 h 325"/>
                <a:gd name="T4" fmla="*/ 261 w 272"/>
                <a:gd name="T5" fmla="*/ 71 h 325"/>
                <a:gd name="T6" fmla="*/ 269 w 272"/>
                <a:gd name="T7" fmla="*/ 24 h 325"/>
                <a:gd name="T8" fmla="*/ 206 w 272"/>
                <a:gd name="T9" fmla="*/ 14 h 325"/>
                <a:gd name="T10" fmla="*/ 152 w 272"/>
                <a:gd name="T11" fmla="*/ 35 h 325"/>
                <a:gd name="T12" fmla="*/ 105 w 272"/>
                <a:gd name="T13" fmla="*/ 31 h 325"/>
                <a:gd name="T14" fmla="*/ 51 w 272"/>
                <a:gd name="T15" fmla="*/ 27 h 325"/>
                <a:gd name="T16" fmla="*/ 0 w 272"/>
                <a:gd name="T17" fmla="*/ 27 h 325"/>
                <a:gd name="T18" fmla="*/ 19 w 272"/>
                <a:gd name="T19" fmla="*/ 76 h 325"/>
                <a:gd name="T20" fmla="*/ 22 w 272"/>
                <a:gd name="T21" fmla="*/ 121 h 325"/>
                <a:gd name="T22" fmla="*/ 11 w 272"/>
                <a:gd name="T23" fmla="*/ 171 h 325"/>
                <a:gd name="T24" fmla="*/ 23 w 272"/>
                <a:gd name="T25" fmla="*/ 225 h 325"/>
                <a:gd name="T26" fmla="*/ 87 w 272"/>
                <a:gd name="T27" fmla="*/ 231 h 325"/>
                <a:gd name="T28" fmla="*/ 96 w 272"/>
                <a:gd name="T29" fmla="*/ 251 h 325"/>
                <a:gd name="T30" fmla="*/ 92 w 272"/>
                <a:gd name="T31" fmla="*/ 236 h 325"/>
                <a:gd name="T32" fmla="*/ 87 w 272"/>
                <a:gd name="T33" fmla="*/ 219 h 325"/>
                <a:gd name="T34" fmla="*/ 117 w 272"/>
                <a:gd name="T35" fmla="*/ 239 h 325"/>
                <a:gd name="T36" fmla="*/ 165 w 272"/>
                <a:gd name="T37" fmla="*/ 220 h 325"/>
                <a:gd name="T38" fmla="*/ 212 w 272"/>
                <a:gd name="T39" fmla="*/ 143 h 325"/>
                <a:gd name="T40" fmla="*/ 135 w 272"/>
                <a:gd name="T41" fmla="*/ 156 h 325"/>
                <a:gd name="T42" fmla="*/ 85 w 272"/>
                <a:gd name="T43" fmla="*/ 174 h 325"/>
                <a:gd name="T44" fmla="*/ 70 w 272"/>
                <a:gd name="T45" fmla="*/ 112 h 325"/>
                <a:gd name="T46" fmla="*/ 83 w 272"/>
                <a:gd name="T47" fmla="*/ 152 h 325"/>
                <a:gd name="T48" fmla="*/ 134 w 272"/>
                <a:gd name="T49" fmla="*/ 151 h 325"/>
                <a:gd name="T50" fmla="*/ 173 w 272"/>
                <a:gd name="T51" fmla="*/ 105 h 325"/>
                <a:gd name="T52" fmla="*/ 158 w 272"/>
                <a:gd name="T53" fmla="*/ 99 h 325"/>
                <a:gd name="T54" fmla="*/ 225 w 272"/>
                <a:gd name="T55" fmla="*/ 102 h 325"/>
                <a:gd name="T56" fmla="*/ 200 w 272"/>
                <a:gd name="T57" fmla="*/ 75 h 325"/>
                <a:gd name="T58" fmla="*/ 203 w 272"/>
                <a:gd name="T59" fmla="*/ 94 h 325"/>
                <a:gd name="T60" fmla="*/ 134 w 272"/>
                <a:gd name="T61" fmla="*/ 104 h 325"/>
                <a:gd name="T62" fmla="*/ 106 w 272"/>
                <a:gd name="T63" fmla="*/ 125 h 325"/>
                <a:gd name="T64" fmla="*/ 74 w 272"/>
                <a:gd name="T65" fmla="*/ 80 h 325"/>
                <a:gd name="T66" fmla="*/ 56 w 272"/>
                <a:gd name="T67" fmla="*/ 143 h 325"/>
                <a:gd name="T68" fmla="*/ 137 w 272"/>
                <a:gd name="T69" fmla="*/ 199 h 325"/>
                <a:gd name="T70" fmla="*/ 148 w 272"/>
                <a:gd name="T71" fmla="*/ 176 h 325"/>
                <a:gd name="T72" fmla="*/ 190 w 272"/>
                <a:gd name="T73" fmla="*/ 175 h 325"/>
                <a:gd name="T74" fmla="*/ 179 w 272"/>
                <a:gd name="T75" fmla="*/ 199 h 325"/>
                <a:gd name="T76" fmla="*/ 141 w 272"/>
                <a:gd name="T77" fmla="*/ 209 h 325"/>
                <a:gd name="T78" fmla="*/ 102 w 272"/>
                <a:gd name="T79" fmla="*/ 200 h 325"/>
                <a:gd name="T80" fmla="*/ 62 w 272"/>
                <a:gd name="T81" fmla="*/ 189 h 325"/>
                <a:gd name="T82" fmla="*/ 55 w 272"/>
                <a:gd name="T83" fmla="*/ 82 h 325"/>
                <a:gd name="T84" fmla="*/ 46 w 272"/>
                <a:gd name="T85" fmla="*/ 61 h 325"/>
                <a:gd name="T86" fmla="*/ 97 w 272"/>
                <a:gd name="T87" fmla="*/ 80 h 325"/>
                <a:gd name="T88" fmla="*/ 148 w 272"/>
                <a:gd name="T89" fmla="*/ 68 h 325"/>
                <a:gd name="T90" fmla="*/ 204 w 272"/>
                <a:gd name="T91" fmla="*/ 68 h 325"/>
                <a:gd name="T92" fmla="*/ 216 w 272"/>
                <a:gd name="T93" fmla="*/ 70 h 325"/>
                <a:gd name="T94" fmla="*/ 214 w 272"/>
                <a:gd name="T95" fmla="*/ 119 h 325"/>
                <a:gd name="T96" fmla="*/ 222 w 272"/>
                <a:gd name="T97" fmla="*/ 159 h 325"/>
                <a:gd name="T98" fmla="*/ 222 w 272"/>
                <a:gd name="T99" fmla="*/ 215 h 325"/>
                <a:gd name="T100" fmla="*/ 181 w 272"/>
                <a:gd name="T101" fmla="*/ 242 h 325"/>
                <a:gd name="T102" fmla="*/ 127 w 272"/>
                <a:gd name="T103" fmla="*/ 242 h 325"/>
                <a:gd name="T104" fmla="*/ 125 w 272"/>
                <a:gd name="T105" fmla="*/ 315 h 325"/>
                <a:gd name="T106" fmla="*/ 155 w 272"/>
                <a:gd name="T107" fmla="*/ 280 h 325"/>
                <a:gd name="T108" fmla="*/ 213 w 272"/>
                <a:gd name="T109" fmla="*/ 280 h 325"/>
                <a:gd name="T110" fmla="*/ 261 w 272"/>
                <a:gd name="T111" fmla="*/ 232 h 325"/>
                <a:gd name="T112" fmla="*/ 154 w 272"/>
                <a:gd name="T113" fmla="*/ 1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2" h="325">
                  <a:moveTo>
                    <a:pt x="266" y="201"/>
                  </a:moveTo>
                  <a:cubicBezTo>
                    <a:pt x="270" y="198"/>
                    <a:pt x="272" y="193"/>
                    <a:pt x="272" y="188"/>
                  </a:cubicBezTo>
                  <a:cubicBezTo>
                    <a:pt x="272" y="184"/>
                    <a:pt x="271" y="180"/>
                    <a:pt x="269" y="177"/>
                  </a:cubicBezTo>
                  <a:cubicBezTo>
                    <a:pt x="271" y="174"/>
                    <a:pt x="272" y="171"/>
                    <a:pt x="272" y="167"/>
                  </a:cubicBezTo>
                  <a:cubicBezTo>
                    <a:pt x="272" y="162"/>
                    <a:pt x="269" y="157"/>
                    <a:pt x="266" y="154"/>
                  </a:cubicBezTo>
                  <a:cubicBezTo>
                    <a:pt x="266" y="152"/>
                    <a:pt x="267" y="151"/>
                    <a:pt x="267" y="149"/>
                  </a:cubicBezTo>
                  <a:cubicBezTo>
                    <a:pt x="267" y="147"/>
                    <a:pt x="266" y="144"/>
                    <a:pt x="265" y="142"/>
                  </a:cubicBezTo>
                  <a:cubicBezTo>
                    <a:pt x="266" y="140"/>
                    <a:pt x="267" y="138"/>
                    <a:pt x="267" y="136"/>
                  </a:cubicBezTo>
                  <a:cubicBezTo>
                    <a:pt x="267" y="131"/>
                    <a:pt x="264" y="126"/>
                    <a:pt x="260" y="123"/>
                  </a:cubicBezTo>
                  <a:cubicBezTo>
                    <a:pt x="262" y="120"/>
                    <a:pt x="262" y="118"/>
                    <a:pt x="262" y="115"/>
                  </a:cubicBezTo>
                  <a:cubicBezTo>
                    <a:pt x="262" y="110"/>
                    <a:pt x="261" y="107"/>
                    <a:pt x="258" y="104"/>
                  </a:cubicBezTo>
                  <a:cubicBezTo>
                    <a:pt x="260" y="101"/>
                    <a:pt x="261" y="98"/>
                    <a:pt x="261" y="95"/>
                  </a:cubicBezTo>
                  <a:cubicBezTo>
                    <a:pt x="261" y="91"/>
                    <a:pt x="259" y="87"/>
                    <a:pt x="256" y="84"/>
                  </a:cubicBezTo>
                  <a:cubicBezTo>
                    <a:pt x="259" y="81"/>
                    <a:pt x="261" y="77"/>
                    <a:pt x="261" y="72"/>
                  </a:cubicBezTo>
                  <a:cubicBezTo>
                    <a:pt x="261" y="72"/>
                    <a:pt x="261" y="72"/>
                    <a:pt x="261" y="71"/>
                  </a:cubicBezTo>
                  <a:cubicBezTo>
                    <a:pt x="263" y="69"/>
                    <a:pt x="264" y="65"/>
                    <a:pt x="264" y="62"/>
                  </a:cubicBezTo>
                  <a:cubicBezTo>
                    <a:pt x="264" y="59"/>
                    <a:pt x="263" y="57"/>
                    <a:pt x="262" y="54"/>
                  </a:cubicBezTo>
                  <a:cubicBezTo>
                    <a:pt x="264" y="52"/>
                    <a:pt x="265" y="48"/>
                    <a:pt x="265" y="45"/>
                  </a:cubicBezTo>
                  <a:cubicBezTo>
                    <a:pt x="265" y="42"/>
                    <a:pt x="264" y="39"/>
                    <a:pt x="263" y="37"/>
                  </a:cubicBezTo>
                  <a:cubicBezTo>
                    <a:pt x="267" y="34"/>
                    <a:pt x="269" y="29"/>
                    <a:pt x="269" y="24"/>
                  </a:cubicBezTo>
                  <a:cubicBezTo>
                    <a:pt x="269" y="14"/>
                    <a:pt x="262" y="7"/>
                    <a:pt x="252" y="7"/>
                  </a:cubicBezTo>
                  <a:cubicBezTo>
                    <a:pt x="249" y="2"/>
                    <a:pt x="244" y="0"/>
                    <a:pt x="238" y="0"/>
                  </a:cubicBezTo>
                  <a:cubicBezTo>
                    <a:pt x="233" y="0"/>
                    <a:pt x="228" y="2"/>
                    <a:pt x="225" y="6"/>
                  </a:cubicBezTo>
                  <a:cubicBezTo>
                    <a:pt x="220" y="7"/>
                    <a:pt x="215" y="10"/>
                    <a:pt x="213" y="15"/>
                  </a:cubicBezTo>
                  <a:cubicBezTo>
                    <a:pt x="211" y="14"/>
                    <a:pt x="209" y="14"/>
                    <a:pt x="206" y="14"/>
                  </a:cubicBezTo>
                  <a:cubicBezTo>
                    <a:pt x="199" y="14"/>
                    <a:pt x="192" y="19"/>
                    <a:pt x="190" y="26"/>
                  </a:cubicBezTo>
                  <a:cubicBezTo>
                    <a:pt x="187" y="24"/>
                    <a:pt x="185" y="24"/>
                    <a:pt x="182" y="24"/>
                  </a:cubicBezTo>
                  <a:cubicBezTo>
                    <a:pt x="175" y="24"/>
                    <a:pt x="170" y="27"/>
                    <a:pt x="167" y="32"/>
                  </a:cubicBezTo>
                  <a:cubicBezTo>
                    <a:pt x="166" y="31"/>
                    <a:pt x="164" y="31"/>
                    <a:pt x="163" y="31"/>
                  </a:cubicBezTo>
                  <a:cubicBezTo>
                    <a:pt x="159" y="31"/>
                    <a:pt x="155" y="33"/>
                    <a:pt x="152" y="35"/>
                  </a:cubicBezTo>
                  <a:cubicBezTo>
                    <a:pt x="149" y="34"/>
                    <a:pt x="147" y="33"/>
                    <a:pt x="144" y="33"/>
                  </a:cubicBezTo>
                  <a:cubicBezTo>
                    <a:pt x="141" y="33"/>
                    <a:pt x="139" y="34"/>
                    <a:pt x="136" y="35"/>
                  </a:cubicBezTo>
                  <a:cubicBezTo>
                    <a:pt x="134" y="33"/>
                    <a:pt x="130" y="31"/>
                    <a:pt x="126" y="31"/>
                  </a:cubicBezTo>
                  <a:cubicBezTo>
                    <a:pt x="122" y="31"/>
                    <a:pt x="118" y="32"/>
                    <a:pt x="115" y="35"/>
                  </a:cubicBezTo>
                  <a:cubicBezTo>
                    <a:pt x="113" y="32"/>
                    <a:pt x="109" y="31"/>
                    <a:pt x="105" y="31"/>
                  </a:cubicBezTo>
                  <a:cubicBezTo>
                    <a:pt x="101" y="31"/>
                    <a:pt x="97" y="33"/>
                    <a:pt x="94" y="35"/>
                  </a:cubicBezTo>
                  <a:cubicBezTo>
                    <a:pt x="91" y="32"/>
                    <a:pt x="87" y="30"/>
                    <a:pt x="83" y="30"/>
                  </a:cubicBezTo>
                  <a:cubicBezTo>
                    <a:pt x="80" y="30"/>
                    <a:pt x="77" y="31"/>
                    <a:pt x="75" y="33"/>
                  </a:cubicBezTo>
                  <a:cubicBezTo>
                    <a:pt x="72" y="28"/>
                    <a:pt x="66" y="25"/>
                    <a:pt x="60" y="25"/>
                  </a:cubicBezTo>
                  <a:cubicBezTo>
                    <a:pt x="57" y="25"/>
                    <a:pt x="54" y="26"/>
                    <a:pt x="51" y="27"/>
                  </a:cubicBezTo>
                  <a:cubicBezTo>
                    <a:pt x="50" y="22"/>
                    <a:pt x="46" y="17"/>
                    <a:pt x="41" y="15"/>
                  </a:cubicBezTo>
                  <a:cubicBezTo>
                    <a:pt x="38" y="11"/>
                    <a:pt x="33" y="8"/>
                    <a:pt x="27" y="8"/>
                  </a:cubicBezTo>
                  <a:cubicBezTo>
                    <a:pt x="24" y="8"/>
                    <a:pt x="21" y="9"/>
                    <a:pt x="19" y="10"/>
                  </a:cubicBezTo>
                  <a:cubicBezTo>
                    <a:pt x="18" y="10"/>
                    <a:pt x="17" y="10"/>
                    <a:pt x="17" y="10"/>
                  </a:cubicBezTo>
                  <a:cubicBezTo>
                    <a:pt x="7" y="10"/>
                    <a:pt x="0" y="18"/>
                    <a:pt x="0" y="27"/>
                  </a:cubicBezTo>
                  <a:cubicBezTo>
                    <a:pt x="0" y="31"/>
                    <a:pt x="2" y="36"/>
                    <a:pt x="5" y="38"/>
                  </a:cubicBezTo>
                  <a:cubicBezTo>
                    <a:pt x="4" y="40"/>
                    <a:pt x="3" y="42"/>
                    <a:pt x="3" y="45"/>
                  </a:cubicBezTo>
                  <a:cubicBezTo>
                    <a:pt x="3" y="51"/>
                    <a:pt x="7" y="57"/>
                    <a:pt x="13" y="60"/>
                  </a:cubicBezTo>
                  <a:cubicBezTo>
                    <a:pt x="13" y="61"/>
                    <a:pt x="13" y="62"/>
                    <a:pt x="13" y="64"/>
                  </a:cubicBezTo>
                  <a:cubicBezTo>
                    <a:pt x="13" y="69"/>
                    <a:pt x="15" y="73"/>
                    <a:pt x="19" y="76"/>
                  </a:cubicBezTo>
                  <a:cubicBezTo>
                    <a:pt x="18" y="78"/>
                    <a:pt x="18" y="80"/>
                    <a:pt x="18" y="82"/>
                  </a:cubicBezTo>
                  <a:cubicBezTo>
                    <a:pt x="18" y="88"/>
                    <a:pt x="20" y="92"/>
                    <a:pt x="24" y="95"/>
                  </a:cubicBezTo>
                  <a:cubicBezTo>
                    <a:pt x="22" y="98"/>
                    <a:pt x="22" y="100"/>
                    <a:pt x="22" y="103"/>
                  </a:cubicBezTo>
                  <a:cubicBezTo>
                    <a:pt x="22" y="106"/>
                    <a:pt x="22" y="109"/>
                    <a:pt x="24" y="112"/>
                  </a:cubicBezTo>
                  <a:cubicBezTo>
                    <a:pt x="22" y="115"/>
                    <a:pt x="22" y="117"/>
                    <a:pt x="22" y="121"/>
                  </a:cubicBezTo>
                  <a:cubicBezTo>
                    <a:pt x="22" y="121"/>
                    <a:pt x="22" y="121"/>
                    <a:pt x="22" y="122"/>
                  </a:cubicBezTo>
                  <a:cubicBezTo>
                    <a:pt x="17" y="125"/>
                    <a:pt x="14" y="131"/>
                    <a:pt x="14" y="136"/>
                  </a:cubicBezTo>
                  <a:cubicBezTo>
                    <a:pt x="14" y="140"/>
                    <a:pt x="16" y="144"/>
                    <a:pt x="17" y="146"/>
                  </a:cubicBezTo>
                  <a:cubicBezTo>
                    <a:pt x="12" y="150"/>
                    <a:pt x="9" y="156"/>
                    <a:pt x="9" y="162"/>
                  </a:cubicBezTo>
                  <a:cubicBezTo>
                    <a:pt x="9" y="165"/>
                    <a:pt x="10" y="168"/>
                    <a:pt x="11" y="171"/>
                  </a:cubicBezTo>
                  <a:cubicBezTo>
                    <a:pt x="8" y="174"/>
                    <a:pt x="6" y="179"/>
                    <a:pt x="6" y="184"/>
                  </a:cubicBezTo>
                  <a:cubicBezTo>
                    <a:pt x="6" y="189"/>
                    <a:pt x="8" y="194"/>
                    <a:pt x="11" y="197"/>
                  </a:cubicBezTo>
                  <a:cubicBezTo>
                    <a:pt x="11" y="199"/>
                    <a:pt x="11" y="201"/>
                    <a:pt x="11" y="203"/>
                  </a:cubicBezTo>
                  <a:cubicBezTo>
                    <a:pt x="11" y="211"/>
                    <a:pt x="16" y="218"/>
                    <a:pt x="23" y="220"/>
                  </a:cubicBezTo>
                  <a:cubicBezTo>
                    <a:pt x="23" y="222"/>
                    <a:pt x="23" y="223"/>
                    <a:pt x="23" y="225"/>
                  </a:cubicBezTo>
                  <a:cubicBezTo>
                    <a:pt x="23" y="236"/>
                    <a:pt x="32" y="246"/>
                    <a:pt x="44" y="246"/>
                  </a:cubicBezTo>
                  <a:cubicBezTo>
                    <a:pt x="51" y="246"/>
                    <a:pt x="56" y="243"/>
                    <a:pt x="60" y="239"/>
                  </a:cubicBezTo>
                  <a:cubicBezTo>
                    <a:pt x="62" y="240"/>
                    <a:pt x="64" y="240"/>
                    <a:pt x="66" y="240"/>
                  </a:cubicBezTo>
                  <a:cubicBezTo>
                    <a:pt x="74" y="240"/>
                    <a:pt x="80" y="236"/>
                    <a:pt x="84" y="230"/>
                  </a:cubicBezTo>
                  <a:cubicBezTo>
                    <a:pt x="86" y="230"/>
                    <a:pt x="87" y="231"/>
                    <a:pt x="87" y="231"/>
                  </a:cubicBezTo>
                  <a:cubicBezTo>
                    <a:pt x="87" y="231"/>
                    <a:pt x="87" y="231"/>
                    <a:pt x="87" y="231"/>
                  </a:cubicBezTo>
                  <a:cubicBezTo>
                    <a:pt x="87" y="231"/>
                    <a:pt x="87" y="233"/>
                    <a:pt x="87" y="234"/>
                  </a:cubicBezTo>
                  <a:cubicBezTo>
                    <a:pt x="87" y="234"/>
                    <a:pt x="87" y="235"/>
                    <a:pt x="87" y="236"/>
                  </a:cubicBezTo>
                  <a:cubicBezTo>
                    <a:pt x="87" y="242"/>
                    <a:pt x="87" y="247"/>
                    <a:pt x="90" y="249"/>
                  </a:cubicBezTo>
                  <a:cubicBezTo>
                    <a:pt x="91" y="250"/>
                    <a:pt x="95" y="251"/>
                    <a:pt x="96" y="251"/>
                  </a:cubicBezTo>
                  <a:cubicBezTo>
                    <a:pt x="97" y="251"/>
                    <a:pt x="97" y="251"/>
                    <a:pt x="97" y="251"/>
                  </a:cubicBezTo>
                  <a:cubicBezTo>
                    <a:pt x="98" y="251"/>
                    <a:pt x="99" y="249"/>
                    <a:pt x="99" y="248"/>
                  </a:cubicBezTo>
                  <a:cubicBezTo>
                    <a:pt x="99" y="247"/>
                    <a:pt x="98" y="246"/>
                    <a:pt x="97" y="246"/>
                  </a:cubicBezTo>
                  <a:cubicBezTo>
                    <a:pt x="96" y="246"/>
                    <a:pt x="93" y="246"/>
                    <a:pt x="92" y="245"/>
                  </a:cubicBezTo>
                  <a:cubicBezTo>
                    <a:pt x="92" y="244"/>
                    <a:pt x="92" y="239"/>
                    <a:pt x="92" y="236"/>
                  </a:cubicBezTo>
                  <a:cubicBezTo>
                    <a:pt x="92" y="235"/>
                    <a:pt x="92" y="234"/>
                    <a:pt x="92" y="234"/>
                  </a:cubicBezTo>
                  <a:cubicBezTo>
                    <a:pt x="92" y="231"/>
                    <a:pt x="92" y="229"/>
                    <a:pt x="90" y="228"/>
                  </a:cubicBezTo>
                  <a:cubicBezTo>
                    <a:pt x="89" y="226"/>
                    <a:pt x="88" y="226"/>
                    <a:pt x="86" y="226"/>
                  </a:cubicBezTo>
                  <a:cubicBezTo>
                    <a:pt x="87" y="224"/>
                    <a:pt x="87" y="221"/>
                    <a:pt x="87" y="219"/>
                  </a:cubicBezTo>
                  <a:cubicBezTo>
                    <a:pt x="87" y="219"/>
                    <a:pt x="87" y="219"/>
                    <a:pt x="87" y="219"/>
                  </a:cubicBezTo>
                  <a:cubicBezTo>
                    <a:pt x="90" y="219"/>
                    <a:pt x="92" y="219"/>
                    <a:pt x="93" y="219"/>
                  </a:cubicBezTo>
                  <a:cubicBezTo>
                    <a:pt x="93" y="221"/>
                    <a:pt x="93" y="222"/>
                    <a:pt x="93" y="223"/>
                  </a:cubicBezTo>
                  <a:cubicBezTo>
                    <a:pt x="94" y="227"/>
                    <a:pt x="95" y="230"/>
                    <a:pt x="98" y="235"/>
                  </a:cubicBezTo>
                  <a:cubicBezTo>
                    <a:pt x="99" y="236"/>
                    <a:pt x="103" y="240"/>
                    <a:pt x="109" y="240"/>
                  </a:cubicBezTo>
                  <a:cubicBezTo>
                    <a:pt x="111" y="240"/>
                    <a:pt x="114" y="240"/>
                    <a:pt x="117" y="239"/>
                  </a:cubicBezTo>
                  <a:cubicBezTo>
                    <a:pt x="120" y="237"/>
                    <a:pt x="123" y="235"/>
                    <a:pt x="126" y="233"/>
                  </a:cubicBezTo>
                  <a:cubicBezTo>
                    <a:pt x="128" y="232"/>
                    <a:pt x="131" y="230"/>
                    <a:pt x="132" y="229"/>
                  </a:cubicBezTo>
                  <a:cubicBezTo>
                    <a:pt x="133" y="229"/>
                    <a:pt x="135" y="230"/>
                    <a:pt x="137" y="230"/>
                  </a:cubicBezTo>
                  <a:cubicBezTo>
                    <a:pt x="142" y="231"/>
                    <a:pt x="153" y="233"/>
                    <a:pt x="161" y="224"/>
                  </a:cubicBezTo>
                  <a:cubicBezTo>
                    <a:pt x="163" y="223"/>
                    <a:pt x="164" y="222"/>
                    <a:pt x="165" y="220"/>
                  </a:cubicBezTo>
                  <a:cubicBezTo>
                    <a:pt x="175" y="225"/>
                    <a:pt x="182" y="221"/>
                    <a:pt x="188" y="218"/>
                  </a:cubicBezTo>
                  <a:cubicBezTo>
                    <a:pt x="191" y="217"/>
                    <a:pt x="193" y="216"/>
                    <a:pt x="196" y="215"/>
                  </a:cubicBezTo>
                  <a:cubicBezTo>
                    <a:pt x="210" y="209"/>
                    <a:pt x="212" y="191"/>
                    <a:pt x="214" y="175"/>
                  </a:cubicBezTo>
                  <a:cubicBezTo>
                    <a:pt x="215" y="171"/>
                    <a:pt x="216" y="164"/>
                    <a:pt x="216" y="162"/>
                  </a:cubicBezTo>
                  <a:cubicBezTo>
                    <a:pt x="216" y="152"/>
                    <a:pt x="215" y="146"/>
                    <a:pt x="212" y="143"/>
                  </a:cubicBezTo>
                  <a:cubicBezTo>
                    <a:pt x="206" y="135"/>
                    <a:pt x="199" y="137"/>
                    <a:pt x="190" y="139"/>
                  </a:cubicBezTo>
                  <a:cubicBezTo>
                    <a:pt x="176" y="142"/>
                    <a:pt x="172" y="155"/>
                    <a:pt x="170" y="165"/>
                  </a:cubicBezTo>
                  <a:cubicBezTo>
                    <a:pt x="167" y="160"/>
                    <a:pt x="162" y="158"/>
                    <a:pt x="159" y="157"/>
                  </a:cubicBezTo>
                  <a:cubicBezTo>
                    <a:pt x="158" y="157"/>
                    <a:pt x="149" y="153"/>
                    <a:pt x="139" y="155"/>
                  </a:cubicBezTo>
                  <a:cubicBezTo>
                    <a:pt x="138" y="155"/>
                    <a:pt x="136" y="155"/>
                    <a:pt x="135" y="156"/>
                  </a:cubicBezTo>
                  <a:cubicBezTo>
                    <a:pt x="127" y="158"/>
                    <a:pt x="124" y="165"/>
                    <a:pt x="122" y="171"/>
                  </a:cubicBezTo>
                  <a:cubicBezTo>
                    <a:pt x="121" y="169"/>
                    <a:pt x="120" y="167"/>
                    <a:pt x="118" y="165"/>
                  </a:cubicBezTo>
                  <a:cubicBezTo>
                    <a:pt x="114" y="161"/>
                    <a:pt x="108" y="159"/>
                    <a:pt x="102" y="160"/>
                  </a:cubicBezTo>
                  <a:cubicBezTo>
                    <a:pt x="96" y="161"/>
                    <a:pt x="92" y="166"/>
                    <a:pt x="89" y="169"/>
                  </a:cubicBezTo>
                  <a:cubicBezTo>
                    <a:pt x="88" y="171"/>
                    <a:pt x="86" y="173"/>
                    <a:pt x="85" y="174"/>
                  </a:cubicBezTo>
                  <a:cubicBezTo>
                    <a:pt x="84" y="174"/>
                    <a:pt x="83" y="175"/>
                    <a:pt x="78" y="171"/>
                  </a:cubicBezTo>
                  <a:cubicBezTo>
                    <a:pt x="77" y="168"/>
                    <a:pt x="76" y="159"/>
                    <a:pt x="77" y="144"/>
                  </a:cubicBezTo>
                  <a:cubicBezTo>
                    <a:pt x="77" y="143"/>
                    <a:pt x="77" y="142"/>
                    <a:pt x="77" y="141"/>
                  </a:cubicBezTo>
                  <a:cubicBezTo>
                    <a:pt x="78" y="132"/>
                    <a:pt x="75" y="127"/>
                    <a:pt x="73" y="121"/>
                  </a:cubicBezTo>
                  <a:cubicBezTo>
                    <a:pt x="72" y="118"/>
                    <a:pt x="71" y="115"/>
                    <a:pt x="70" y="112"/>
                  </a:cubicBezTo>
                  <a:cubicBezTo>
                    <a:pt x="67" y="105"/>
                    <a:pt x="69" y="102"/>
                    <a:pt x="70" y="101"/>
                  </a:cubicBezTo>
                  <a:cubicBezTo>
                    <a:pt x="72" y="101"/>
                    <a:pt x="76" y="102"/>
                    <a:pt x="77" y="103"/>
                  </a:cubicBezTo>
                  <a:cubicBezTo>
                    <a:pt x="78" y="105"/>
                    <a:pt x="78" y="112"/>
                    <a:pt x="78" y="117"/>
                  </a:cubicBezTo>
                  <a:cubicBezTo>
                    <a:pt x="78" y="123"/>
                    <a:pt x="78" y="129"/>
                    <a:pt x="78" y="136"/>
                  </a:cubicBezTo>
                  <a:cubicBezTo>
                    <a:pt x="79" y="142"/>
                    <a:pt x="79" y="147"/>
                    <a:pt x="83" y="152"/>
                  </a:cubicBezTo>
                  <a:cubicBezTo>
                    <a:pt x="87" y="157"/>
                    <a:pt x="94" y="157"/>
                    <a:pt x="99" y="158"/>
                  </a:cubicBezTo>
                  <a:cubicBezTo>
                    <a:pt x="107" y="158"/>
                    <a:pt x="114" y="153"/>
                    <a:pt x="117" y="148"/>
                  </a:cubicBezTo>
                  <a:cubicBezTo>
                    <a:pt x="120" y="144"/>
                    <a:pt x="122" y="139"/>
                    <a:pt x="125" y="135"/>
                  </a:cubicBezTo>
                  <a:cubicBezTo>
                    <a:pt x="125" y="136"/>
                    <a:pt x="126" y="138"/>
                    <a:pt x="126" y="141"/>
                  </a:cubicBezTo>
                  <a:cubicBezTo>
                    <a:pt x="127" y="145"/>
                    <a:pt x="130" y="149"/>
                    <a:pt x="134" y="151"/>
                  </a:cubicBezTo>
                  <a:cubicBezTo>
                    <a:pt x="144" y="156"/>
                    <a:pt x="147" y="152"/>
                    <a:pt x="162" y="145"/>
                  </a:cubicBezTo>
                  <a:cubicBezTo>
                    <a:pt x="167" y="143"/>
                    <a:pt x="174" y="140"/>
                    <a:pt x="176" y="140"/>
                  </a:cubicBezTo>
                  <a:cubicBezTo>
                    <a:pt x="188" y="141"/>
                    <a:pt x="197" y="133"/>
                    <a:pt x="198" y="126"/>
                  </a:cubicBezTo>
                  <a:cubicBezTo>
                    <a:pt x="198" y="120"/>
                    <a:pt x="195" y="114"/>
                    <a:pt x="189" y="110"/>
                  </a:cubicBezTo>
                  <a:cubicBezTo>
                    <a:pt x="185" y="108"/>
                    <a:pt x="180" y="106"/>
                    <a:pt x="173" y="105"/>
                  </a:cubicBezTo>
                  <a:cubicBezTo>
                    <a:pt x="165" y="104"/>
                    <a:pt x="162" y="107"/>
                    <a:pt x="159" y="105"/>
                  </a:cubicBezTo>
                  <a:cubicBezTo>
                    <a:pt x="157" y="103"/>
                    <a:pt x="156" y="102"/>
                    <a:pt x="155" y="98"/>
                  </a:cubicBezTo>
                  <a:cubicBezTo>
                    <a:pt x="155" y="97"/>
                    <a:pt x="154" y="96"/>
                    <a:pt x="154" y="95"/>
                  </a:cubicBezTo>
                  <a:cubicBezTo>
                    <a:pt x="154" y="94"/>
                    <a:pt x="155" y="93"/>
                    <a:pt x="156" y="92"/>
                  </a:cubicBezTo>
                  <a:cubicBezTo>
                    <a:pt x="156" y="94"/>
                    <a:pt x="157" y="97"/>
                    <a:pt x="158" y="99"/>
                  </a:cubicBezTo>
                  <a:cubicBezTo>
                    <a:pt x="164" y="107"/>
                    <a:pt x="172" y="103"/>
                    <a:pt x="177" y="103"/>
                  </a:cubicBezTo>
                  <a:cubicBezTo>
                    <a:pt x="177" y="103"/>
                    <a:pt x="178" y="103"/>
                    <a:pt x="179" y="103"/>
                  </a:cubicBezTo>
                  <a:cubicBezTo>
                    <a:pt x="180" y="103"/>
                    <a:pt x="184" y="103"/>
                    <a:pt x="186" y="103"/>
                  </a:cubicBezTo>
                  <a:cubicBezTo>
                    <a:pt x="191" y="115"/>
                    <a:pt x="202" y="118"/>
                    <a:pt x="212" y="117"/>
                  </a:cubicBezTo>
                  <a:cubicBezTo>
                    <a:pt x="221" y="116"/>
                    <a:pt x="223" y="107"/>
                    <a:pt x="225" y="102"/>
                  </a:cubicBezTo>
                  <a:cubicBezTo>
                    <a:pt x="226" y="98"/>
                    <a:pt x="227" y="93"/>
                    <a:pt x="227" y="88"/>
                  </a:cubicBezTo>
                  <a:cubicBezTo>
                    <a:pt x="228" y="87"/>
                    <a:pt x="228" y="87"/>
                    <a:pt x="228" y="87"/>
                  </a:cubicBezTo>
                  <a:cubicBezTo>
                    <a:pt x="229" y="73"/>
                    <a:pt x="217" y="73"/>
                    <a:pt x="213" y="71"/>
                  </a:cubicBezTo>
                  <a:cubicBezTo>
                    <a:pt x="212" y="71"/>
                    <a:pt x="204" y="70"/>
                    <a:pt x="203" y="71"/>
                  </a:cubicBezTo>
                  <a:cubicBezTo>
                    <a:pt x="203" y="72"/>
                    <a:pt x="203" y="74"/>
                    <a:pt x="200" y="75"/>
                  </a:cubicBezTo>
                  <a:cubicBezTo>
                    <a:pt x="196" y="77"/>
                    <a:pt x="191" y="78"/>
                    <a:pt x="191" y="78"/>
                  </a:cubicBezTo>
                  <a:cubicBezTo>
                    <a:pt x="191" y="78"/>
                    <a:pt x="197" y="83"/>
                    <a:pt x="200" y="85"/>
                  </a:cubicBezTo>
                  <a:cubicBezTo>
                    <a:pt x="202" y="86"/>
                    <a:pt x="204" y="87"/>
                    <a:pt x="206" y="87"/>
                  </a:cubicBezTo>
                  <a:cubicBezTo>
                    <a:pt x="206" y="89"/>
                    <a:pt x="205" y="93"/>
                    <a:pt x="205" y="95"/>
                  </a:cubicBezTo>
                  <a:cubicBezTo>
                    <a:pt x="204" y="95"/>
                    <a:pt x="203" y="94"/>
                    <a:pt x="203" y="94"/>
                  </a:cubicBezTo>
                  <a:cubicBezTo>
                    <a:pt x="197" y="81"/>
                    <a:pt x="188" y="81"/>
                    <a:pt x="182" y="81"/>
                  </a:cubicBezTo>
                  <a:cubicBezTo>
                    <a:pt x="176" y="82"/>
                    <a:pt x="174" y="84"/>
                    <a:pt x="173" y="84"/>
                  </a:cubicBezTo>
                  <a:cubicBezTo>
                    <a:pt x="176" y="79"/>
                    <a:pt x="176" y="75"/>
                    <a:pt x="172" y="72"/>
                  </a:cubicBezTo>
                  <a:cubicBezTo>
                    <a:pt x="165" y="66"/>
                    <a:pt x="156" y="65"/>
                    <a:pt x="149" y="70"/>
                  </a:cubicBezTo>
                  <a:cubicBezTo>
                    <a:pt x="137" y="77"/>
                    <a:pt x="128" y="91"/>
                    <a:pt x="134" y="104"/>
                  </a:cubicBezTo>
                  <a:cubicBezTo>
                    <a:pt x="134" y="105"/>
                    <a:pt x="135" y="105"/>
                    <a:pt x="135" y="106"/>
                  </a:cubicBezTo>
                  <a:cubicBezTo>
                    <a:pt x="136" y="109"/>
                    <a:pt x="137" y="110"/>
                    <a:pt x="138" y="112"/>
                  </a:cubicBezTo>
                  <a:cubicBezTo>
                    <a:pt x="137" y="111"/>
                    <a:pt x="135" y="110"/>
                    <a:pt x="134" y="109"/>
                  </a:cubicBezTo>
                  <a:cubicBezTo>
                    <a:pt x="128" y="106"/>
                    <a:pt x="122" y="108"/>
                    <a:pt x="119" y="109"/>
                  </a:cubicBezTo>
                  <a:cubicBezTo>
                    <a:pt x="112" y="111"/>
                    <a:pt x="109" y="117"/>
                    <a:pt x="106" y="125"/>
                  </a:cubicBezTo>
                  <a:cubicBezTo>
                    <a:pt x="104" y="127"/>
                    <a:pt x="102" y="132"/>
                    <a:pt x="100" y="135"/>
                  </a:cubicBezTo>
                  <a:cubicBezTo>
                    <a:pt x="100" y="135"/>
                    <a:pt x="100" y="134"/>
                    <a:pt x="100" y="134"/>
                  </a:cubicBezTo>
                  <a:cubicBezTo>
                    <a:pt x="99" y="128"/>
                    <a:pt x="99" y="122"/>
                    <a:pt x="100" y="118"/>
                  </a:cubicBezTo>
                  <a:cubicBezTo>
                    <a:pt x="100" y="107"/>
                    <a:pt x="100" y="98"/>
                    <a:pt x="95" y="91"/>
                  </a:cubicBezTo>
                  <a:cubicBezTo>
                    <a:pt x="90" y="85"/>
                    <a:pt x="83" y="81"/>
                    <a:pt x="74" y="80"/>
                  </a:cubicBezTo>
                  <a:cubicBezTo>
                    <a:pt x="67" y="79"/>
                    <a:pt x="60" y="80"/>
                    <a:pt x="56" y="84"/>
                  </a:cubicBezTo>
                  <a:cubicBezTo>
                    <a:pt x="51" y="89"/>
                    <a:pt x="43" y="100"/>
                    <a:pt x="49" y="118"/>
                  </a:cubicBezTo>
                  <a:cubicBezTo>
                    <a:pt x="50" y="123"/>
                    <a:pt x="52" y="126"/>
                    <a:pt x="53" y="129"/>
                  </a:cubicBezTo>
                  <a:cubicBezTo>
                    <a:pt x="55" y="134"/>
                    <a:pt x="56" y="136"/>
                    <a:pt x="56" y="140"/>
                  </a:cubicBezTo>
                  <a:cubicBezTo>
                    <a:pt x="56" y="141"/>
                    <a:pt x="56" y="142"/>
                    <a:pt x="56" y="143"/>
                  </a:cubicBezTo>
                  <a:cubicBezTo>
                    <a:pt x="55" y="166"/>
                    <a:pt x="55" y="180"/>
                    <a:pt x="63" y="187"/>
                  </a:cubicBezTo>
                  <a:cubicBezTo>
                    <a:pt x="73" y="196"/>
                    <a:pt x="83" y="198"/>
                    <a:pt x="94" y="194"/>
                  </a:cubicBezTo>
                  <a:cubicBezTo>
                    <a:pt x="98" y="192"/>
                    <a:pt x="100" y="189"/>
                    <a:pt x="103" y="187"/>
                  </a:cubicBezTo>
                  <a:cubicBezTo>
                    <a:pt x="104" y="196"/>
                    <a:pt x="111" y="204"/>
                    <a:pt x="121" y="205"/>
                  </a:cubicBezTo>
                  <a:cubicBezTo>
                    <a:pt x="127" y="206"/>
                    <a:pt x="133" y="204"/>
                    <a:pt x="137" y="199"/>
                  </a:cubicBezTo>
                  <a:cubicBezTo>
                    <a:pt x="140" y="195"/>
                    <a:pt x="141" y="191"/>
                    <a:pt x="142" y="188"/>
                  </a:cubicBezTo>
                  <a:cubicBezTo>
                    <a:pt x="142" y="186"/>
                    <a:pt x="143" y="183"/>
                    <a:pt x="143" y="181"/>
                  </a:cubicBezTo>
                  <a:cubicBezTo>
                    <a:pt x="143" y="180"/>
                    <a:pt x="143" y="179"/>
                    <a:pt x="143" y="178"/>
                  </a:cubicBezTo>
                  <a:cubicBezTo>
                    <a:pt x="144" y="177"/>
                    <a:pt x="145" y="177"/>
                    <a:pt x="146" y="177"/>
                  </a:cubicBezTo>
                  <a:cubicBezTo>
                    <a:pt x="147" y="176"/>
                    <a:pt x="148" y="176"/>
                    <a:pt x="148" y="176"/>
                  </a:cubicBezTo>
                  <a:cubicBezTo>
                    <a:pt x="149" y="176"/>
                    <a:pt x="149" y="176"/>
                    <a:pt x="149" y="176"/>
                  </a:cubicBezTo>
                  <a:cubicBezTo>
                    <a:pt x="148" y="180"/>
                    <a:pt x="145" y="187"/>
                    <a:pt x="150" y="193"/>
                  </a:cubicBezTo>
                  <a:cubicBezTo>
                    <a:pt x="155" y="199"/>
                    <a:pt x="162" y="198"/>
                    <a:pt x="166" y="197"/>
                  </a:cubicBezTo>
                  <a:cubicBezTo>
                    <a:pt x="167" y="197"/>
                    <a:pt x="168" y="196"/>
                    <a:pt x="169" y="196"/>
                  </a:cubicBezTo>
                  <a:cubicBezTo>
                    <a:pt x="181" y="195"/>
                    <a:pt x="188" y="188"/>
                    <a:pt x="190" y="175"/>
                  </a:cubicBezTo>
                  <a:cubicBezTo>
                    <a:pt x="190" y="174"/>
                    <a:pt x="190" y="174"/>
                    <a:pt x="190" y="174"/>
                  </a:cubicBezTo>
                  <a:cubicBezTo>
                    <a:pt x="191" y="170"/>
                    <a:pt x="192" y="161"/>
                    <a:pt x="194" y="160"/>
                  </a:cubicBezTo>
                  <a:cubicBezTo>
                    <a:pt x="194" y="164"/>
                    <a:pt x="193" y="168"/>
                    <a:pt x="193" y="173"/>
                  </a:cubicBezTo>
                  <a:cubicBezTo>
                    <a:pt x="192" y="179"/>
                    <a:pt x="191" y="192"/>
                    <a:pt x="188" y="195"/>
                  </a:cubicBezTo>
                  <a:cubicBezTo>
                    <a:pt x="184" y="196"/>
                    <a:pt x="181" y="198"/>
                    <a:pt x="179" y="199"/>
                  </a:cubicBezTo>
                  <a:cubicBezTo>
                    <a:pt x="177" y="200"/>
                    <a:pt x="175" y="201"/>
                    <a:pt x="174" y="201"/>
                  </a:cubicBezTo>
                  <a:cubicBezTo>
                    <a:pt x="174" y="201"/>
                    <a:pt x="174" y="201"/>
                    <a:pt x="173" y="200"/>
                  </a:cubicBezTo>
                  <a:cubicBezTo>
                    <a:pt x="159" y="194"/>
                    <a:pt x="153" y="200"/>
                    <a:pt x="148" y="206"/>
                  </a:cubicBezTo>
                  <a:cubicBezTo>
                    <a:pt x="147" y="207"/>
                    <a:pt x="147" y="208"/>
                    <a:pt x="146" y="210"/>
                  </a:cubicBezTo>
                  <a:cubicBezTo>
                    <a:pt x="144" y="210"/>
                    <a:pt x="143" y="209"/>
                    <a:pt x="141" y="209"/>
                  </a:cubicBezTo>
                  <a:cubicBezTo>
                    <a:pt x="137" y="208"/>
                    <a:pt x="131" y="207"/>
                    <a:pt x="125" y="209"/>
                  </a:cubicBezTo>
                  <a:cubicBezTo>
                    <a:pt x="121" y="210"/>
                    <a:pt x="118" y="213"/>
                    <a:pt x="114" y="215"/>
                  </a:cubicBezTo>
                  <a:cubicBezTo>
                    <a:pt x="114" y="215"/>
                    <a:pt x="114" y="215"/>
                    <a:pt x="114" y="215"/>
                  </a:cubicBezTo>
                  <a:cubicBezTo>
                    <a:pt x="114" y="214"/>
                    <a:pt x="113" y="213"/>
                    <a:pt x="113" y="212"/>
                  </a:cubicBezTo>
                  <a:cubicBezTo>
                    <a:pt x="111" y="206"/>
                    <a:pt x="108" y="202"/>
                    <a:pt x="102" y="200"/>
                  </a:cubicBezTo>
                  <a:cubicBezTo>
                    <a:pt x="96" y="197"/>
                    <a:pt x="85" y="199"/>
                    <a:pt x="78" y="202"/>
                  </a:cubicBezTo>
                  <a:cubicBezTo>
                    <a:pt x="75" y="200"/>
                    <a:pt x="72" y="199"/>
                    <a:pt x="68" y="198"/>
                  </a:cubicBezTo>
                  <a:cubicBezTo>
                    <a:pt x="69" y="198"/>
                    <a:pt x="69" y="197"/>
                    <a:pt x="69" y="196"/>
                  </a:cubicBezTo>
                  <a:cubicBezTo>
                    <a:pt x="69" y="195"/>
                    <a:pt x="69" y="194"/>
                    <a:pt x="69" y="194"/>
                  </a:cubicBezTo>
                  <a:cubicBezTo>
                    <a:pt x="66" y="192"/>
                    <a:pt x="64" y="191"/>
                    <a:pt x="62" y="189"/>
                  </a:cubicBezTo>
                  <a:cubicBezTo>
                    <a:pt x="53" y="181"/>
                    <a:pt x="52" y="167"/>
                    <a:pt x="53" y="142"/>
                  </a:cubicBezTo>
                  <a:cubicBezTo>
                    <a:pt x="53" y="142"/>
                    <a:pt x="53" y="141"/>
                    <a:pt x="53" y="140"/>
                  </a:cubicBezTo>
                  <a:cubicBezTo>
                    <a:pt x="53" y="136"/>
                    <a:pt x="53" y="135"/>
                    <a:pt x="51" y="130"/>
                  </a:cubicBezTo>
                  <a:cubicBezTo>
                    <a:pt x="50" y="127"/>
                    <a:pt x="48" y="124"/>
                    <a:pt x="47" y="119"/>
                  </a:cubicBezTo>
                  <a:cubicBezTo>
                    <a:pt x="40" y="99"/>
                    <a:pt x="49" y="87"/>
                    <a:pt x="55" y="82"/>
                  </a:cubicBezTo>
                  <a:cubicBezTo>
                    <a:pt x="56" y="81"/>
                    <a:pt x="57" y="81"/>
                    <a:pt x="58" y="80"/>
                  </a:cubicBezTo>
                  <a:cubicBezTo>
                    <a:pt x="57" y="80"/>
                    <a:pt x="57" y="80"/>
                    <a:pt x="56" y="79"/>
                  </a:cubicBezTo>
                  <a:cubicBezTo>
                    <a:pt x="57" y="78"/>
                    <a:pt x="57" y="76"/>
                    <a:pt x="57" y="75"/>
                  </a:cubicBezTo>
                  <a:cubicBezTo>
                    <a:pt x="57" y="72"/>
                    <a:pt x="56" y="69"/>
                    <a:pt x="55" y="67"/>
                  </a:cubicBezTo>
                  <a:cubicBezTo>
                    <a:pt x="55" y="67"/>
                    <a:pt x="49" y="67"/>
                    <a:pt x="46" y="61"/>
                  </a:cubicBezTo>
                  <a:cubicBezTo>
                    <a:pt x="53" y="66"/>
                    <a:pt x="56" y="65"/>
                    <a:pt x="56" y="65"/>
                  </a:cubicBezTo>
                  <a:cubicBezTo>
                    <a:pt x="58" y="65"/>
                    <a:pt x="59" y="65"/>
                    <a:pt x="61" y="64"/>
                  </a:cubicBezTo>
                  <a:cubicBezTo>
                    <a:pt x="64" y="69"/>
                    <a:pt x="69" y="72"/>
                    <a:pt x="76" y="72"/>
                  </a:cubicBezTo>
                  <a:cubicBezTo>
                    <a:pt x="78" y="72"/>
                    <a:pt x="80" y="72"/>
                    <a:pt x="82" y="71"/>
                  </a:cubicBezTo>
                  <a:cubicBezTo>
                    <a:pt x="85" y="77"/>
                    <a:pt x="90" y="80"/>
                    <a:pt x="97" y="80"/>
                  </a:cubicBezTo>
                  <a:cubicBezTo>
                    <a:pt x="101" y="80"/>
                    <a:pt x="105" y="78"/>
                    <a:pt x="108" y="76"/>
                  </a:cubicBezTo>
                  <a:cubicBezTo>
                    <a:pt x="111" y="80"/>
                    <a:pt x="116" y="82"/>
                    <a:pt x="122" y="82"/>
                  </a:cubicBezTo>
                  <a:cubicBezTo>
                    <a:pt x="126" y="82"/>
                    <a:pt x="130" y="81"/>
                    <a:pt x="133" y="79"/>
                  </a:cubicBezTo>
                  <a:cubicBezTo>
                    <a:pt x="133" y="79"/>
                    <a:pt x="134" y="80"/>
                    <a:pt x="134" y="80"/>
                  </a:cubicBezTo>
                  <a:cubicBezTo>
                    <a:pt x="138" y="75"/>
                    <a:pt x="142" y="71"/>
                    <a:pt x="148" y="68"/>
                  </a:cubicBezTo>
                  <a:cubicBezTo>
                    <a:pt x="156" y="63"/>
                    <a:pt x="166" y="64"/>
                    <a:pt x="173" y="70"/>
                  </a:cubicBezTo>
                  <a:cubicBezTo>
                    <a:pt x="175" y="71"/>
                    <a:pt x="176" y="72"/>
                    <a:pt x="177" y="73"/>
                  </a:cubicBezTo>
                  <a:cubicBezTo>
                    <a:pt x="177" y="72"/>
                    <a:pt x="177" y="72"/>
                    <a:pt x="178" y="71"/>
                  </a:cubicBezTo>
                  <a:cubicBezTo>
                    <a:pt x="181" y="74"/>
                    <a:pt x="185" y="76"/>
                    <a:pt x="189" y="76"/>
                  </a:cubicBezTo>
                  <a:cubicBezTo>
                    <a:pt x="195" y="76"/>
                    <a:pt x="200" y="73"/>
                    <a:pt x="204" y="68"/>
                  </a:cubicBezTo>
                  <a:cubicBezTo>
                    <a:pt x="205" y="69"/>
                    <a:pt x="207" y="69"/>
                    <a:pt x="209" y="69"/>
                  </a:cubicBezTo>
                  <a:cubicBezTo>
                    <a:pt x="211" y="69"/>
                    <a:pt x="212" y="69"/>
                    <a:pt x="214" y="69"/>
                  </a:cubicBezTo>
                  <a:cubicBezTo>
                    <a:pt x="214" y="69"/>
                    <a:pt x="220" y="65"/>
                    <a:pt x="221" y="64"/>
                  </a:cubicBezTo>
                  <a:cubicBezTo>
                    <a:pt x="221" y="65"/>
                    <a:pt x="214" y="69"/>
                    <a:pt x="214" y="69"/>
                  </a:cubicBezTo>
                  <a:cubicBezTo>
                    <a:pt x="215" y="69"/>
                    <a:pt x="215" y="70"/>
                    <a:pt x="216" y="70"/>
                  </a:cubicBezTo>
                  <a:cubicBezTo>
                    <a:pt x="221" y="71"/>
                    <a:pt x="231" y="73"/>
                    <a:pt x="230" y="88"/>
                  </a:cubicBezTo>
                  <a:cubicBezTo>
                    <a:pt x="230" y="88"/>
                    <a:pt x="230" y="88"/>
                    <a:pt x="230" y="88"/>
                  </a:cubicBezTo>
                  <a:cubicBezTo>
                    <a:pt x="229" y="93"/>
                    <a:pt x="228" y="98"/>
                    <a:pt x="227" y="102"/>
                  </a:cubicBezTo>
                  <a:cubicBezTo>
                    <a:pt x="227" y="103"/>
                    <a:pt x="227" y="103"/>
                    <a:pt x="227" y="103"/>
                  </a:cubicBezTo>
                  <a:cubicBezTo>
                    <a:pt x="226" y="106"/>
                    <a:pt x="224" y="117"/>
                    <a:pt x="214" y="119"/>
                  </a:cubicBezTo>
                  <a:cubicBezTo>
                    <a:pt x="214" y="120"/>
                    <a:pt x="215" y="122"/>
                    <a:pt x="216" y="123"/>
                  </a:cubicBezTo>
                  <a:cubicBezTo>
                    <a:pt x="215" y="125"/>
                    <a:pt x="214" y="128"/>
                    <a:pt x="214" y="132"/>
                  </a:cubicBezTo>
                  <a:cubicBezTo>
                    <a:pt x="214" y="136"/>
                    <a:pt x="216" y="140"/>
                    <a:pt x="219" y="144"/>
                  </a:cubicBezTo>
                  <a:cubicBezTo>
                    <a:pt x="219" y="145"/>
                    <a:pt x="218" y="146"/>
                    <a:pt x="218" y="148"/>
                  </a:cubicBezTo>
                  <a:cubicBezTo>
                    <a:pt x="218" y="152"/>
                    <a:pt x="220" y="156"/>
                    <a:pt x="222" y="159"/>
                  </a:cubicBezTo>
                  <a:cubicBezTo>
                    <a:pt x="221" y="161"/>
                    <a:pt x="221" y="164"/>
                    <a:pt x="221" y="167"/>
                  </a:cubicBezTo>
                  <a:cubicBezTo>
                    <a:pt x="221" y="171"/>
                    <a:pt x="222" y="174"/>
                    <a:pt x="224" y="177"/>
                  </a:cubicBezTo>
                  <a:cubicBezTo>
                    <a:pt x="223" y="180"/>
                    <a:pt x="222" y="183"/>
                    <a:pt x="222" y="185"/>
                  </a:cubicBezTo>
                  <a:cubicBezTo>
                    <a:pt x="222" y="191"/>
                    <a:pt x="225" y="197"/>
                    <a:pt x="229" y="200"/>
                  </a:cubicBezTo>
                  <a:cubicBezTo>
                    <a:pt x="225" y="203"/>
                    <a:pt x="222" y="209"/>
                    <a:pt x="222" y="215"/>
                  </a:cubicBezTo>
                  <a:cubicBezTo>
                    <a:pt x="222" y="215"/>
                    <a:pt x="222" y="216"/>
                    <a:pt x="222" y="216"/>
                  </a:cubicBezTo>
                  <a:cubicBezTo>
                    <a:pt x="215" y="218"/>
                    <a:pt x="210" y="223"/>
                    <a:pt x="208" y="229"/>
                  </a:cubicBezTo>
                  <a:cubicBezTo>
                    <a:pt x="202" y="230"/>
                    <a:pt x="198" y="235"/>
                    <a:pt x="195" y="240"/>
                  </a:cubicBezTo>
                  <a:cubicBezTo>
                    <a:pt x="194" y="240"/>
                    <a:pt x="193" y="239"/>
                    <a:pt x="192" y="239"/>
                  </a:cubicBezTo>
                  <a:cubicBezTo>
                    <a:pt x="188" y="239"/>
                    <a:pt x="184" y="241"/>
                    <a:pt x="181" y="242"/>
                  </a:cubicBezTo>
                  <a:cubicBezTo>
                    <a:pt x="178" y="240"/>
                    <a:pt x="173" y="238"/>
                    <a:pt x="169" y="238"/>
                  </a:cubicBezTo>
                  <a:cubicBezTo>
                    <a:pt x="165" y="238"/>
                    <a:pt x="161" y="239"/>
                    <a:pt x="158" y="241"/>
                  </a:cubicBezTo>
                  <a:cubicBezTo>
                    <a:pt x="155" y="237"/>
                    <a:pt x="149" y="234"/>
                    <a:pt x="144" y="234"/>
                  </a:cubicBezTo>
                  <a:cubicBezTo>
                    <a:pt x="137" y="234"/>
                    <a:pt x="132" y="237"/>
                    <a:pt x="128" y="242"/>
                  </a:cubicBezTo>
                  <a:cubicBezTo>
                    <a:pt x="128" y="242"/>
                    <a:pt x="128" y="242"/>
                    <a:pt x="127" y="242"/>
                  </a:cubicBezTo>
                  <a:cubicBezTo>
                    <a:pt x="117" y="242"/>
                    <a:pt x="108" y="250"/>
                    <a:pt x="108" y="260"/>
                  </a:cubicBezTo>
                  <a:cubicBezTo>
                    <a:pt x="108" y="266"/>
                    <a:pt x="111" y="271"/>
                    <a:pt x="115" y="275"/>
                  </a:cubicBezTo>
                  <a:cubicBezTo>
                    <a:pt x="114" y="277"/>
                    <a:pt x="113" y="281"/>
                    <a:pt x="113" y="284"/>
                  </a:cubicBezTo>
                  <a:cubicBezTo>
                    <a:pt x="113" y="292"/>
                    <a:pt x="118" y="298"/>
                    <a:pt x="123" y="304"/>
                  </a:cubicBezTo>
                  <a:cubicBezTo>
                    <a:pt x="125" y="305"/>
                    <a:pt x="125" y="312"/>
                    <a:pt x="125" y="315"/>
                  </a:cubicBezTo>
                  <a:cubicBezTo>
                    <a:pt x="125" y="322"/>
                    <a:pt x="128" y="325"/>
                    <a:pt x="135" y="325"/>
                  </a:cubicBezTo>
                  <a:cubicBezTo>
                    <a:pt x="143" y="325"/>
                    <a:pt x="145" y="322"/>
                    <a:pt x="145" y="315"/>
                  </a:cubicBezTo>
                  <a:cubicBezTo>
                    <a:pt x="145" y="311"/>
                    <a:pt x="145" y="309"/>
                    <a:pt x="145" y="306"/>
                  </a:cubicBezTo>
                  <a:cubicBezTo>
                    <a:pt x="145" y="299"/>
                    <a:pt x="154" y="299"/>
                    <a:pt x="155" y="284"/>
                  </a:cubicBezTo>
                  <a:cubicBezTo>
                    <a:pt x="155" y="283"/>
                    <a:pt x="155" y="282"/>
                    <a:pt x="155" y="280"/>
                  </a:cubicBezTo>
                  <a:cubicBezTo>
                    <a:pt x="158" y="283"/>
                    <a:pt x="162" y="284"/>
                    <a:pt x="166" y="284"/>
                  </a:cubicBezTo>
                  <a:cubicBezTo>
                    <a:pt x="170" y="284"/>
                    <a:pt x="175" y="282"/>
                    <a:pt x="178" y="280"/>
                  </a:cubicBezTo>
                  <a:cubicBezTo>
                    <a:pt x="181" y="283"/>
                    <a:pt x="186" y="286"/>
                    <a:pt x="192" y="286"/>
                  </a:cubicBezTo>
                  <a:cubicBezTo>
                    <a:pt x="197" y="286"/>
                    <a:pt x="203" y="283"/>
                    <a:pt x="206" y="279"/>
                  </a:cubicBezTo>
                  <a:cubicBezTo>
                    <a:pt x="208" y="280"/>
                    <a:pt x="211" y="280"/>
                    <a:pt x="213" y="280"/>
                  </a:cubicBezTo>
                  <a:cubicBezTo>
                    <a:pt x="221" y="280"/>
                    <a:pt x="228" y="276"/>
                    <a:pt x="231" y="269"/>
                  </a:cubicBezTo>
                  <a:cubicBezTo>
                    <a:pt x="231" y="269"/>
                    <a:pt x="232" y="269"/>
                    <a:pt x="233" y="269"/>
                  </a:cubicBezTo>
                  <a:cubicBezTo>
                    <a:pt x="243" y="269"/>
                    <a:pt x="252" y="261"/>
                    <a:pt x="252" y="250"/>
                  </a:cubicBezTo>
                  <a:cubicBezTo>
                    <a:pt x="252" y="249"/>
                    <a:pt x="252" y="248"/>
                    <a:pt x="252" y="246"/>
                  </a:cubicBezTo>
                  <a:cubicBezTo>
                    <a:pt x="257" y="243"/>
                    <a:pt x="260" y="238"/>
                    <a:pt x="261" y="232"/>
                  </a:cubicBezTo>
                  <a:cubicBezTo>
                    <a:pt x="266" y="228"/>
                    <a:pt x="270" y="222"/>
                    <a:pt x="270" y="215"/>
                  </a:cubicBezTo>
                  <a:cubicBezTo>
                    <a:pt x="270" y="211"/>
                    <a:pt x="268" y="206"/>
                    <a:pt x="265" y="203"/>
                  </a:cubicBezTo>
                  <a:cubicBezTo>
                    <a:pt x="265" y="202"/>
                    <a:pt x="266" y="202"/>
                    <a:pt x="266" y="201"/>
                  </a:cubicBezTo>
                  <a:close/>
                  <a:moveTo>
                    <a:pt x="157" y="124"/>
                  </a:moveTo>
                  <a:cubicBezTo>
                    <a:pt x="156" y="124"/>
                    <a:pt x="155" y="125"/>
                    <a:pt x="154" y="125"/>
                  </a:cubicBezTo>
                  <a:cubicBezTo>
                    <a:pt x="149" y="127"/>
                    <a:pt x="151" y="129"/>
                    <a:pt x="146" y="131"/>
                  </a:cubicBezTo>
                  <a:cubicBezTo>
                    <a:pt x="144" y="124"/>
                    <a:pt x="142" y="119"/>
                    <a:pt x="140" y="115"/>
                  </a:cubicBezTo>
                  <a:cubicBezTo>
                    <a:pt x="143" y="119"/>
                    <a:pt x="148" y="121"/>
                    <a:pt x="157" y="124"/>
                  </a:cubicBezTo>
                  <a:close/>
                </a:path>
              </a:pathLst>
            </a:custGeom>
            <a:solidFill>
              <a:srgbClr val="3A0013">
                <a:alpha val="2470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62"/>
            <p:cNvSpPr>
              <a:spLocks noEditPoints="1"/>
            </p:cNvSpPr>
            <p:nvPr/>
          </p:nvSpPr>
          <p:spPr bwMode="auto">
            <a:xfrm>
              <a:off x="8266113" y="949326"/>
              <a:ext cx="284163" cy="120650"/>
            </a:xfrm>
            <a:custGeom>
              <a:avLst/>
              <a:gdLst>
                <a:gd name="T0" fmla="*/ 1 w 162"/>
                <a:gd name="T1" fmla="*/ 9 h 66"/>
                <a:gd name="T2" fmla="*/ 0 w 162"/>
                <a:gd name="T3" fmla="*/ 3 h 66"/>
                <a:gd name="T4" fmla="*/ 12 w 162"/>
                <a:gd name="T5" fmla="*/ 0 h 66"/>
                <a:gd name="T6" fmla="*/ 23 w 162"/>
                <a:gd name="T7" fmla="*/ 3 h 66"/>
                <a:gd name="T8" fmla="*/ 23 w 162"/>
                <a:gd name="T9" fmla="*/ 8 h 66"/>
                <a:gd name="T10" fmla="*/ 37 w 162"/>
                <a:gd name="T11" fmla="*/ 33 h 66"/>
                <a:gd name="T12" fmla="*/ 66 w 162"/>
                <a:gd name="T13" fmla="*/ 35 h 66"/>
                <a:gd name="T14" fmla="*/ 72 w 162"/>
                <a:gd name="T15" fmla="*/ 34 h 66"/>
                <a:gd name="T16" fmla="*/ 75 w 162"/>
                <a:gd name="T17" fmla="*/ 33 h 66"/>
                <a:gd name="T18" fmla="*/ 143 w 162"/>
                <a:gd name="T19" fmla="*/ 38 h 66"/>
                <a:gd name="T20" fmla="*/ 162 w 162"/>
                <a:gd name="T21" fmla="*/ 58 h 66"/>
                <a:gd name="T22" fmla="*/ 151 w 162"/>
                <a:gd name="T23" fmla="*/ 58 h 66"/>
                <a:gd name="T24" fmla="*/ 143 w 162"/>
                <a:gd name="T25" fmla="*/ 65 h 66"/>
                <a:gd name="T26" fmla="*/ 139 w 162"/>
                <a:gd name="T27" fmla="*/ 65 h 66"/>
                <a:gd name="T28" fmla="*/ 135 w 162"/>
                <a:gd name="T29" fmla="*/ 61 h 66"/>
                <a:gd name="T30" fmla="*/ 130 w 162"/>
                <a:gd name="T31" fmla="*/ 57 h 66"/>
                <a:gd name="T32" fmla="*/ 79 w 162"/>
                <a:gd name="T33" fmla="*/ 55 h 66"/>
                <a:gd name="T34" fmla="*/ 77 w 162"/>
                <a:gd name="T35" fmla="*/ 56 h 66"/>
                <a:gd name="T36" fmla="*/ 72 w 162"/>
                <a:gd name="T37" fmla="*/ 57 h 66"/>
                <a:gd name="T38" fmla="*/ 26 w 162"/>
                <a:gd name="T39" fmla="*/ 53 h 66"/>
                <a:gd name="T40" fmla="*/ 1 w 162"/>
                <a:gd name="T41" fmla="*/ 9 h 66"/>
                <a:gd name="T42" fmla="*/ 12 w 162"/>
                <a:gd name="T43" fmla="*/ 1 h 66"/>
                <a:gd name="T44" fmla="*/ 1 w 162"/>
                <a:gd name="T45" fmla="*/ 4 h 66"/>
                <a:gd name="T46" fmla="*/ 12 w 162"/>
                <a:gd name="T47" fmla="*/ 7 h 66"/>
                <a:gd name="T48" fmla="*/ 22 w 162"/>
                <a:gd name="T49" fmla="*/ 4 h 66"/>
                <a:gd name="T50" fmla="*/ 12 w 162"/>
                <a:gd name="T51" fmla="*/ 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2" h="66">
                  <a:moveTo>
                    <a:pt x="1" y="9"/>
                  </a:moveTo>
                  <a:cubicBezTo>
                    <a:pt x="0" y="7"/>
                    <a:pt x="0" y="4"/>
                    <a:pt x="0" y="3"/>
                  </a:cubicBezTo>
                  <a:cubicBezTo>
                    <a:pt x="0" y="3"/>
                    <a:pt x="0" y="0"/>
                    <a:pt x="12" y="0"/>
                  </a:cubicBezTo>
                  <a:cubicBezTo>
                    <a:pt x="23" y="0"/>
                    <a:pt x="23" y="3"/>
                    <a:pt x="23" y="3"/>
                  </a:cubicBezTo>
                  <a:cubicBezTo>
                    <a:pt x="23" y="5"/>
                    <a:pt x="23" y="6"/>
                    <a:pt x="23" y="8"/>
                  </a:cubicBezTo>
                  <a:cubicBezTo>
                    <a:pt x="23" y="17"/>
                    <a:pt x="24" y="26"/>
                    <a:pt x="37" y="33"/>
                  </a:cubicBezTo>
                  <a:cubicBezTo>
                    <a:pt x="50" y="40"/>
                    <a:pt x="58" y="38"/>
                    <a:pt x="66" y="35"/>
                  </a:cubicBezTo>
                  <a:cubicBezTo>
                    <a:pt x="68" y="35"/>
                    <a:pt x="70" y="34"/>
                    <a:pt x="72" y="34"/>
                  </a:cubicBezTo>
                  <a:cubicBezTo>
                    <a:pt x="73" y="34"/>
                    <a:pt x="74" y="34"/>
                    <a:pt x="75" y="33"/>
                  </a:cubicBezTo>
                  <a:cubicBezTo>
                    <a:pt x="86" y="31"/>
                    <a:pt x="123" y="24"/>
                    <a:pt x="143" y="38"/>
                  </a:cubicBezTo>
                  <a:cubicBezTo>
                    <a:pt x="152" y="44"/>
                    <a:pt x="158" y="51"/>
                    <a:pt x="162" y="58"/>
                  </a:cubicBezTo>
                  <a:cubicBezTo>
                    <a:pt x="162" y="58"/>
                    <a:pt x="156" y="56"/>
                    <a:pt x="151" y="58"/>
                  </a:cubicBezTo>
                  <a:cubicBezTo>
                    <a:pt x="148" y="60"/>
                    <a:pt x="144" y="64"/>
                    <a:pt x="143" y="65"/>
                  </a:cubicBezTo>
                  <a:cubicBezTo>
                    <a:pt x="142" y="66"/>
                    <a:pt x="139" y="65"/>
                    <a:pt x="139" y="65"/>
                  </a:cubicBezTo>
                  <a:cubicBezTo>
                    <a:pt x="138" y="63"/>
                    <a:pt x="137" y="62"/>
                    <a:pt x="135" y="61"/>
                  </a:cubicBezTo>
                  <a:cubicBezTo>
                    <a:pt x="134" y="59"/>
                    <a:pt x="132" y="58"/>
                    <a:pt x="130" y="57"/>
                  </a:cubicBezTo>
                  <a:cubicBezTo>
                    <a:pt x="118" y="48"/>
                    <a:pt x="88" y="54"/>
                    <a:pt x="79" y="55"/>
                  </a:cubicBezTo>
                  <a:cubicBezTo>
                    <a:pt x="78" y="56"/>
                    <a:pt x="77" y="56"/>
                    <a:pt x="77" y="56"/>
                  </a:cubicBezTo>
                  <a:cubicBezTo>
                    <a:pt x="75" y="56"/>
                    <a:pt x="74" y="57"/>
                    <a:pt x="72" y="57"/>
                  </a:cubicBezTo>
                  <a:cubicBezTo>
                    <a:pt x="63" y="60"/>
                    <a:pt x="47" y="64"/>
                    <a:pt x="26" y="53"/>
                  </a:cubicBezTo>
                  <a:cubicBezTo>
                    <a:pt x="2" y="40"/>
                    <a:pt x="1" y="19"/>
                    <a:pt x="1" y="9"/>
                  </a:cubicBezTo>
                  <a:close/>
                  <a:moveTo>
                    <a:pt x="12" y="1"/>
                  </a:moveTo>
                  <a:cubicBezTo>
                    <a:pt x="6" y="1"/>
                    <a:pt x="1" y="3"/>
                    <a:pt x="1" y="4"/>
                  </a:cubicBezTo>
                  <a:cubicBezTo>
                    <a:pt x="1" y="6"/>
                    <a:pt x="6" y="7"/>
                    <a:pt x="12" y="7"/>
                  </a:cubicBezTo>
                  <a:cubicBezTo>
                    <a:pt x="17" y="7"/>
                    <a:pt x="22" y="6"/>
                    <a:pt x="22" y="4"/>
                  </a:cubicBezTo>
                  <a:cubicBezTo>
                    <a:pt x="22" y="3"/>
                    <a:pt x="17" y="1"/>
                    <a:pt x="12" y="1"/>
                  </a:cubicBezTo>
                  <a:close/>
                </a:path>
              </a:pathLst>
            </a:custGeom>
            <a:solidFill>
              <a:srgbClr val="3A0013">
                <a:alpha val="2470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2654851" y="5414062"/>
            <a:ext cx="1038379" cy="3046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100" b="1" dirty="0"/>
              <a:t>GI </a:t>
            </a:r>
            <a:br>
              <a:rPr lang="en-US" sz="1100" b="1" dirty="0"/>
            </a:br>
            <a:r>
              <a:rPr lang="en-US" sz="1100" b="1" dirty="0"/>
              <a:t>Specialist</a:t>
            </a:r>
          </a:p>
        </p:txBody>
      </p:sp>
      <p:sp>
        <p:nvSpPr>
          <p:cNvPr id="86" name="Oval 85"/>
          <p:cNvSpPr>
            <a:spLocks noChangeAspect="1"/>
          </p:cNvSpPr>
          <p:nvPr/>
        </p:nvSpPr>
        <p:spPr>
          <a:xfrm>
            <a:off x="1136082" y="4294083"/>
            <a:ext cx="1197000" cy="119699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2" name="Oval 91"/>
          <p:cNvSpPr>
            <a:spLocks noChangeAspect="1"/>
          </p:cNvSpPr>
          <p:nvPr/>
        </p:nvSpPr>
        <p:spPr>
          <a:xfrm>
            <a:off x="310081" y="2992675"/>
            <a:ext cx="1197000" cy="119699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1283857" y="1722161"/>
            <a:ext cx="1197000" cy="119699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908511" y="1225853"/>
            <a:ext cx="1197000" cy="119699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3713927" y="2863103"/>
            <a:ext cx="1735195" cy="173519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27" name="Group 26"/>
          <p:cNvGrpSpPr>
            <a:grpSpLocks noChangeAspect="1"/>
          </p:cNvGrpSpPr>
          <p:nvPr/>
        </p:nvGrpSpPr>
        <p:grpSpPr>
          <a:xfrm>
            <a:off x="4151188" y="2961317"/>
            <a:ext cx="860673" cy="1224688"/>
            <a:chOff x="9434513" y="1981201"/>
            <a:chExt cx="927100" cy="1319212"/>
          </a:xfrm>
          <a:solidFill>
            <a:schemeClr val="bg1">
              <a:alpha val="55000"/>
            </a:schemeClr>
          </a:solidFill>
        </p:grpSpPr>
        <p:sp>
          <p:nvSpPr>
            <p:cNvPr id="28" name="Freeform 5"/>
            <p:cNvSpPr>
              <a:spLocks/>
            </p:cNvSpPr>
            <p:nvPr/>
          </p:nvSpPr>
          <p:spPr bwMode="auto">
            <a:xfrm>
              <a:off x="9588501" y="1981201"/>
              <a:ext cx="619125" cy="892175"/>
            </a:xfrm>
            <a:custGeom>
              <a:avLst/>
              <a:gdLst>
                <a:gd name="T0" fmla="*/ 93 w 186"/>
                <a:gd name="T1" fmla="*/ 257 h 257"/>
                <a:gd name="T2" fmla="*/ 146 w 186"/>
                <a:gd name="T3" fmla="*/ 235 h 257"/>
                <a:gd name="T4" fmla="*/ 146 w 186"/>
                <a:gd name="T5" fmla="*/ 202 h 257"/>
                <a:gd name="T6" fmla="*/ 157 w 186"/>
                <a:gd name="T7" fmla="*/ 164 h 257"/>
                <a:gd name="T8" fmla="*/ 162 w 186"/>
                <a:gd name="T9" fmla="*/ 101 h 257"/>
                <a:gd name="T10" fmla="*/ 129 w 186"/>
                <a:gd name="T11" fmla="*/ 38 h 257"/>
                <a:gd name="T12" fmla="*/ 24 w 186"/>
                <a:gd name="T13" fmla="*/ 101 h 257"/>
                <a:gd name="T14" fmla="*/ 29 w 186"/>
                <a:gd name="T15" fmla="*/ 164 h 257"/>
                <a:gd name="T16" fmla="*/ 40 w 186"/>
                <a:gd name="T17" fmla="*/ 203 h 257"/>
                <a:gd name="T18" fmla="*/ 39 w 186"/>
                <a:gd name="T19" fmla="*/ 234 h 257"/>
                <a:gd name="T20" fmla="*/ 93 w 186"/>
                <a:gd name="T21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6" h="257">
                  <a:moveTo>
                    <a:pt x="93" y="257"/>
                  </a:moveTo>
                  <a:cubicBezTo>
                    <a:pt x="114" y="257"/>
                    <a:pt x="134" y="249"/>
                    <a:pt x="146" y="235"/>
                  </a:cubicBezTo>
                  <a:cubicBezTo>
                    <a:pt x="145" y="223"/>
                    <a:pt x="146" y="211"/>
                    <a:pt x="146" y="202"/>
                  </a:cubicBezTo>
                  <a:cubicBezTo>
                    <a:pt x="150" y="197"/>
                    <a:pt x="153" y="184"/>
                    <a:pt x="157" y="164"/>
                  </a:cubicBezTo>
                  <a:cubicBezTo>
                    <a:pt x="186" y="134"/>
                    <a:pt x="173" y="100"/>
                    <a:pt x="162" y="101"/>
                  </a:cubicBezTo>
                  <a:cubicBezTo>
                    <a:pt x="168" y="68"/>
                    <a:pt x="166" y="35"/>
                    <a:pt x="129" y="38"/>
                  </a:cubicBezTo>
                  <a:cubicBezTo>
                    <a:pt x="130" y="13"/>
                    <a:pt x="15" y="0"/>
                    <a:pt x="24" y="101"/>
                  </a:cubicBezTo>
                  <a:cubicBezTo>
                    <a:pt x="13" y="100"/>
                    <a:pt x="0" y="134"/>
                    <a:pt x="29" y="164"/>
                  </a:cubicBezTo>
                  <a:cubicBezTo>
                    <a:pt x="33" y="185"/>
                    <a:pt x="35" y="198"/>
                    <a:pt x="40" y="203"/>
                  </a:cubicBezTo>
                  <a:cubicBezTo>
                    <a:pt x="40" y="209"/>
                    <a:pt x="39" y="229"/>
                    <a:pt x="39" y="234"/>
                  </a:cubicBezTo>
                  <a:cubicBezTo>
                    <a:pt x="52" y="249"/>
                    <a:pt x="72" y="257"/>
                    <a:pt x="93" y="2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6"/>
            <p:cNvSpPr>
              <a:spLocks/>
            </p:cNvSpPr>
            <p:nvPr/>
          </p:nvSpPr>
          <p:spPr bwMode="auto">
            <a:xfrm>
              <a:off x="9434513" y="2811463"/>
              <a:ext cx="927100" cy="488950"/>
            </a:xfrm>
            <a:custGeom>
              <a:avLst/>
              <a:gdLst>
                <a:gd name="T0" fmla="*/ 260 w 278"/>
                <a:gd name="T1" fmla="*/ 36 h 141"/>
                <a:gd name="T2" fmla="*/ 198 w 278"/>
                <a:gd name="T3" fmla="*/ 1 h 141"/>
                <a:gd name="T4" fmla="*/ 162 w 278"/>
                <a:gd name="T5" fmla="*/ 23 h 141"/>
                <a:gd name="T6" fmla="*/ 139 w 278"/>
                <a:gd name="T7" fmla="*/ 54 h 141"/>
                <a:gd name="T8" fmla="*/ 115 w 278"/>
                <a:gd name="T9" fmla="*/ 23 h 141"/>
                <a:gd name="T10" fmla="*/ 78 w 278"/>
                <a:gd name="T11" fmla="*/ 0 h 141"/>
                <a:gd name="T12" fmla="*/ 17 w 278"/>
                <a:gd name="T13" fmla="*/ 37 h 141"/>
                <a:gd name="T14" fmla="*/ 0 w 278"/>
                <a:gd name="T15" fmla="*/ 99 h 141"/>
                <a:gd name="T16" fmla="*/ 126 w 278"/>
                <a:gd name="T17" fmla="*/ 141 h 141"/>
                <a:gd name="T18" fmla="*/ 126 w 278"/>
                <a:gd name="T19" fmla="*/ 141 h 141"/>
                <a:gd name="T20" fmla="*/ 142 w 278"/>
                <a:gd name="T21" fmla="*/ 141 h 141"/>
                <a:gd name="T22" fmla="*/ 159 w 278"/>
                <a:gd name="T23" fmla="*/ 141 h 141"/>
                <a:gd name="T24" fmla="*/ 160 w 278"/>
                <a:gd name="T25" fmla="*/ 141 h 141"/>
                <a:gd name="T26" fmla="*/ 278 w 278"/>
                <a:gd name="T27" fmla="*/ 99 h 141"/>
                <a:gd name="T28" fmla="*/ 260 w 278"/>
                <a:gd name="T29" fmla="*/ 3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8" h="141">
                  <a:moveTo>
                    <a:pt x="260" y="36"/>
                  </a:moveTo>
                  <a:cubicBezTo>
                    <a:pt x="252" y="25"/>
                    <a:pt x="213" y="7"/>
                    <a:pt x="198" y="1"/>
                  </a:cubicBezTo>
                  <a:cubicBezTo>
                    <a:pt x="189" y="11"/>
                    <a:pt x="176" y="19"/>
                    <a:pt x="162" y="23"/>
                  </a:cubicBezTo>
                  <a:cubicBezTo>
                    <a:pt x="139" y="54"/>
                    <a:pt x="139" y="54"/>
                    <a:pt x="139" y="5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01" y="19"/>
                    <a:pt x="88" y="11"/>
                    <a:pt x="78" y="0"/>
                  </a:cubicBezTo>
                  <a:cubicBezTo>
                    <a:pt x="63" y="7"/>
                    <a:pt x="28" y="23"/>
                    <a:pt x="17" y="37"/>
                  </a:cubicBezTo>
                  <a:cubicBezTo>
                    <a:pt x="3" y="55"/>
                    <a:pt x="0" y="99"/>
                    <a:pt x="0" y="99"/>
                  </a:cubicBezTo>
                  <a:cubicBezTo>
                    <a:pt x="0" y="99"/>
                    <a:pt x="45" y="137"/>
                    <a:pt x="126" y="141"/>
                  </a:cubicBezTo>
                  <a:cubicBezTo>
                    <a:pt x="126" y="141"/>
                    <a:pt x="126" y="141"/>
                    <a:pt x="126" y="141"/>
                  </a:cubicBezTo>
                  <a:cubicBezTo>
                    <a:pt x="131" y="141"/>
                    <a:pt x="137" y="141"/>
                    <a:pt x="142" y="141"/>
                  </a:cubicBezTo>
                  <a:cubicBezTo>
                    <a:pt x="148" y="141"/>
                    <a:pt x="154" y="141"/>
                    <a:pt x="159" y="141"/>
                  </a:cubicBezTo>
                  <a:cubicBezTo>
                    <a:pt x="159" y="141"/>
                    <a:pt x="160" y="141"/>
                    <a:pt x="160" y="141"/>
                  </a:cubicBezTo>
                  <a:cubicBezTo>
                    <a:pt x="239" y="136"/>
                    <a:pt x="278" y="99"/>
                    <a:pt x="278" y="99"/>
                  </a:cubicBezTo>
                  <a:cubicBezTo>
                    <a:pt x="278" y="99"/>
                    <a:pt x="271" y="50"/>
                    <a:pt x="260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4220047" y="4202693"/>
            <a:ext cx="72295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Patient</a:t>
            </a:r>
          </a:p>
        </p:txBody>
      </p:sp>
      <p:sp>
        <p:nvSpPr>
          <p:cNvPr id="157" name="Freeform 5"/>
          <p:cNvSpPr>
            <a:spLocks noChangeAspect="1" noEditPoints="1"/>
          </p:cNvSpPr>
          <p:nvPr/>
        </p:nvSpPr>
        <p:spPr bwMode="auto">
          <a:xfrm>
            <a:off x="1423362" y="4399818"/>
            <a:ext cx="622440" cy="985529"/>
          </a:xfrm>
          <a:custGeom>
            <a:avLst/>
            <a:gdLst>
              <a:gd name="T0" fmla="*/ 214 w 234"/>
              <a:gd name="T1" fmla="*/ 276 h 356"/>
              <a:gd name="T2" fmla="*/ 20 w 234"/>
              <a:gd name="T3" fmla="*/ 276 h 356"/>
              <a:gd name="T4" fmla="*/ 20 w 234"/>
              <a:gd name="T5" fmla="*/ 117 h 356"/>
              <a:gd name="T6" fmla="*/ 113 w 234"/>
              <a:gd name="T7" fmla="*/ 136 h 356"/>
              <a:gd name="T8" fmla="*/ 55 w 234"/>
              <a:gd name="T9" fmla="*/ 146 h 356"/>
              <a:gd name="T10" fmla="*/ 64 w 234"/>
              <a:gd name="T11" fmla="*/ 147 h 356"/>
              <a:gd name="T12" fmla="*/ 113 w 234"/>
              <a:gd name="T13" fmla="*/ 146 h 356"/>
              <a:gd name="T14" fmla="*/ 49 w 234"/>
              <a:gd name="T15" fmla="*/ 170 h 356"/>
              <a:gd name="T16" fmla="*/ 58 w 234"/>
              <a:gd name="T17" fmla="*/ 173 h 356"/>
              <a:gd name="T18" fmla="*/ 113 w 234"/>
              <a:gd name="T19" fmla="*/ 182 h 356"/>
              <a:gd name="T20" fmla="*/ 66 w 234"/>
              <a:gd name="T21" fmla="*/ 189 h 356"/>
              <a:gd name="T22" fmla="*/ 76 w 234"/>
              <a:gd name="T23" fmla="*/ 190 h 356"/>
              <a:gd name="T24" fmla="*/ 113 w 234"/>
              <a:gd name="T25" fmla="*/ 202 h 356"/>
              <a:gd name="T26" fmla="*/ 97 w 234"/>
              <a:gd name="T27" fmla="*/ 207 h 356"/>
              <a:gd name="T28" fmla="*/ 113 w 234"/>
              <a:gd name="T29" fmla="*/ 212 h 356"/>
              <a:gd name="T30" fmla="*/ 89 w 234"/>
              <a:gd name="T31" fmla="*/ 220 h 356"/>
              <a:gd name="T32" fmla="*/ 69 w 234"/>
              <a:gd name="T33" fmla="*/ 247 h 356"/>
              <a:gd name="T34" fmla="*/ 96 w 234"/>
              <a:gd name="T35" fmla="*/ 263 h 356"/>
              <a:gd name="T36" fmla="*/ 138 w 234"/>
              <a:gd name="T37" fmla="*/ 263 h 356"/>
              <a:gd name="T38" fmla="*/ 165 w 234"/>
              <a:gd name="T39" fmla="*/ 247 h 356"/>
              <a:gd name="T40" fmla="*/ 144 w 234"/>
              <a:gd name="T41" fmla="*/ 220 h 356"/>
              <a:gd name="T42" fmla="*/ 122 w 234"/>
              <a:gd name="T43" fmla="*/ 212 h 356"/>
              <a:gd name="T44" fmla="*/ 137 w 234"/>
              <a:gd name="T45" fmla="*/ 207 h 356"/>
              <a:gd name="T46" fmla="*/ 122 w 234"/>
              <a:gd name="T47" fmla="*/ 202 h 356"/>
              <a:gd name="T48" fmla="*/ 159 w 234"/>
              <a:gd name="T49" fmla="*/ 189 h 356"/>
              <a:gd name="T50" fmla="*/ 169 w 234"/>
              <a:gd name="T51" fmla="*/ 189 h 356"/>
              <a:gd name="T52" fmla="*/ 122 w 234"/>
              <a:gd name="T53" fmla="*/ 182 h 356"/>
              <a:gd name="T54" fmla="*/ 177 w 234"/>
              <a:gd name="T55" fmla="*/ 173 h 356"/>
              <a:gd name="T56" fmla="*/ 186 w 234"/>
              <a:gd name="T57" fmla="*/ 170 h 356"/>
              <a:gd name="T58" fmla="*/ 122 w 234"/>
              <a:gd name="T59" fmla="*/ 146 h 356"/>
              <a:gd name="T60" fmla="*/ 171 w 234"/>
              <a:gd name="T61" fmla="*/ 147 h 356"/>
              <a:gd name="T62" fmla="*/ 180 w 234"/>
              <a:gd name="T63" fmla="*/ 146 h 356"/>
              <a:gd name="T64" fmla="*/ 122 w 234"/>
              <a:gd name="T65" fmla="*/ 136 h 356"/>
              <a:gd name="T66" fmla="*/ 214 w 234"/>
              <a:gd name="T67" fmla="*/ 117 h 356"/>
              <a:gd name="T68" fmla="*/ 214 w 234"/>
              <a:gd name="T69" fmla="*/ 276 h 356"/>
              <a:gd name="T70" fmla="*/ 180 w 234"/>
              <a:gd name="T71" fmla="*/ 98 h 356"/>
              <a:gd name="T72" fmla="*/ 159 w 234"/>
              <a:gd name="T73" fmla="*/ 42 h 356"/>
              <a:gd name="T74" fmla="*/ 75 w 234"/>
              <a:gd name="T75" fmla="*/ 42 h 356"/>
              <a:gd name="T76" fmla="*/ 54 w 234"/>
              <a:gd name="T77" fmla="*/ 98 h 356"/>
              <a:gd name="T78" fmla="*/ 0 w 234"/>
              <a:gd name="T79" fmla="*/ 112 h 356"/>
              <a:gd name="T80" fmla="*/ 16 w 234"/>
              <a:gd name="T81" fmla="*/ 295 h 356"/>
              <a:gd name="T82" fmla="*/ 55 w 234"/>
              <a:gd name="T83" fmla="*/ 348 h 356"/>
              <a:gd name="T84" fmla="*/ 106 w 234"/>
              <a:gd name="T85" fmla="*/ 356 h 356"/>
              <a:gd name="T86" fmla="*/ 114 w 234"/>
              <a:gd name="T87" fmla="*/ 295 h 356"/>
              <a:gd name="T88" fmla="*/ 120 w 234"/>
              <a:gd name="T89" fmla="*/ 348 h 356"/>
              <a:gd name="T90" fmla="*/ 171 w 234"/>
              <a:gd name="T91" fmla="*/ 356 h 356"/>
              <a:gd name="T92" fmla="*/ 179 w 234"/>
              <a:gd name="T93" fmla="*/ 295 h 356"/>
              <a:gd name="T94" fmla="*/ 234 w 234"/>
              <a:gd name="T95" fmla="*/ 280 h 356"/>
              <a:gd name="T96" fmla="*/ 218 w 234"/>
              <a:gd name="T97" fmla="*/ 98 h 356"/>
              <a:gd name="T98" fmla="*/ 14 w 234"/>
              <a:gd name="T99" fmla="*/ 281 h 356"/>
              <a:gd name="T100" fmla="*/ 220 w 234"/>
              <a:gd name="T101" fmla="*/ 112 h 356"/>
              <a:gd name="T102" fmla="*/ 111 w 234"/>
              <a:gd name="T103" fmla="*/ 256 h 356"/>
              <a:gd name="T104" fmla="*/ 95 w 234"/>
              <a:gd name="T105" fmla="*/ 252 h 356"/>
              <a:gd name="T106" fmla="*/ 95 w 234"/>
              <a:gd name="T107" fmla="*/ 240 h 356"/>
              <a:gd name="T108" fmla="*/ 111 w 234"/>
              <a:gd name="T109" fmla="*/ 243 h 356"/>
              <a:gd name="T110" fmla="*/ 123 w 234"/>
              <a:gd name="T111" fmla="*/ 256 h 356"/>
              <a:gd name="T112" fmla="*/ 139 w 234"/>
              <a:gd name="T113" fmla="*/ 252 h 356"/>
              <a:gd name="T114" fmla="*/ 139 w 234"/>
              <a:gd name="T115" fmla="*/ 240 h 356"/>
              <a:gd name="T116" fmla="*/ 123 w 234"/>
              <a:gd name="T117" fmla="*/ 243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34" h="356">
                <a:moveTo>
                  <a:pt x="214" y="276"/>
                </a:moveTo>
                <a:cubicBezTo>
                  <a:pt x="214" y="276"/>
                  <a:pt x="214" y="276"/>
                  <a:pt x="214" y="276"/>
                </a:cubicBezTo>
                <a:cubicBezTo>
                  <a:pt x="20" y="276"/>
                  <a:pt x="20" y="276"/>
                  <a:pt x="20" y="276"/>
                </a:cubicBezTo>
                <a:cubicBezTo>
                  <a:pt x="20" y="276"/>
                  <a:pt x="20" y="276"/>
                  <a:pt x="20" y="276"/>
                </a:cubicBezTo>
                <a:cubicBezTo>
                  <a:pt x="20" y="117"/>
                  <a:pt x="20" y="117"/>
                  <a:pt x="20" y="117"/>
                </a:cubicBezTo>
                <a:cubicBezTo>
                  <a:pt x="20" y="117"/>
                  <a:pt x="20" y="117"/>
                  <a:pt x="20" y="117"/>
                </a:cubicBezTo>
                <a:cubicBezTo>
                  <a:pt x="113" y="117"/>
                  <a:pt x="113" y="117"/>
                  <a:pt x="113" y="117"/>
                </a:cubicBezTo>
                <a:cubicBezTo>
                  <a:pt x="113" y="136"/>
                  <a:pt x="113" y="136"/>
                  <a:pt x="113" y="136"/>
                </a:cubicBezTo>
                <a:cubicBezTo>
                  <a:pt x="100" y="133"/>
                  <a:pt x="72" y="129"/>
                  <a:pt x="60" y="137"/>
                </a:cubicBezTo>
                <a:cubicBezTo>
                  <a:pt x="57" y="139"/>
                  <a:pt x="55" y="143"/>
                  <a:pt x="55" y="146"/>
                </a:cubicBezTo>
                <a:cubicBezTo>
                  <a:pt x="54" y="149"/>
                  <a:pt x="56" y="151"/>
                  <a:pt x="59" y="152"/>
                </a:cubicBezTo>
                <a:cubicBezTo>
                  <a:pt x="61" y="152"/>
                  <a:pt x="64" y="150"/>
                  <a:pt x="64" y="147"/>
                </a:cubicBezTo>
                <a:cubicBezTo>
                  <a:pt x="64" y="147"/>
                  <a:pt x="65" y="146"/>
                  <a:pt x="66" y="145"/>
                </a:cubicBezTo>
                <a:cubicBezTo>
                  <a:pt x="73" y="140"/>
                  <a:pt x="97" y="143"/>
                  <a:pt x="113" y="146"/>
                </a:cubicBezTo>
                <a:cubicBezTo>
                  <a:pt x="113" y="157"/>
                  <a:pt x="113" y="157"/>
                  <a:pt x="113" y="157"/>
                </a:cubicBezTo>
                <a:cubicBezTo>
                  <a:pt x="95" y="155"/>
                  <a:pt x="55" y="151"/>
                  <a:pt x="49" y="170"/>
                </a:cubicBezTo>
                <a:cubicBezTo>
                  <a:pt x="48" y="173"/>
                  <a:pt x="50" y="175"/>
                  <a:pt x="52" y="176"/>
                </a:cubicBezTo>
                <a:cubicBezTo>
                  <a:pt x="55" y="177"/>
                  <a:pt x="57" y="176"/>
                  <a:pt x="58" y="173"/>
                </a:cubicBezTo>
                <a:cubicBezTo>
                  <a:pt x="61" y="164"/>
                  <a:pt x="91" y="164"/>
                  <a:pt x="113" y="167"/>
                </a:cubicBezTo>
                <a:cubicBezTo>
                  <a:pt x="113" y="182"/>
                  <a:pt x="113" y="182"/>
                  <a:pt x="113" y="182"/>
                </a:cubicBezTo>
                <a:cubicBezTo>
                  <a:pt x="100" y="179"/>
                  <a:pt x="77" y="176"/>
                  <a:pt x="70" y="182"/>
                </a:cubicBezTo>
                <a:cubicBezTo>
                  <a:pt x="68" y="184"/>
                  <a:pt x="66" y="186"/>
                  <a:pt x="66" y="189"/>
                </a:cubicBezTo>
                <a:cubicBezTo>
                  <a:pt x="66" y="192"/>
                  <a:pt x="69" y="194"/>
                  <a:pt x="71" y="194"/>
                </a:cubicBezTo>
                <a:cubicBezTo>
                  <a:pt x="74" y="194"/>
                  <a:pt x="76" y="192"/>
                  <a:pt x="76" y="190"/>
                </a:cubicBezTo>
                <a:cubicBezTo>
                  <a:pt x="80" y="187"/>
                  <a:pt x="96" y="188"/>
                  <a:pt x="113" y="192"/>
                </a:cubicBezTo>
                <a:cubicBezTo>
                  <a:pt x="113" y="202"/>
                  <a:pt x="113" y="202"/>
                  <a:pt x="113" y="202"/>
                </a:cubicBezTo>
                <a:cubicBezTo>
                  <a:pt x="102" y="202"/>
                  <a:pt x="102" y="202"/>
                  <a:pt x="102" y="202"/>
                </a:cubicBezTo>
                <a:cubicBezTo>
                  <a:pt x="100" y="202"/>
                  <a:pt x="97" y="205"/>
                  <a:pt x="97" y="207"/>
                </a:cubicBezTo>
                <a:cubicBezTo>
                  <a:pt x="97" y="210"/>
                  <a:pt x="100" y="212"/>
                  <a:pt x="102" y="212"/>
                </a:cubicBezTo>
                <a:cubicBezTo>
                  <a:pt x="113" y="212"/>
                  <a:pt x="113" y="212"/>
                  <a:pt x="113" y="212"/>
                </a:cubicBezTo>
                <a:cubicBezTo>
                  <a:pt x="113" y="220"/>
                  <a:pt x="113" y="220"/>
                  <a:pt x="113" y="220"/>
                </a:cubicBezTo>
                <a:cubicBezTo>
                  <a:pt x="89" y="220"/>
                  <a:pt x="89" y="220"/>
                  <a:pt x="89" y="220"/>
                </a:cubicBezTo>
                <a:cubicBezTo>
                  <a:pt x="76" y="220"/>
                  <a:pt x="67" y="224"/>
                  <a:pt x="64" y="231"/>
                </a:cubicBezTo>
                <a:cubicBezTo>
                  <a:pt x="62" y="236"/>
                  <a:pt x="64" y="242"/>
                  <a:pt x="69" y="247"/>
                </a:cubicBezTo>
                <a:cubicBezTo>
                  <a:pt x="70" y="248"/>
                  <a:pt x="79" y="248"/>
                  <a:pt x="82" y="250"/>
                </a:cubicBezTo>
                <a:cubicBezTo>
                  <a:pt x="86" y="254"/>
                  <a:pt x="92" y="261"/>
                  <a:pt x="96" y="263"/>
                </a:cubicBezTo>
                <a:cubicBezTo>
                  <a:pt x="100" y="266"/>
                  <a:pt x="109" y="268"/>
                  <a:pt x="117" y="268"/>
                </a:cubicBezTo>
                <a:cubicBezTo>
                  <a:pt x="125" y="268"/>
                  <a:pt x="133" y="266"/>
                  <a:pt x="138" y="263"/>
                </a:cubicBezTo>
                <a:cubicBezTo>
                  <a:pt x="141" y="261"/>
                  <a:pt x="147" y="254"/>
                  <a:pt x="152" y="251"/>
                </a:cubicBezTo>
                <a:cubicBezTo>
                  <a:pt x="155" y="249"/>
                  <a:pt x="164" y="248"/>
                  <a:pt x="165" y="247"/>
                </a:cubicBezTo>
                <a:cubicBezTo>
                  <a:pt x="170" y="242"/>
                  <a:pt x="172" y="236"/>
                  <a:pt x="169" y="231"/>
                </a:cubicBezTo>
                <a:cubicBezTo>
                  <a:pt x="167" y="224"/>
                  <a:pt x="157" y="220"/>
                  <a:pt x="144" y="220"/>
                </a:cubicBezTo>
                <a:cubicBezTo>
                  <a:pt x="122" y="220"/>
                  <a:pt x="122" y="220"/>
                  <a:pt x="122" y="220"/>
                </a:cubicBezTo>
                <a:cubicBezTo>
                  <a:pt x="122" y="212"/>
                  <a:pt x="122" y="212"/>
                  <a:pt x="122" y="212"/>
                </a:cubicBezTo>
                <a:cubicBezTo>
                  <a:pt x="133" y="212"/>
                  <a:pt x="133" y="212"/>
                  <a:pt x="133" y="212"/>
                </a:cubicBezTo>
                <a:cubicBezTo>
                  <a:pt x="135" y="212"/>
                  <a:pt x="137" y="210"/>
                  <a:pt x="137" y="207"/>
                </a:cubicBezTo>
                <a:cubicBezTo>
                  <a:pt x="137" y="205"/>
                  <a:pt x="135" y="202"/>
                  <a:pt x="133" y="202"/>
                </a:cubicBezTo>
                <a:cubicBezTo>
                  <a:pt x="122" y="202"/>
                  <a:pt x="122" y="202"/>
                  <a:pt x="122" y="202"/>
                </a:cubicBezTo>
                <a:cubicBezTo>
                  <a:pt x="122" y="192"/>
                  <a:pt x="122" y="192"/>
                  <a:pt x="122" y="192"/>
                </a:cubicBezTo>
                <a:cubicBezTo>
                  <a:pt x="139" y="188"/>
                  <a:pt x="156" y="187"/>
                  <a:pt x="159" y="189"/>
                </a:cubicBezTo>
                <a:cubicBezTo>
                  <a:pt x="159" y="192"/>
                  <a:pt x="161" y="194"/>
                  <a:pt x="164" y="194"/>
                </a:cubicBezTo>
                <a:cubicBezTo>
                  <a:pt x="166" y="194"/>
                  <a:pt x="169" y="192"/>
                  <a:pt x="169" y="189"/>
                </a:cubicBezTo>
                <a:cubicBezTo>
                  <a:pt x="169" y="186"/>
                  <a:pt x="167" y="184"/>
                  <a:pt x="165" y="182"/>
                </a:cubicBezTo>
                <a:cubicBezTo>
                  <a:pt x="157" y="176"/>
                  <a:pt x="135" y="179"/>
                  <a:pt x="122" y="182"/>
                </a:cubicBezTo>
                <a:cubicBezTo>
                  <a:pt x="122" y="167"/>
                  <a:pt x="122" y="167"/>
                  <a:pt x="122" y="167"/>
                </a:cubicBezTo>
                <a:cubicBezTo>
                  <a:pt x="145" y="164"/>
                  <a:pt x="174" y="165"/>
                  <a:pt x="177" y="173"/>
                </a:cubicBezTo>
                <a:cubicBezTo>
                  <a:pt x="178" y="176"/>
                  <a:pt x="180" y="177"/>
                  <a:pt x="183" y="176"/>
                </a:cubicBezTo>
                <a:cubicBezTo>
                  <a:pt x="185" y="175"/>
                  <a:pt x="187" y="173"/>
                  <a:pt x="186" y="170"/>
                </a:cubicBezTo>
                <a:cubicBezTo>
                  <a:pt x="180" y="152"/>
                  <a:pt x="139" y="155"/>
                  <a:pt x="122" y="158"/>
                </a:cubicBezTo>
                <a:cubicBezTo>
                  <a:pt x="122" y="146"/>
                  <a:pt x="122" y="146"/>
                  <a:pt x="122" y="146"/>
                </a:cubicBezTo>
                <a:cubicBezTo>
                  <a:pt x="138" y="142"/>
                  <a:pt x="162" y="140"/>
                  <a:pt x="169" y="145"/>
                </a:cubicBezTo>
                <a:cubicBezTo>
                  <a:pt x="170" y="146"/>
                  <a:pt x="171" y="147"/>
                  <a:pt x="171" y="147"/>
                </a:cubicBezTo>
                <a:cubicBezTo>
                  <a:pt x="171" y="150"/>
                  <a:pt x="174" y="152"/>
                  <a:pt x="176" y="152"/>
                </a:cubicBezTo>
                <a:cubicBezTo>
                  <a:pt x="179" y="151"/>
                  <a:pt x="181" y="149"/>
                  <a:pt x="180" y="146"/>
                </a:cubicBezTo>
                <a:cubicBezTo>
                  <a:pt x="180" y="142"/>
                  <a:pt x="178" y="139"/>
                  <a:pt x="175" y="137"/>
                </a:cubicBezTo>
                <a:cubicBezTo>
                  <a:pt x="163" y="129"/>
                  <a:pt x="135" y="133"/>
                  <a:pt x="122" y="136"/>
                </a:cubicBezTo>
                <a:cubicBezTo>
                  <a:pt x="122" y="117"/>
                  <a:pt x="122" y="117"/>
                  <a:pt x="122" y="117"/>
                </a:cubicBezTo>
                <a:cubicBezTo>
                  <a:pt x="214" y="117"/>
                  <a:pt x="214" y="117"/>
                  <a:pt x="214" y="117"/>
                </a:cubicBezTo>
                <a:cubicBezTo>
                  <a:pt x="214" y="117"/>
                  <a:pt x="214" y="117"/>
                  <a:pt x="214" y="117"/>
                </a:cubicBezTo>
                <a:lnTo>
                  <a:pt x="214" y="276"/>
                </a:lnTo>
                <a:close/>
                <a:moveTo>
                  <a:pt x="218" y="98"/>
                </a:moveTo>
                <a:cubicBezTo>
                  <a:pt x="180" y="98"/>
                  <a:pt x="180" y="98"/>
                  <a:pt x="180" y="98"/>
                </a:cubicBezTo>
                <a:cubicBezTo>
                  <a:pt x="171" y="86"/>
                  <a:pt x="158" y="78"/>
                  <a:pt x="143" y="74"/>
                </a:cubicBezTo>
                <a:cubicBezTo>
                  <a:pt x="153" y="67"/>
                  <a:pt x="159" y="55"/>
                  <a:pt x="159" y="42"/>
                </a:cubicBezTo>
                <a:cubicBezTo>
                  <a:pt x="159" y="19"/>
                  <a:pt x="140" y="0"/>
                  <a:pt x="117" y="0"/>
                </a:cubicBezTo>
                <a:cubicBezTo>
                  <a:pt x="94" y="0"/>
                  <a:pt x="75" y="19"/>
                  <a:pt x="75" y="42"/>
                </a:cubicBezTo>
                <a:cubicBezTo>
                  <a:pt x="75" y="55"/>
                  <a:pt x="81" y="67"/>
                  <a:pt x="90" y="75"/>
                </a:cubicBezTo>
                <a:cubicBezTo>
                  <a:pt x="76" y="78"/>
                  <a:pt x="64" y="86"/>
                  <a:pt x="54" y="98"/>
                </a:cubicBezTo>
                <a:cubicBezTo>
                  <a:pt x="16" y="98"/>
                  <a:pt x="16" y="98"/>
                  <a:pt x="16" y="98"/>
                </a:cubicBezTo>
                <a:cubicBezTo>
                  <a:pt x="7" y="98"/>
                  <a:pt x="0" y="104"/>
                  <a:pt x="0" y="112"/>
                </a:cubicBezTo>
                <a:cubicBezTo>
                  <a:pt x="0" y="280"/>
                  <a:pt x="0" y="280"/>
                  <a:pt x="0" y="280"/>
                </a:cubicBezTo>
                <a:cubicBezTo>
                  <a:pt x="0" y="288"/>
                  <a:pt x="7" y="295"/>
                  <a:pt x="16" y="295"/>
                </a:cubicBezTo>
                <a:cubicBezTo>
                  <a:pt x="55" y="295"/>
                  <a:pt x="55" y="295"/>
                  <a:pt x="55" y="295"/>
                </a:cubicBezTo>
                <a:cubicBezTo>
                  <a:pt x="55" y="348"/>
                  <a:pt x="55" y="348"/>
                  <a:pt x="55" y="348"/>
                </a:cubicBezTo>
                <a:cubicBezTo>
                  <a:pt x="55" y="353"/>
                  <a:pt x="59" y="356"/>
                  <a:pt x="63" y="356"/>
                </a:cubicBezTo>
                <a:cubicBezTo>
                  <a:pt x="106" y="356"/>
                  <a:pt x="106" y="356"/>
                  <a:pt x="106" y="356"/>
                </a:cubicBezTo>
                <a:cubicBezTo>
                  <a:pt x="110" y="356"/>
                  <a:pt x="114" y="353"/>
                  <a:pt x="114" y="348"/>
                </a:cubicBezTo>
                <a:cubicBezTo>
                  <a:pt x="114" y="295"/>
                  <a:pt x="114" y="295"/>
                  <a:pt x="114" y="295"/>
                </a:cubicBezTo>
                <a:cubicBezTo>
                  <a:pt x="120" y="295"/>
                  <a:pt x="120" y="295"/>
                  <a:pt x="120" y="295"/>
                </a:cubicBezTo>
                <a:cubicBezTo>
                  <a:pt x="120" y="348"/>
                  <a:pt x="120" y="348"/>
                  <a:pt x="120" y="348"/>
                </a:cubicBezTo>
                <a:cubicBezTo>
                  <a:pt x="120" y="353"/>
                  <a:pt x="124" y="356"/>
                  <a:pt x="128" y="356"/>
                </a:cubicBezTo>
                <a:cubicBezTo>
                  <a:pt x="171" y="356"/>
                  <a:pt x="171" y="356"/>
                  <a:pt x="171" y="356"/>
                </a:cubicBezTo>
                <a:cubicBezTo>
                  <a:pt x="175" y="356"/>
                  <a:pt x="179" y="353"/>
                  <a:pt x="179" y="348"/>
                </a:cubicBezTo>
                <a:cubicBezTo>
                  <a:pt x="179" y="295"/>
                  <a:pt x="179" y="295"/>
                  <a:pt x="179" y="295"/>
                </a:cubicBezTo>
                <a:cubicBezTo>
                  <a:pt x="218" y="295"/>
                  <a:pt x="218" y="295"/>
                  <a:pt x="218" y="295"/>
                </a:cubicBezTo>
                <a:cubicBezTo>
                  <a:pt x="227" y="295"/>
                  <a:pt x="234" y="288"/>
                  <a:pt x="234" y="280"/>
                </a:cubicBezTo>
                <a:cubicBezTo>
                  <a:pt x="234" y="112"/>
                  <a:pt x="234" y="112"/>
                  <a:pt x="234" y="112"/>
                </a:cubicBezTo>
                <a:cubicBezTo>
                  <a:pt x="234" y="104"/>
                  <a:pt x="227" y="98"/>
                  <a:pt x="218" y="98"/>
                </a:cubicBezTo>
                <a:close/>
                <a:moveTo>
                  <a:pt x="220" y="281"/>
                </a:moveTo>
                <a:cubicBezTo>
                  <a:pt x="14" y="281"/>
                  <a:pt x="14" y="281"/>
                  <a:pt x="14" y="281"/>
                </a:cubicBezTo>
                <a:cubicBezTo>
                  <a:pt x="14" y="112"/>
                  <a:pt x="14" y="112"/>
                  <a:pt x="14" y="112"/>
                </a:cubicBezTo>
                <a:cubicBezTo>
                  <a:pt x="220" y="112"/>
                  <a:pt x="220" y="112"/>
                  <a:pt x="220" y="112"/>
                </a:cubicBezTo>
                <a:lnTo>
                  <a:pt x="220" y="281"/>
                </a:lnTo>
                <a:close/>
                <a:moveTo>
                  <a:pt x="111" y="256"/>
                </a:moveTo>
                <a:cubicBezTo>
                  <a:pt x="108" y="260"/>
                  <a:pt x="102" y="260"/>
                  <a:pt x="98" y="256"/>
                </a:cubicBezTo>
                <a:cubicBezTo>
                  <a:pt x="95" y="252"/>
                  <a:pt x="95" y="252"/>
                  <a:pt x="95" y="252"/>
                </a:cubicBezTo>
                <a:cubicBezTo>
                  <a:pt x="91" y="249"/>
                  <a:pt x="91" y="243"/>
                  <a:pt x="95" y="240"/>
                </a:cubicBezTo>
                <a:cubicBezTo>
                  <a:pt x="95" y="240"/>
                  <a:pt x="95" y="240"/>
                  <a:pt x="95" y="240"/>
                </a:cubicBezTo>
                <a:cubicBezTo>
                  <a:pt x="98" y="236"/>
                  <a:pt x="104" y="236"/>
                  <a:pt x="107" y="240"/>
                </a:cubicBezTo>
                <a:cubicBezTo>
                  <a:pt x="111" y="243"/>
                  <a:pt x="111" y="243"/>
                  <a:pt x="111" y="243"/>
                </a:cubicBezTo>
                <a:cubicBezTo>
                  <a:pt x="115" y="247"/>
                  <a:pt x="115" y="253"/>
                  <a:pt x="111" y="256"/>
                </a:cubicBezTo>
                <a:close/>
                <a:moveTo>
                  <a:pt x="123" y="256"/>
                </a:moveTo>
                <a:cubicBezTo>
                  <a:pt x="126" y="260"/>
                  <a:pt x="132" y="260"/>
                  <a:pt x="136" y="256"/>
                </a:cubicBezTo>
                <a:cubicBezTo>
                  <a:pt x="139" y="252"/>
                  <a:pt x="139" y="252"/>
                  <a:pt x="139" y="252"/>
                </a:cubicBezTo>
                <a:cubicBezTo>
                  <a:pt x="143" y="249"/>
                  <a:pt x="143" y="243"/>
                  <a:pt x="139" y="240"/>
                </a:cubicBezTo>
                <a:cubicBezTo>
                  <a:pt x="139" y="240"/>
                  <a:pt x="139" y="240"/>
                  <a:pt x="139" y="240"/>
                </a:cubicBezTo>
                <a:cubicBezTo>
                  <a:pt x="136" y="236"/>
                  <a:pt x="130" y="236"/>
                  <a:pt x="127" y="240"/>
                </a:cubicBezTo>
                <a:cubicBezTo>
                  <a:pt x="123" y="243"/>
                  <a:pt x="123" y="243"/>
                  <a:pt x="123" y="243"/>
                </a:cubicBezTo>
                <a:cubicBezTo>
                  <a:pt x="119" y="247"/>
                  <a:pt x="119" y="253"/>
                  <a:pt x="123" y="256"/>
                </a:cubicBezTo>
                <a:close/>
              </a:path>
            </a:pathLst>
          </a:custGeom>
          <a:solidFill>
            <a:schemeClr val="accent2">
              <a:lumMod val="50000"/>
              <a:alpha val="6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1161040" y="4740233"/>
            <a:ext cx="1147017" cy="3046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100" b="1" dirty="0">
                <a:solidFill>
                  <a:schemeClr val="bg1"/>
                </a:solidFill>
              </a:rPr>
              <a:t>Interventional Radiologist</a:t>
            </a:r>
          </a:p>
        </p:txBody>
      </p:sp>
      <p:grpSp>
        <p:nvGrpSpPr>
          <p:cNvPr id="163" name="Group 162"/>
          <p:cNvGrpSpPr/>
          <p:nvPr/>
        </p:nvGrpSpPr>
        <p:grpSpPr>
          <a:xfrm>
            <a:off x="537208" y="3151886"/>
            <a:ext cx="793751" cy="711201"/>
            <a:chOff x="41275" y="1681163"/>
            <a:chExt cx="793751" cy="711201"/>
          </a:xfrm>
        </p:grpSpPr>
        <p:sp>
          <p:nvSpPr>
            <p:cNvPr id="161" name="Freeform 9"/>
            <p:cNvSpPr>
              <a:spLocks/>
            </p:cNvSpPr>
            <p:nvPr/>
          </p:nvSpPr>
          <p:spPr bwMode="auto">
            <a:xfrm>
              <a:off x="41275" y="1681163"/>
              <a:ext cx="460375" cy="215900"/>
            </a:xfrm>
            <a:custGeom>
              <a:avLst/>
              <a:gdLst>
                <a:gd name="T0" fmla="*/ 85 w 232"/>
                <a:gd name="T1" fmla="*/ 35 h 104"/>
                <a:gd name="T2" fmla="*/ 122 w 232"/>
                <a:gd name="T3" fmla="*/ 29 h 104"/>
                <a:gd name="T4" fmla="*/ 148 w 232"/>
                <a:gd name="T5" fmla="*/ 47 h 104"/>
                <a:gd name="T6" fmla="*/ 126 w 232"/>
                <a:gd name="T7" fmla="*/ 91 h 104"/>
                <a:gd name="T8" fmla="*/ 126 w 232"/>
                <a:gd name="T9" fmla="*/ 94 h 104"/>
                <a:gd name="T10" fmla="*/ 134 w 232"/>
                <a:gd name="T11" fmla="*/ 104 h 104"/>
                <a:gd name="T12" fmla="*/ 137 w 232"/>
                <a:gd name="T13" fmla="*/ 104 h 104"/>
                <a:gd name="T14" fmla="*/ 147 w 232"/>
                <a:gd name="T15" fmla="*/ 102 h 104"/>
                <a:gd name="T16" fmla="*/ 222 w 232"/>
                <a:gd name="T17" fmla="*/ 81 h 104"/>
                <a:gd name="T18" fmla="*/ 231 w 232"/>
                <a:gd name="T19" fmla="*/ 72 h 104"/>
                <a:gd name="T20" fmla="*/ 231 w 232"/>
                <a:gd name="T21" fmla="*/ 71 h 104"/>
                <a:gd name="T22" fmla="*/ 231 w 232"/>
                <a:gd name="T23" fmla="*/ 71 h 104"/>
                <a:gd name="T24" fmla="*/ 225 w 232"/>
                <a:gd name="T25" fmla="*/ 60 h 104"/>
                <a:gd name="T26" fmla="*/ 212 w 232"/>
                <a:gd name="T27" fmla="*/ 52 h 104"/>
                <a:gd name="T28" fmla="*/ 174 w 232"/>
                <a:gd name="T29" fmla="*/ 37 h 104"/>
                <a:gd name="T30" fmla="*/ 171 w 232"/>
                <a:gd name="T31" fmla="*/ 37 h 104"/>
                <a:gd name="T32" fmla="*/ 129 w 232"/>
                <a:gd name="T33" fmla="*/ 6 h 104"/>
                <a:gd name="T34" fmla="*/ 73 w 232"/>
                <a:gd name="T35" fmla="*/ 14 h 104"/>
                <a:gd name="T36" fmla="*/ 0 w 232"/>
                <a:gd name="T37" fmla="*/ 13 h 104"/>
                <a:gd name="T38" fmla="*/ 0 w 232"/>
                <a:gd name="T39" fmla="*/ 42 h 104"/>
                <a:gd name="T40" fmla="*/ 85 w 232"/>
                <a:gd name="T41" fmla="*/ 3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2" h="104">
                  <a:moveTo>
                    <a:pt x="85" y="35"/>
                  </a:moveTo>
                  <a:cubicBezTo>
                    <a:pt x="98" y="28"/>
                    <a:pt x="111" y="25"/>
                    <a:pt x="122" y="29"/>
                  </a:cubicBezTo>
                  <a:cubicBezTo>
                    <a:pt x="134" y="32"/>
                    <a:pt x="142" y="41"/>
                    <a:pt x="148" y="47"/>
                  </a:cubicBezTo>
                  <a:cubicBezTo>
                    <a:pt x="134" y="57"/>
                    <a:pt x="126" y="73"/>
                    <a:pt x="126" y="91"/>
                  </a:cubicBezTo>
                  <a:cubicBezTo>
                    <a:pt x="126" y="92"/>
                    <a:pt x="126" y="93"/>
                    <a:pt x="126" y="94"/>
                  </a:cubicBezTo>
                  <a:cubicBezTo>
                    <a:pt x="127" y="99"/>
                    <a:pt x="130" y="102"/>
                    <a:pt x="134" y="104"/>
                  </a:cubicBezTo>
                  <a:cubicBezTo>
                    <a:pt x="134" y="104"/>
                    <a:pt x="135" y="104"/>
                    <a:pt x="137" y="104"/>
                  </a:cubicBezTo>
                  <a:cubicBezTo>
                    <a:pt x="142" y="104"/>
                    <a:pt x="147" y="102"/>
                    <a:pt x="147" y="102"/>
                  </a:cubicBezTo>
                  <a:cubicBezTo>
                    <a:pt x="222" y="81"/>
                    <a:pt x="222" y="81"/>
                    <a:pt x="222" y="81"/>
                  </a:cubicBezTo>
                  <a:cubicBezTo>
                    <a:pt x="228" y="80"/>
                    <a:pt x="231" y="77"/>
                    <a:pt x="231" y="72"/>
                  </a:cubicBezTo>
                  <a:cubicBezTo>
                    <a:pt x="231" y="71"/>
                    <a:pt x="231" y="71"/>
                    <a:pt x="231" y="71"/>
                  </a:cubicBezTo>
                  <a:cubicBezTo>
                    <a:pt x="231" y="71"/>
                    <a:pt x="231" y="71"/>
                    <a:pt x="231" y="71"/>
                  </a:cubicBezTo>
                  <a:cubicBezTo>
                    <a:pt x="232" y="68"/>
                    <a:pt x="228" y="62"/>
                    <a:pt x="225" y="60"/>
                  </a:cubicBezTo>
                  <a:cubicBezTo>
                    <a:pt x="220" y="57"/>
                    <a:pt x="216" y="55"/>
                    <a:pt x="212" y="52"/>
                  </a:cubicBezTo>
                  <a:cubicBezTo>
                    <a:pt x="196" y="44"/>
                    <a:pt x="185" y="37"/>
                    <a:pt x="174" y="37"/>
                  </a:cubicBezTo>
                  <a:cubicBezTo>
                    <a:pt x="173" y="37"/>
                    <a:pt x="172" y="37"/>
                    <a:pt x="171" y="37"/>
                  </a:cubicBezTo>
                  <a:cubicBezTo>
                    <a:pt x="164" y="28"/>
                    <a:pt x="150" y="12"/>
                    <a:pt x="129" y="6"/>
                  </a:cubicBezTo>
                  <a:cubicBezTo>
                    <a:pt x="111" y="0"/>
                    <a:pt x="92" y="3"/>
                    <a:pt x="73" y="14"/>
                  </a:cubicBezTo>
                  <a:cubicBezTo>
                    <a:pt x="65" y="18"/>
                    <a:pt x="27" y="37"/>
                    <a:pt x="0" y="1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36" y="60"/>
                    <a:pt x="76" y="40"/>
                    <a:pt x="85" y="35"/>
                  </a:cubicBezTo>
                  <a:close/>
                </a:path>
              </a:pathLst>
            </a:custGeom>
            <a:solidFill>
              <a:schemeClr val="accent2">
                <a:lumMod val="50000"/>
                <a:alpha val="61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0"/>
            <p:cNvSpPr>
              <a:spLocks noEditPoints="1"/>
            </p:cNvSpPr>
            <p:nvPr/>
          </p:nvSpPr>
          <p:spPr bwMode="auto">
            <a:xfrm>
              <a:off x="41275" y="1841501"/>
              <a:ext cx="793751" cy="550863"/>
            </a:xfrm>
            <a:custGeom>
              <a:avLst/>
              <a:gdLst>
                <a:gd name="T0" fmla="*/ 308 w 400"/>
                <a:gd name="T1" fmla="*/ 15 h 265"/>
                <a:gd name="T2" fmla="*/ 270 w 400"/>
                <a:gd name="T3" fmla="*/ 9 h 265"/>
                <a:gd name="T4" fmla="*/ 246 w 400"/>
                <a:gd name="T5" fmla="*/ 0 h 265"/>
                <a:gd name="T6" fmla="*/ 226 w 400"/>
                <a:gd name="T7" fmla="*/ 19 h 265"/>
                <a:gd name="T8" fmla="*/ 152 w 400"/>
                <a:gd name="T9" fmla="*/ 40 h 265"/>
                <a:gd name="T10" fmla="*/ 137 w 400"/>
                <a:gd name="T11" fmla="*/ 43 h 265"/>
                <a:gd name="T12" fmla="*/ 129 w 400"/>
                <a:gd name="T13" fmla="*/ 41 h 265"/>
                <a:gd name="T14" fmla="*/ 114 w 400"/>
                <a:gd name="T15" fmla="*/ 28 h 265"/>
                <a:gd name="T16" fmla="*/ 102 w 400"/>
                <a:gd name="T17" fmla="*/ 60 h 265"/>
                <a:gd name="T18" fmla="*/ 102 w 400"/>
                <a:gd name="T19" fmla="*/ 80 h 265"/>
                <a:gd name="T20" fmla="*/ 82 w 400"/>
                <a:gd name="T21" fmla="*/ 80 h 265"/>
                <a:gd name="T22" fmla="*/ 0 w 400"/>
                <a:gd name="T23" fmla="*/ 32 h 265"/>
                <a:gd name="T24" fmla="*/ 0 w 400"/>
                <a:gd name="T25" fmla="*/ 264 h 265"/>
                <a:gd name="T26" fmla="*/ 82 w 400"/>
                <a:gd name="T27" fmla="*/ 216 h 265"/>
                <a:gd name="T28" fmla="*/ 172 w 400"/>
                <a:gd name="T29" fmla="*/ 216 h 265"/>
                <a:gd name="T30" fmla="*/ 272 w 400"/>
                <a:gd name="T31" fmla="*/ 265 h 265"/>
                <a:gd name="T32" fmla="*/ 400 w 400"/>
                <a:gd name="T33" fmla="*/ 137 h 265"/>
                <a:gd name="T34" fmla="*/ 308 w 400"/>
                <a:gd name="T35" fmla="*/ 15 h 265"/>
                <a:gd name="T36" fmla="*/ 257 w 400"/>
                <a:gd name="T37" fmla="*/ 34 h 265"/>
                <a:gd name="T38" fmla="*/ 263 w 400"/>
                <a:gd name="T39" fmla="*/ 28 h 265"/>
                <a:gd name="T40" fmla="*/ 270 w 400"/>
                <a:gd name="T41" fmla="*/ 34 h 265"/>
                <a:gd name="T42" fmla="*/ 270 w 400"/>
                <a:gd name="T43" fmla="*/ 62 h 265"/>
                <a:gd name="T44" fmla="*/ 263 w 400"/>
                <a:gd name="T45" fmla="*/ 69 h 265"/>
                <a:gd name="T46" fmla="*/ 257 w 400"/>
                <a:gd name="T47" fmla="*/ 62 h 265"/>
                <a:gd name="T48" fmla="*/ 257 w 400"/>
                <a:gd name="T49" fmla="*/ 34 h 265"/>
                <a:gd name="T50" fmla="*/ 276 w 400"/>
                <a:gd name="T51" fmla="*/ 154 h 265"/>
                <a:gd name="T52" fmla="*/ 237 w 400"/>
                <a:gd name="T53" fmla="*/ 192 h 265"/>
                <a:gd name="T54" fmla="*/ 199 w 400"/>
                <a:gd name="T55" fmla="*/ 154 h 265"/>
                <a:gd name="T56" fmla="*/ 199 w 400"/>
                <a:gd name="T57" fmla="*/ 151 h 265"/>
                <a:gd name="T58" fmla="*/ 212 w 400"/>
                <a:gd name="T59" fmla="*/ 151 h 265"/>
                <a:gd name="T60" fmla="*/ 212 w 400"/>
                <a:gd name="T61" fmla="*/ 154 h 265"/>
                <a:gd name="T62" fmla="*/ 237 w 400"/>
                <a:gd name="T63" fmla="*/ 179 h 265"/>
                <a:gd name="T64" fmla="*/ 263 w 400"/>
                <a:gd name="T65" fmla="*/ 154 h 265"/>
                <a:gd name="T66" fmla="*/ 263 w 400"/>
                <a:gd name="T67" fmla="*/ 151 h 265"/>
                <a:gd name="T68" fmla="*/ 276 w 400"/>
                <a:gd name="T69" fmla="*/ 151 h 265"/>
                <a:gd name="T70" fmla="*/ 276 w 400"/>
                <a:gd name="T71" fmla="*/ 154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00" h="265">
                  <a:moveTo>
                    <a:pt x="308" y="15"/>
                  </a:moveTo>
                  <a:cubicBezTo>
                    <a:pt x="298" y="12"/>
                    <a:pt x="270" y="9"/>
                    <a:pt x="270" y="9"/>
                  </a:cubicBezTo>
                  <a:cubicBezTo>
                    <a:pt x="246" y="0"/>
                    <a:pt x="246" y="0"/>
                    <a:pt x="246" y="0"/>
                  </a:cubicBezTo>
                  <a:cubicBezTo>
                    <a:pt x="244" y="6"/>
                    <a:pt x="240" y="15"/>
                    <a:pt x="226" y="19"/>
                  </a:cubicBezTo>
                  <a:cubicBezTo>
                    <a:pt x="152" y="40"/>
                    <a:pt x="152" y="40"/>
                    <a:pt x="152" y="40"/>
                  </a:cubicBezTo>
                  <a:cubicBezTo>
                    <a:pt x="149" y="41"/>
                    <a:pt x="143" y="43"/>
                    <a:pt x="137" y="43"/>
                  </a:cubicBezTo>
                  <a:cubicBezTo>
                    <a:pt x="134" y="43"/>
                    <a:pt x="131" y="42"/>
                    <a:pt x="129" y="41"/>
                  </a:cubicBezTo>
                  <a:cubicBezTo>
                    <a:pt x="122" y="38"/>
                    <a:pt x="117" y="34"/>
                    <a:pt x="114" y="28"/>
                  </a:cubicBezTo>
                  <a:cubicBezTo>
                    <a:pt x="107" y="37"/>
                    <a:pt x="102" y="48"/>
                    <a:pt x="102" y="60"/>
                  </a:cubicBezTo>
                  <a:cubicBezTo>
                    <a:pt x="102" y="80"/>
                    <a:pt x="102" y="80"/>
                    <a:pt x="102" y="80"/>
                  </a:cubicBezTo>
                  <a:cubicBezTo>
                    <a:pt x="82" y="80"/>
                    <a:pt x="82" y="80"/>
                    <a:pt x="82" y="80"/>
                  </a:cubicBezTo>
                  <a:cubicBezTo>
                    <a:pt x="63" y="54"/>
                    <a:pt x="34" y="35"/>
                    <a:pt x="0" y="32"/>
                  </a:cubicBezTo>
                  <a:cubicBezTo>
                    <a:pt x="0" y="264"/>
                    <a:pt x="0" y="264"/>
                    <a:pt x="0" y="264"/>
                  </a:cubicBezTo>
                  <a:cubicBezTo>
                    <a:pt x="34" y="261"/>
                    <a:pt x="64" y="243"/>
                    <a:pt x="82" y="216"/>
                  </a:cubicBezTo>
                  <a:cubicBezTo>
                    <a:pt x="172" y="216"/>
                    <a:pt x="172" y="216"/>
                    <a:pt x="172" y="216"/>
                  </a:cubicBezTo>
                  <a:cubicBezTo>
                    <a:pt x="195" y="246"/>
                    <a:pt x="231" y="265"/>
                    <a:pt x="272" y="265"/>
                  </a:cubicBezTo>
                  <a:cubicBezTo>
                    <a:pt x="343" y="265"/>
                    <a:pt x="400" y="208"/>
                    <a:pt x="400" y="137"/>
                  </a:cubicBezTo>
                  <a:cubicBezTo>
                    <a:pt x="400" y="79"/>
                    <a:pt x="356" y="26"/>
                    <a:pt x="308" y="15"/>
                  </a:cubicBezTo>
                  <a:close/>
                  <a:moveTo>
                    <a:pt x="257" y="34"/>
                  </a:moveTo>
                  <a:cubicBezTo>
                    <a:pt x="257" y="31"/>
                    <a:pt x="260" y="28"/>
                    <a:pt x="263" y="28"/>
                  </a:cubicBezTo>
                  <a:cubicBezTo>
                    <a:pt x="267" y="28"/>
                    <a:pt x="270" y="31"/>
                    <a:pt x="270" y="34"/>
                  </a:cubicBezTo>
                  <a:cubicBezTo>
                    <a:pt x="270" y="62"/>
                    <a:pt x="270" y="62"/>
                    <a:pt x="270" y="62"/>
                  </a:cubicBezTo>
                  <a:cubicBezTo>
                    <a:pt x="270" y="66"/>
                    <a:pt x="267" y="69"/>
                    <a:pt x="263" y="69"/>
                  </a:cubicBezTo>
                  <a:cubicBezTo>
                    <a:pt x="260" y="69"/>
                    <a:pt x="257" y="66"/>
                    <a:pt x="257" y="62"/>
                  </a:cubicBezTo>
                  <a:lnTo>
                    <a:pt x="257" y="34"/>
                  </a:lnTo>
                  <a:close/>
                  <a:moveTo>
                    <a:pt x="276" y="154"/>
                  </a:moveTo>
                  <a:cubicBezTo>
                    <a:pt x="276" y="175"/>
                    <a:pt x="258" y="192"/>
                    <a:pt x="237" y="192"/>
                  </a:cubicBezTo>
                  <a:cubicBezTo>
                    <a:pt x="216" y="192"/>
                    <a:pt x="199" y="175"/>
                    <a:pt x="199" y="154"/>
                  </a:cubicBezTo>
                  <a:cubicBezTo>
                    <a:pt x="199" y="151"/>
                    <a:pt x="199" y="151"/>
                    <a:pt x="199" y="151"/>
                  </a:cubicBezTo>
                  <a:cubicBezTo>
                    <a:pt x="212" y="151"/>
                    <a:pt x="212" y="151"/>
                    <a:pt x="212" y="151"/>
                  </a:cubicBezTo>
                  <a:cubicBezTo>
                    <a:pt x="212" y="154"/>
                    <a:pt x="212" y="154"/>
                    <a:pt x="212" y="154"/>
                  </a:cubicBezTo>
                  <a:cubicBezTo>
                    <a:pt x="212" y="168"/>
                    <a:pt x="223" y="179"/>
                    <a:pt x="237" y="179"/>
                  </a:cubicBezTo>
                  <a:cubicBezTo>
                    <a:pt x="251" y="179"/>
                    <a:pt x="263" y="168"/>
                    <a:pt x="263" y="154"/>
                  </a:cubicBezTo>
                  <a:cubicBezTo>
                    <a:pt x="263" y="151"/>
                    <a:pt x="263" y="151"/>
                    <a:pt x="263" y="151"/>
                  </a:cubicBezTo>
                  <a:cubicBezTo>
                    <a:pt x="276" y="151"/>
                    <a:pt x="276" y="151"/>
                    <a:pt x="276" y="151"/>
                  </a:cubicBezTo>
                  <a:lnTo>
                    <a:pt x="276" y="154"/>
                  </a:lnTo>
                  <a:close/>
                </a:path>
              </a:pathLst>
            </a:custGeom>
            <a:solidFill>
              <a:schemeClr val="accent2">
                <a:lumMod val="50000"/>
                <a:alpha val="61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255874" y="3543600"/>
            <a:ext cx="130541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b="1" dirty="0">
                <a:solidFill>
                  <a:schemeClr val="bg1"/>
                </a:solidFill>
              </a:rPr>
              <a:t>Anesthesiologist</a:t>
            </a:r>
          </a:p>
        </p:txBody>
      </p:sp>
      <p:sp>
        <p:nvSpPr>
          <p:cNvPr id="167" name="Freeform 14"/>
          <p:cNvSpPr>
            <a:spLocks noChangeAspect="1" noEditPoints="1"/>
          </p:cNvSpPr>
          <p:nvPr/>
        </p:nvSpPr>
        <p:spPr bwMode="auto">
          <a:xfrm>
            <a:off x="1523112" y="1939057"/>
            <a:ext cx="730166" cy="763205"/>
          </a:xfrm>
          <a:custGeom>
            <a:avLst/>
            <a:gdLst>
              <a:gd name="T0" fmla="*/ 0 w 566"/>
              <a:gd name="T1" fmla="*/ 486 h 566"/>
              <a:gd name="T2" fmla="*/ 0 w 566"/>
              <a:gd name="T3" fmla="*/ 80 h 566"/>
              <a:gd name="T4" fmla="*/ 80 w 566"/>
              <a:gd name="T5" fmla="*/ 0 h 566"/>
              <a:gd name="T6" fmla="*/ 486 w 566"/>
              <a:gd name="T7" fmla="*/ 0 h 566"/>
              <a:gd name="T8" fmla="*/ 566 w 566"/>
              <a:gd name="T9" fmla="*/ 80 h 566"/>
              <a:gd name="T10" fmla="*/ 566 w 566"/>
              <a:gd name="T11" fmla="*/ 486 h 566"/>
              <a:gd name="T12" fmla="*/ 486 w 566"/>
              <a:gd name="T13" fmla="*/ 566 h 566"/>
              <a:gd name="T14" fmla="*/ 80 w 566"/>
              <a:gd name="T15" fmla="*/ 566 h 566"/>
              <a:gd name="T16" fmla="*/ 0 w 566"/>
              <a:gd name="T17" fmla="*/ 486 h 566"/>
              <a:gd name="T18" fmla="*/ 305 w 566"/>
              <a:gd name="T19" fmla="*/ 477 h 566"/>
              <a:gd name="T20" fmla="*/ 305 w 566"/>
              <a:gd name="T21" fmla="*/ 437 h 566"/>
              <a:gd name="T22" fmla="*/ 287 w 566"/>
              <a:gd name="T23" fmla="*/ 437 h 566"/>
              <a:gd name="T24" fmla="*/ 324 w 566"/>
              <a:gd name="T25" fmla="*/ 386 h 566"/>
              <a:gd name="T26" fmla="*/ 363 w 566"/>
              <a:gd name="T27" fmla="*/ 437 h 566"/>
              <a:gd name="T28" fmla="*/ 346 w 566"/>
              <a:gd name="T29" fmla="*/ 437 h 566"/>
              <a:gd name="T30" fmla="*/ 346 w 566"/>
              <a:gd name="T31" fmla="*/ 477 h 566"/>
              <a:gd name="T32" fmla="*/ 463 w 566"/>
              <a:gd name="T33" fmla="*/ 477 h 566"/>
              <a:gd name="T34" fmla="*/ 463 w 566"/>
              <a:gd name="T35" fmla="*/ 435 h 566"/>
              <a:gd name="T36" fmla="*/ 435 w 566"/>
              <a:gd name="T37" fmla="*/ 435 h 566"/>
              <a:gd name="T38" fmla="*/ 370 w 566"/>
              <a:gd name="T39" fmla="*/ 351 h 566"/>
              <a:gd name="T40" fmla="*/ 428 w 566"/>
              <a:gd name="T41" fmla="*/ 270 h 566"/>
              <a:gd name="T42" fmla="*/ 455 w 566"/>
              <a:gd name="T43" fmla="*/ 270 h 566"/>
              <a:gd name="T44" fmla="*/ 455 w 566"/>
              <a:gd name="T45" fmla="*/ 228 h 566"/>
              <a:gd name="T46" fmla="*/ 360 w 566"/>
              <a:gd name="T47" fmla="*/ 228 h 566"/>
              <a:gd name="T48" fmla="*/ 360 w 566"/>
              <a:gd name="T49" fmla="*/ 268 h 566"/>
              <a:gd name="T50" fmla="*/ 375 w 566"/>
              <a:gd name="T51" fmla="*/ 268 h 566"/>
              <a:gd name="T52" fmla="*/ 341 w 566"/>
              <a:gd name="T53" fmla="*/ 314 h 566"/>
              <a:gd name="T54" fmla="*/ 273 w 566"/>
              <a:gd name="T55" fmla="*/ 227 h 566"/>
              <a:gd name="T56" fmla="*/ 281 w 566"/>
              <a:gd name="T57" fmla="*/ 226 h 566"/>
              <a:gd name="T58" fmla="*/ 324 w 566"/>
              <a:gd name="T59" fmla="*/ 164 h 566"/>
              <a:gd name="T60" fmla="*/ 305 w 566"/>
              <a:gd name="T61" fmla="*/ 115 h 566"/>
              <a:gd name="T62" fmla="*/ 244 w 566"/>
              <a:gd name="T63" fmla="*/ 94 h 566"/>
              <a:gd name="T64" fmla="*/ 102 w 566"/>
              <a:gd name="T65" fmla="*/ 94 h 566"/>
              <a:gd name="T66" fmla="*/ 102 w 566"/>
              <a:gd name="T67" fmla="*/ 136 h 566"/>
              <a:gd name="T68" fmla="*/ 128 w 566"/>
              <a:gd name="T69" fmla="*/ 136 h 566"/>
              <a:gd name="T70" fmla="*/ 128 w 566"/>
              <a:gd name="T71" fmla="*/ 301 h 566"/>
              <a:gd name="T72" fmla="*/ 102 w 566"/>
              <a:gd name="T73" fmla="*/ 301 h 566"/>
              <a:gd name="T74" fmla="*/ 102 w 566"/>
              <a:gd name="T75" fmla="*/ 343 h 566"/>
              <a:gd name="T76" fmla="*/ 217 w 566"/>
              <a:gd name="T77" fmla="*/ 343 h 566"/>
              <a:gd name="T78" fmla="*/ 217 w 566"/>
              <a:gd name="T79" fmla="*/ 301 h 566"/>
              <a:gd name="T80" fmla="*/ 193 w 566"/>
              <a:gd name="T81" fmla="*/ 301 h 566"/>
              <a:gd name="T82" fmla="*/ 193 w 566"/>
              <a:gd name="T83" fmla="*/ 234 h 566"/>
              <a:gd name="T84" fmla="*/ 206 w 566"/>
              <a:gd name="T85" fmla="*/ 234 h 566"/>
              <a:gd name="T86" fmla="*/ 234 w 566"/>
              <a:gd name="T87" fmla="*/ 270 h 566"/>
              <a:gd name="T88" fmla="*/ 234 w 566"/>
              <a:gd name="T89" fmla="*/ 270 h 566"/>
              <a:gd name="T90" fmla="*/ 295 w 566"/>
              <a:gd name="T91" fmla="*/ 349 h 566"/>
              <a:gd name="T92" fmla="*/ 234 w 566"/>
              <a:gd name="T93" fmla="*/ 435 h 566"/>
              <a:gd name="T94" fmla="*/ 205 w 566"/>
              <a:gd name="T95" fmla="*/ 435 h 566"/>
              <a:gd name="T96" fmla="*/ 205 w 566"/>
              <a:gd name="T97" fmla="*/ 477 h 566"/>
              <a:gd name="T98" fmla="*/ 305 w 566"/>
              <a:gd name="T99" fmla="*/ 477 h 566"/>
              <a:gd name="T100" fmla="*/ 193 w 566"/>
              <a:gd name="T101" fmla="*/ 194 h 566"/>
              <a:gd name="T102" fmla="*/ 193 w 566"/>
              <a:gd name="T103" fmla="*/ 136 h 566"/>
              <a:gd name="T104" fmla="*/ 221 w 566"/>
              <a:gd name="T105" fmla="*/ 136 h 566"/>
              <a:gd name="T106" fmla="*/ 247 w 566"/>
              <a:gd name="T107" fmla="*/ 143 h 566"/>
              <a:gd name="T108" fmla="*/ 256 w 566"/>
              <a:gd name="T109" fmla="*/ 165 h 566"/>
              <a:gd name="T110" fmla="*/ 215 w 566"/>
              <a:gd name="T111" fmla="*/ 194 h 566"/>
              <a:gd name="T112" fmla="*/ 193 w 566"/>
              <a:gd name="T113" fmla="*/ 194 h 5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66" h="566">
                <a:moveTo>
                  <a:pt x="0" y="486"/>
                </a:moveTo>
                <a:cubicBezTo>
                  <a:pt x="0" y="80"/>
                  <a:pt x="0" y="80"/>
                  <a:pt x="0" y="80"/>
                </a:cubicBezTo>
                <a:cubicBezTo>
                  <a:pt x="0" y="36"/>
                  <a:pt x="36" y="0"/>
                  <a:pt x="80" y="0"/>
                </a:cubicBezTo>
                <a:cubicBezTo>
                  <a:pt x="486" y="0"/>
                  <a:pt x="486" y="0"/>
                  <a:pt x="486" y="0"/>
                </a:cubicBezTo>
                <a:cubicBezTo>
                  <a:pt x="530" y="0"/>
                  <a:pt x="566" y="36"/>
                  <a:pt x="566" y="80"/>
                </a:cubicBezTo>
                <a:cubicBezTo>
                  <a:pt x="566" y="486"/>
                  <a:pt x="566" y="486"/>
                  <a:pt x="566" y="486"/>
                </a:cubicBezTo>
                <a:cubicBezTo>
                  <a:pt x="566" y="530"/>
                  <a:pt x="530" y="566"/>
                  <a:pt x="486" y="566"/>
                </a:cubicBezTo>
                <a:cubicBezTo>
                  <a:pt x="80" y="566"/>
                  <a:pt x="80" y="566"/>
                  <a:pt x="80" y="566"/>
                </a:cubicBezTo>
                <a:cubicBezTo>
                  <a:pt x="36" y="566"/>
                  <a:pt x="0" y="530"/>
                  <a:pt x="0" y="486"/>
                </a:cubicBezTo>
                <a:close/>
                <a:moveTo>
                  <a:pt x="305" y="477"/>
                </a:moveTo>
                <a:cubicBezTo>
                  <a:pt x="305" y="437"/>
                  <a:pt x="305" y="437"/>
                  <a:pt x="305" y="437"/>
                </a:cubicBezTo>
                <a:cubicBezTo>
                  <a:pt x="287" y="437"/>
                  <a:pt x="287" y="437"/>
                  <a:pt x="287" y="437"/>
                </a:cubicBezTo>
                <a:cubicBezTo>
                  <a:pt x="324" y="386"/>
                  <a:pt x="324" y="386"/>
                  <a:pt x="324" y="386"/>
                </a:cubicBezTo>
                <a:cubicBezTo>
                  <a:pt x="363" y="437"/>
                  <a:pt x="363" y="437"/>
                  <a:pt x="363" y="437"/>
                </a:cubicBezTo>
                <a:cubicBezTo>
                  <a:pt x="346" y="437"/>
                  <a:pt x="346" y="437"/>
                  <a:pt x="346" y="437"/>
                </a:cubicBezTo>
                <a:cubicBezTo>
                  <a:pt x="346" y="477"/>
                  <a:pt x="346" y="477"/>
                  <a:pt x="346" y="477"/>
                </a:cubicBezTo>
                <a:cubicBezTo>
                  <a:pt x="463" y="477"/>
                  <a:pt x="463" y="477"/>
                  <a:pt x="463" y="477"/>
                </a:cubicBezTo>
                <a:cubicBezTo>
                  <a:pt x="463" y="435"/>
                  <a:pt x="463" y="435"/>
                  <a:pt x="463" y="435"/>
                </a:cubicBezTo>
                <a:cubicBezTo>
                  <a:pt x="435" y="435"/>
                  <a:pt x="435" y="435"/>
                  <a:pt x="435" y="435"/>
                </a:cubicBezTo>
                <a:cubicBezTo>
                  <a:pt x="370" y="351"/>
                  <a:pt x="370" y="351"/>
                  <a:pt x="370" y="351"/>
                </a:cubicBezTo>
                <a:cubicBezTo>
                  <a:pt x="428" y="270"/>
                  <a:pt x="428" y="270"/>
                  <a:pt x="428" y="270"/>
                </a:cubicBezTo>
                <a:cubicBezTo>
                  <a:pt x="455" y="270"/>
                  <a:pt x="455" y="270"/>
                  <a:pt x="455" y="270"/>
                </a:cubicBezTo>
                <a:cubicBezTo>
                  <a:pt x="455" y="228"/>
                  <a:pt x="455" y="228"/>
                  <a:pt x="455" y="228"/>
                </a:cubicBezTo>
                <a:cubicBezTo>
                  <a:pt x="360" y="228"/>
                  <a:pt x="360" y="228"/>
                  <a:pt x="360" y="228"/>
                </a:cubicBezTo>
                <a:cubicBezTo>
                  <a:pt x="360" y="268"/>
                  <a:pt x="360" y="268"/>
                  <a:pt x="360" y="268"/>
                </a:cubicBezTo>
                <a:cubicBezTo>
                  <a:pt x="375" y="268"/>
                  <a:pt x="375" y="268"/>
                  <a:pt x="375" y="268"/>
                </a:cubicBezTo>
                <a:cubicBezTo>
                  <a:pt x="341" y="314"/>
                  <a:pt x="341" y="314"/>
                  <a:pt x="341" y="314"/>
                </a:cubicBezTo>
                <a:cubicBezTo>
                  <a:pt x="273" y="227"/>
                  <a:pt x="273" y="227"/>
                  <a:pt x="273" y="227"/>
                </a:cubicBezTo>
                <a:cubicBezTo>
                  <a:pt x="281" y="226"/>
                  <a:pt x="281" y="226"/>
                  <a:pt x="281" y="226"/>
                </a:cubicBezTo>
                <a:cubicBezTo>
                  <a:pt x="310" y="213"/>
                  <a:pt x="324" y="192"/>
                  <a:pt x="324" y="164"/>
                </a:cubicBezTo>
                <a:cubicBezTo>
                  <a:pt x="324" y="145"/>
                  <a:pt x="318" y="129"/>
                  <a:pt x="305" y="115"/>
                </a:cubicBezTo>
                <a:cubicBezTo>
                  <a:pt x="293" y="101"/>
                  <a:pt x="273" y="94"/>
                  <a:pt x="244" y="94"/>
                </a:cubicBezTo>
                <a:cubicBezTo>
                  <a:pt x="102" y="94"/>
                  <a:pt x="102" y="94"/>
                  <a:pt x="102" y="94"/>
                </a:cubicBezTo>
                <a:cubicBezTo>
                  <a:pt x="102" y="136"/>
                  <a:pt x="102" y="136"/>
                  <a:pt x="102" y="136"/>
                </a:cubicBezTo>
                <a:cubicBezTo>
                  <a:pt x="128" y="136"/>
                  <a:pt x="128" y="136"/>
                  <a:pt x="128" y="136"/>
                </a:cubicBezTo>
                <a:cubicBezTo>
                  <a:pt x="128" y="301"/>
                  <a:pt x="128" y="301"/>
                  <a:pt x="128" y="301"/>
                </a:cubicBezTo>
                <a:cubicBezTo>
                  <a:pt x="102" y="301"/>
                  <a:pt x="102" y="301"/>
                  <a:pt x="102" y="301"/>
                </a:cubicBezTo>
                <a:cubicBezTo>
                  <a:pt x="102" y="343"/>
                  <a:pt x="102" y="343"/>
                  <a:pt x="102" y="343"/>
                </a:cubicBezTo>
                <a:cubicBezTo>
                  <a:pt x="217" y="343"/>
                  <a:pt x="217" y="343"/>
                  <a:pt x="217" y="343"/>
                </a:cubicBezTo>
                <a:cubicBezTo>
                  <a:pt x="217" y="301"/>
                  <a:pt x="217" y="301"/>
                  <a:pt x="217" y="301"/>
                </a:cubicBezTo>
                <a:cubicBezTo>
                  <a:pt x="193" y="301"/>
                  <a:pt x="193" y="301"/>
                  <a:pt x="193" y="301"/>
                </a:cubicBezTo>
                <a:cubicBezTo>
                  <a:pt x="193" y="234"/>
                  <a:pt x="193" y="234"/>
                  <a:pt x="193" y="234"/>
                </a:cubicBezTo>
                <a:cubicBezTo>
                  <a:pt x="206" y="234"/>
                  <a:pt x="206" y="234"/>
                  <a:pt x="206" y="234"/>
                </a:cubicBezTo>
                <a:cubicBezTo>
                  <a:pt x="234" y="270"/>
                  <a:pt x="234" y="270"/>
                  <a:pt x="234" y="270"/>
                </a:cubicBezTo>
                <a:cubicBezTo>
                  <a:pt x="234" y="270"/>
                  <a:pt x="234" y="270"/>
                  <a:pt x="234" y="270"/>
                </a:cubicBezTo>
                <a:cubicBezTo>
                  <a:pt x="295" y="349"/>
                  <a:pt x="295" y="349"/>
                  <a:pt x="295" y="349"/>
                </a:cubicBezTo>
                <a:cubicBezTo>
                  <a:pt x="234" y="435"/>
                  <a:pt x="234" y="435"/>
                  <a:pt x="234" y="435"/>
                </a:cubicBezTo>
                <a:cubicBezTo>
                  <a:pt x="205" y="435"/>
                  <a:pt x="205" y="435"/>
                  <a:pt x="205" y="435"/>
                </a:cubicBezTo>
                <a:cubicBezTo>
                  <a:pt x="205" y="477"/>
                  <a:pt x="205" y="477"/>
                  <a:pt x="205" y="477"/>
                </a:cubicBezTo>
                <a:lnTo>
                  <a:pt x="305" y="477"/>
                </a:lnTo>
                <a:close/>
                <a:moveTo>
                  <a:pt x="193" y="194"/>
                </a:moveTo>
                <a:cubicBezTo>
                  <a:pt x="193" y="136"/>
                  <a:pt x="193" y="136"/>
                  <a:pt x="193" y="136"/>
                </a:cubicBezTo>
                <a:cubicBezTo>
                  <a:pt x="221" y="136"/>
                  <a:pt x="221" y="136"/>
                  <a:pt x="221" y="136"/>
                </a:cubicBezTo>
                <a:cubicBezTo>
                  <a:pt x="232" y="136"/>
                  <a:pt x="241" y="138"/>
                  <a:pt x="247" y="143"/>
                </a:cubicBezTo>
                <a:cubicBezTo>
                  <a:pt x="253" y="148"/>
                  <a:pt x="256" y="155"/>
                  <a:pt x="256" y="165"/>
                </a:cubicBezTo>
                <a:cubicBezTo>
                  <a:pt x="256" y="184"/>
                  <a:pt x="243" y="194"/>
                  <a:pt x="215" y="194"/>
                </a:cubicBezTo>
                <a:lnTo>
                  <a:pt x="193" y="194"/>
                </a:lnTo>
                <a:close/>
              </a:path>
            </a:pathLst>
          </a:custGeom>
          <a:solidFill>
            <a:schemeClr val="accent2">
              <a:lumMod val="50000"/>
              <a:alpha val="6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TextBox 99"/>
          <p:cNvSpPr txBox="1"/>
          <p:nvPr/>
        </p:nvSpPr>
        <p:spPr>
          <a:xfrm>
            <a:off x="1363168" y="2244486"/>
            <a:ext cx="1038379" cy="1523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100" b="1" dirty="0">
                <a:solidFill>
                  <a:schemeClr val="bg1"/>
                </a:solidFill>
              </a:rPr>
              <a:t>Pharmacist</a:t>
            </a:r>
          </a:p>
        </p:txBody>
      </p:sp>
      <p:sp>
        <p:nvSpPr>
          <p:cNvPr id="171" name="Freeform 18"/>
          <p:cNvSpPr>
            <a:spLocks noChangeAspect="1" noEditPoints="1"/>
          </p:cNvSpPr>
          <p:nvPr/>
        </p:nvSpPr>
        <p:spPr bwMode="auto">
          <a:xfrm>
            <a:off x="3172741" y="1320925"/>
            <a:ext cx="668541" cy="835404"/>
          </a:xfrm>
          <a:custGeom>
            <a:avLst/>
            <a:gdLst>
              <a:gd name="T0" fmla="*/ 21 w 292"/>
              <a:gd name="T1" fmla="*/ 350 h 350"/>
              <a:gd name="T2" fmla="*/ 0 w 292"/>
              <a:gd name="T3" fmla="*/ 42 h 350"/>
              <a:gd name="T4" fmla="*/ 72 w 292"/>
              <a:gd name="T5" fmla="*/ 21 h 350"/>
              <a:gd name="T6" fmla="*/ 87 w 292"/>
              <a:gd name="T7" fmla="*/ 0 h 350"/>
              <a:gd name="T8" fmla="*/ 217 w 292"/>
              <a:gd name="T9" fmla="*/ 15 h 350"/>
              <a:gd name="T10" fmla="*/ 271 w 292"/>
              <a:gd name="T11" fmla="*/ 21 h 350"/>
              <a:gd name="T12" fmla="*/ 292 w 292"/>
              <a:gd name="T13" fmla="*/ 330 h 350"/>
              <a:gd name="T14" fmla="*/ 29 w 292"/>
              <a:gd name="T15" fmla="*/ 46 h 350"/>
              <a:gd name="T16" fmla="*/ 24 w 292"/>
              <a:gd name="T17" fmla="*/ 321 h 350"/>
              <a:gd name="T18" fmla="*/ 263 w 292"/>
              <a:gd name="T19" fmla="*/ 325 h 350"/>
              <a:gd name="T20" fmla="*/ 268 w 292"/>
              <a:gd name="T21" fmla="*/ 51 h 350"/>
              <a:gd name="T22" fmla="*/ 213 w 292"/>
              <a:gd name="T23" fmla="*/ 46 h 350"/>
              <a:gd name="T24" fmla="*/ 199 w 292"/>
              <a:gd name="T25" fmla="*/ 72 h 350"/>
              <a:gd name="T26" fmla="*/ 167 w 292"/>
              <a:gd name="T27" fmla="*/ 58 h 350"/>
              <a:gd name="T28" fmla="*/ 109 w 292"/>
              <a:gd name="T29" fmla="*/ 72 h 350"/>
              <a:gd name="T30" fmla="*/ 76 w 292"/>
              <a:gd name="T31" fmla="*/ 57 h 350"/>
              <a:gd name="T32" fmla="*/ 29 w 292"/>
              <a:gd name="T33" fmla="*/ 46 h 350"/>
              <a:gd name="T34" fmla="*/ 42 w 292"/>
              <a:gd name="T35" fmla="*/ 308 h 350"/>
              <a:gd name="T36" fmla="*/ 42 w 292"/>
              <a:gd name="T37" fmla="*/ 298 h 350"/>
              <a:gd name="T38" fmla="*/ 255 w 292"/>
              <a:gd name="T39" fmla="*/ 303 h 350"/>
              <a:gd name="T40" fmla="*/ 250 w 292"/>
              <a:gd name="T41" fmla="*/ 286 h 350"/>
              <a:gd name="T42" fmla="*/ 37 w 292"/>
              <a:gd name="T43" fmla="*/ 281 h 350"/>
              <a:gd name="T44" fmla="*/ 250 w 292"/>
              <a:gd name="T45" fmla="*/ 276 h 350"/>
              <a:gd name="T46" fmla="*/ 250 w 292"/>
              <a:gd name="T47" fmla="*/ 286 h 350"/>
              <a:gd name="T48" fmla="*/ 165 w 292"/>
              <a:gd name="T49" fmla="*/ 252 h 350"/>
              <a:gd name="T50" fmla="*/ 165 w 292"/>
              <a:gd name="T51" fmla="*/ 242 h 350"/>
              <a:gd name="T52" fmla="*/ 254 w 292"/>
              <a:gd name="T53" fmla="*/ 247 h 350"/>
              <a:gd name="T54" fmla="*/ 106 w 292"/>
              <a:gd name="T55" fmla="*/ 249 h 350"/>
              <a:gd name="T56" fmla="*/ 88 w 292"/>
              <a:gd name="T57" fmla="*/ 220 h 350"/>
              <a:gd name="T58" fmla="*/ 73 w 292"/>
              <a:gd name="T59" fmla="*/ 248 h 350"/>
              <a:gd name="T60" fmla="*/ 56 w 292"/>
              <a:gd name="T61" fmla="*/ 237 h 350"/>
              <a:gd name="T62" fmla="*/ 39 w 292"/>
              <a:gd name="T63" fmla="*/ 247 h 350"/>
              <a:gd name="T64" fmla="*/ 52 w 292"/>
              <a:gd name="T65" fmla="*/ 227 h 350"/>
              <a:gd name="T66" fmla="*/ 70 w 292"/>
              <a:gd name="T67" fmla="*/ 236 h 350"/>
              <a:gd name="T68" fmla="*/ 87 w 292"/>
              <a:gd name="T69" fmla="*/ 204 h 350"/>
              <a:gd name="T70" fmla="*/ 105 w 292"/>
              <a:gd name="T71" fmla="*/ 231 h 350"/>
              <a:gd name="T72" fmla="*/ 125 w 292"/>
              <a:gd name="T73" fmla="*/ 189 h 350"/>
              <a:gd name="T74" fmla="*/ 111 w 292"/>
              <a:gd name="T75" fmla="*/ 245 h 350"/>
              <a:gd name="T76" fmla="*/ 106 w 292"/>
              <a:gd name="T77" fmla="*/ 249 h 350"/>
              <a:gd name="T78" fmla="*/ 165 w 292"/>
              <a:gd name="T79" fmla="*/ 229 h 350"/>
              <a:gd name="T80" fmla="*/ 165 w 292"/>
              <a:gd name="T81" fmla="*/ 219 h 350"/>
              <a:gd name="T82" fmla="*/ 254 w 292"/>
              <a:gd name="T83" fmla="*/ 224 h 350"/>
              <a:gd name="T84" fmla="*/ 249 w 292"/>
              <a:gd name="T85" fmla="*/ 206 h 350"/>
              <a:gd name="T86" fmla="*/ 160 w 292"/>
              <a:gd name="T87" fmla="*/ 201 h 350"/>
              <a:gd name="T88" fmla="*/ 249 w 292"/>
              <a:gd name="T89" fmla="*/ 196 h 350"/>
              <a:gd name="T90" fmla="*/ 249 w 292"/>
              <a:gd name="T91" fmla="*/ 206 h 350"/>
              <a:gd name="T92" fmla="*/ 166 w 292"/>
              <a:gd name="T93" fmla="*/ 180 h 350"/>
              <a:gd name="T94" fmla="*/ 161 w 292"/>
              <a:gd name="T95" fmla="*/ 99 h 350"/>
              <a:gd name="T96" fmla="*/ 250 w 292"/>
              <a:gd name="T97" fmla="*/ 94 h 350"/>
              <a:gd name="T98" fmla="*/ 255 w 292"/>
              <a:gd name="T99" fmla="*/ 175 h 350"/>
              <a:gd name="T100" fmla="*/ 92 w 292"/>
              <a:gd name="T101" fmla="*/ 180 h 350"/>
              <a:gd name="T102" fmla="*/ 60 w 292"/>
              <a:gd name="T103" fmla="*/ 175 h 350"/>
              <a:gd name="T104" fmla="*/ 40 w 292"/>
              <a:gd name="T105" fmla="*/ 155 h 350"/>
              <a:gd name="T106" fmla="*/ 35 w 292"/>
              <a:gd name="T107" fmla="*/ 122 h 350"/>
              <a:gd name="T108" fmla="*/ 60 w 292"/>
              <a:gd name="T109" fmla="*/ 117 h 350"/>
              <a:gd name="T110" fmla="*/ 65 w 292"/>
              <a:gd name="T111" fmla="*/ 94 h 350"/>
              <a:gd name="T112" fmla="*/ 97 w 292"/>
              <a:gd name="T113" fmla="*/ 99 h 350"/>
              <a:gd name="T114" fmla="*/ 116 w 292"/>
              <a:gd name="T115" fmla="*/ 117 h 350"/>
              <a:gd name="T116" fmla="*/ 121 w 292"/>
              <a:gd name="T117" fmla="*/ 150 h 350"/>
              <a:gd name="T118" fmla="*/ 97 w 292"/>
              <a:gd name="T119" fmla="*/ 155 h 350"/>
              <a:gd name="T120" fmla="*/ 92 w 292"/>
              <a:gd name="T121" fmla="*/ 180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92" h="350">
                <a:moveTo>
                  <a:pt x="271" y="350"/>
                </a:moveTo>
                <a:cubicBezTo>
                  <a:pt x="21" y="350"/>
                  <a:pt x="21" y="350"/>
                  <a:pt x="21" y="350"/>
                </a:cubicBezTo>
                <a:cubicBezTo>
                  <a:pt x="10" y="350"/>
                  <a:pt x="0" y="341"/>
                  <a:pt x="0" y="330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30"/>
                  <a:pt x="10" y="21"/>
                  <a:pt x="21" y="21"/>
                </a:cubicBezTo>
                <a:cubicBezTo>
                  <a:pt x="72" y="21"/>
                  <a:pt x="72" y="21"/>
                  <a:pt x="72" y="21"/>
                </a:cubicBezTo>
                <a:cubicBezTo>
                  <a:pt x="72" y="15"/>
                  <a:pt x="72" y="15"/>
                  <a:pt x="72" y="15"/>
                </a:cubicBezTo>
                <a:cubicBezTo>
                  <a:pt x="72" y="6"/>
                  <a:pt x="79" y="0"/>
                  <a:pt x="87" y="0"/>
                </a:cubicBezTo>
                <a:cubicBezTo>
                  <a:pt x="202" y="0"/>
                  <a:pt x="202" y="0"/>
                  <a:pt x="202" y="0"/>
                </a:cubicBezTo>
                <a:cubicBezTo>
                  <a:pt x="210" y="0"/>
                  <a:pt x="217" y="6"/>
                  <a:pt x="217" y="15"/>
                </a:cubicBezTo>
                <a:cubicBezTo>
                  <a:pt x="217" y="21"/>
                  <a:pt x="217" y="21"/>
                  <a:pt x="217" y="21"/>
                </a:cubicBezTo>
                <a:cubicBezTo>
                  <a:pt x="271" y="21"/>
                  <a:pt x="271" y="21"/>
                  <a:pt x="271" y="21"/>
                </a:cubicBezTo>
                <a:cubicBezTo>
                  <a:pt x="282" y="21"/>
                  <a:pt x="292" y="30"/>
                  <a:pt x="292" y="42"/>
                </a:cubicBezTo>
                <a:cubicBezTo>
                  <a:pt x="292" y="330"/>
                  <a:pt x="292" y="330"/>
                  <a:pt x="292" y="330"/>
                </a:cubicBezTo>
                <a:cubicBezTo>
                  <a:pt x="292" y="341"/>
                  <a:pt x="282" y="350"/>
                  <a:pt x="271" y="350"/>
                </a:cubicBezTo>
                <a:close/>
                <a:moveTo>
                  <a:pt x="29" y="46"/>
                </a:moveTo>
                <a:cubicBezTo>
                  <a:pt x="26" y="46"/>
                  <a:pt x="24" y="48"/>
                  <a:pt x="24" y="51"/>
                </a:cubicBezTo>
                <a:cubicBezTo>
                  <a:pt x="24" y="321"/>
                  <a:pt x="24" y="321"/>
                  <a:pt x="24" y="321"/>
                </a:cubicBezTo>
                <a:cubicBezTo>
                  <a:pt x="24" y="323"/>
                  <a:pt x="26" y="325"/>
                  <a:pt x="29" y="325"/>
                </a:cubicBezTo>
                <a:cubicBezTo>
                  <a:pt x="263" y="325"/>
                  <a:pt x="263" y="325"/>
                  <a:pt x="263" y="325"/>
                </a:cubicBezTo>
                <a:cubicBezTo>
                  <a:pt x="266" y="325"/>
                  <a:pt x="268" y="323"/>
                  <a:pt x="268" y="321"/>
                </a:cubicBezTo>
                <a:cubicBezTo>
                  <a:pt x="268" y="51"/>
                  <a:pt x="268" y="51"/>
                  <a:pt x="268" y="51"/>
                </a:cubicBezTo>
                <a:cubicBezTo>
                  <a:pt x="268" y="48"/>
                  <a:pt x="266" y="46"/>
                  <a:pt x="263" y="46"/>
                </a:cubicBezTo>
                <a:cubicBezTo>
                  <a:pt x="213" y="46"/>
                  <a:pt x="213" y="46"/>
                  <a:pt x="213" y="46"/>
                </a:cubicBezTo>
                <a:cubicBezTo>
                  <a:pt x="213" y="57"/>
                  <a:pt x="213" y="57"/>
                  <a:pt x="213" y="57"/>
                </a:cubicBezTo>
                <a:cubicBezTo>
                  <a:pt x="213" y="65"/>
                  <a:pt x="207" y="72"/>
                  <a:pt x="199" y="72"/>
                </a:cubicBezTo>
                <a:cubicBezTo>
                  <a:pt x="182" y="72"/>
                  <a:pt x="182" y="72"/>
                  <a:pt x="182" y="72"/>
                </a:cubicBezTo>
                <a:cubicBezTo>
                  <a:pt x="175" y="72"/>
                  <a:pt x="171" y="65"/>
                  <a:pt x="167" y="58"/>
                </a:cubicBezTo>
                <a:cubicBezTo>
                  <a:pt x="123" y="58"/>
                  <a:pt x="123" y="58"/>
                  <a:pt x="123" y="58"/>
                </a:cubicBezTo>
                <a:cubicBezTo>
                  <a:pt x="120" y="65"/>
                  <a:pt x="115" y="72"/>
                  <a:pt x="109" y="72"/>
                </a:cubicBezTo>
                <a:cubicBezTo>
                  <a:pt x="91" y="72"/>
                  <a:pt x="91" y="72"/>
                  <a:pt x="91" y="72"/>
                </a:cubicBezTo>
                <a:cubicBezTo>
                  <a:pt x="83" y="72"/>
                  <a:pt x="76" y="65"/>
                  <a:pt x="76" y="57"/>
                </a:cubicBezTo>
                <a:cubicBezTo>
                  <a:pt x="76" y="46"/>
                  <a:pt x="76" y="46"/>
                  <a:pt x="76" y="46"/>
                </a:cubicBezTo>
                <a:lnTo>
                  <a:pt x="29" y="46"/>
                </a:lnTo>
                <a:close/>
                <a:moveTo>
                  <a:pt x="250" y="308"/>
                </a:moveTo>
                <a:cubicBezTo>
                  <a:pt x="42" y="308"/>
                  <a:pt x="42" y="308"/>
                  <a:pt x="42" y="308"/>
                </a:cubicBezTo>
                <a:cubicBezTo>
                  <a:pt x="39" y="308"/>
                  <a:pt x="37" y="306"/>
                  <a:pt x="37" y="303"/>
                </a:cubicBezTo>
                <a:cubicBezTo>
                  <a:pt x="37" y="300"/>
                  <a:pt x="39" y="298"/>
                  <a:pt x="42" y="298"/>
                </a:cubicBezTo>
                <a:cubicBezTo>
                  <a:pt x="250" y="298"/>
                  <a:pt x="250" y="298"/>
                  <a:pt x="250" y="298"/>
                </a:cubicBezTo>
                <a:cubicBezTo>
                  <a:pt x="252" y="298"/>
                  <a:pt x="255" y="300"/>
                  <a:pt x="255" y="303"/>
                </a:cubicBezTo>
                <a:cubicBezTo>
                  <a:pt x="255" y="306"/>
                  <a:pt x="252" y="308"/>
                  <a:pt x="250" y="308"/>
                </a:cubicBezTo>
                <a:close/>
                <a:moveTo>
                  <a:pt x="250" y="286"/>
                </a:moveTo>
                <a:cubicBezTo>
                  <a:pt x="42" y="286"/>
                  <a:pt x="42" y="286"/>
                  <a:pt x="42" y="286"/>
                </a:cubicBezTo>
                <a:cubicBezTo>
                  <a:pt x="39" y="286"/>
                  <a:pt x="37" y="284"/>
                  <a:pt x="37" y="281"/>
                </a:cubicBezTo>
                <a:cubicBezTo>
                  <a:pt x="37" y="279"/>
                  <a:pt x="39" y="276"/>
                  <a:pt x="42" y="276"/>
                </a:cubicBezTo>
                <a:cubicBezTo>
                  <a:pt x="250" y="276"/>
                  <a:pt x="250" y="276"/>
                  <a:pt x="250" y="276"/>
                </a:cubicBezTo>
                <a:cubicBezTo>
                  <a:pt x="252" y="276"/>
                  <a:pt x="255" y="279"/>
                  <a:pt x="255" y="281"/>
                </a:cubicBezTo>
                <a:cubicBezTo>
                  <a:pt x="255" y="284"/>
                  <a:pt x="252" y="286"/>
                  <a:pt x="250" y="286"/>
                </a:cubicBezTo>
                <a:close/>
                <a:moveTo>
                  <a:pt x="249" y="252"/>
                </a:moveTo>
                <a:cubicBezTo>
                  <a:pt x="165" y="252"/>
                  <a:pt x="165" y="252"/>
                  <a:pt x="165" y="252"/>
                </a:cubicBezTo>
                <a:cubicBezTo>
                  <a:pt x="162" y="252"/>
                  <a:pt x="160" y="250"/>
                  <a:pt x="160" y="247"/>
                </a:cubicBezTo>
                <a:cubicBezTo>
                  <a:pt x="160" y="244"/>
                  <a:pt x="162" y="242"/>
                  <a:pt x="165" y="242"/>
                </a:cubicBezTo>
                <a:cubicBezTo>
                  <a:pt x="249" y="242"/>
                  <a:pt x="249" y="242"/>
                  <a:pt x="249" y="242"/>
                </a:cubicBezTo>
                <a:cubicBezTo>
                  <a:pt x="252" y="242"/>
                  <a:pt x="254" y="244"/>
                  <a:pt x="254" y="247"/>
                </a:cubicBezTo>
                <a:cubicBezTo>
                  <a:pt x="254" y="250"/>
                  <a:pt x="252" y="252"/>
                  <a:pt x="249" y="252"/>
                </a:cubicBezTo>
                <a:close/>
                <a:moveTo>
                  <a:pt x="106" y="249"/>
                </a:moveTo>
                <a:cubicBezTo>
                  <a:pt x="104" y="249"/>
                  <a:pt x="103" y="248"/>
                  <a:pt x="102" y="246"/>
                </a:cubicBezTo>
                <a:cubicBezTo>
                  <a:pt x="88" y="220"/>
                  <a:pt x="88" y="220"/>
                  <a:pt x="88" y="220"/>
                </a:cubicBezTo>
                <a:cubicBezTo>
                  <a:pt x="76" y="246"/>
                  <a:pt x="76" y="246"/>
                  <a:pt x="76" y="246"/>
                </a:cubicBezTo>
                <a:cubicBezTo>
                  <a:pt x="76" y="247"/>
                  <a:pt x="74" y="248"/>
                  <a:pt x="73" y="248"/>
                </a:cubicBezTo>
                <a:cubicBezTo>
                  <a:pt x="71" y="249"/>
                  <a:pt x="70" y="248"/>
                  <a:pt x="69" y="247"/>
                </a:cubicBezTo>
                <a:cubicBezTo>
                  <a:pt x="56" y="237"/>
                  <a:pt x="56" y="237"/>
                  <a:pt x="56" y="237"/>
                </a:cubicBezTo>
                <a:cubicBezTo>
                  <a:pt x="46" y="247"/>
                  <a:pt x="46" y="247"/>
                  <a:pt x="46" y="247"/>
                </a:cubicBezTo>
                <a:cubicBezTo>
                  <a:pt x="44" y="249"/>
                  <a:pt x="41" y="249"/>
                  <a:pt x="39" y="247"/>
                </a:cubicBezTo>
                <a:cubicBezTo>
                  <a:pt x="37" y="245"/>
                  <a:pt x="37" y="242"/>
                  <a:pt x="39" y="240"/>
                </a:cubicBezTo>
                <a:cubicBezTo>
                  <a:pt x="52" y="227"/>
                  <a:pt x="52" y="227"/>
                  <a:pt x="52" y="227"/>
                </a:cubicBezTo>
                <a:cubicBezTo>
                  <a:pt x="54" y="225"/>
                  <a:pt x="57" y="225"/>
                  <a:pt x="59" y="226"/>
                </a:cubicBezTo>
                <a:cubicBezTo>
                  <a:pt x="70" y="236"/>
                  <a:pt x="70" y="236"/>
                  <a:pt x="70" y="236"/>
                </a:cubicBezTo>
                <a:cubicBezTo>
                  <a:pt x="83" y="207"/>
                  <a:pt x="83" y="207"/>
                  <a:pt x="83" y="207"/>
                </a:cubicBezTo>
                <a:cubicBezTo>
                  <a:pt x="83" y="205"/>
                  <a:pt x="85" y="204"/>
                  <a:pt x="87" y="204"/>
                </a:cubicBezTo>
                <a:cubicBezTo>
                  <a:pt x="89" y="204"/>
                  <a:pt x="91" y="205"/>
                  <a:pt x="92" y="207"/>
                </a:cubicBezTo>
                <a:cubicBezTo>
                  <a:pt x="105" y="231"/>
                  <a:pt x="105" y="231"/>
                  <a:pt x="105" y="231"/>
                </a:cubicBezTo>
                <a:cubicBezTo>
                  <a:pt x="118" y="192"/>
                  <a:pt x="118" y="192"/>
                  <a:pt x="118" y="192"/>
                </a:cubicBezTo>
                <a:cubicBezTo>
                  <a:pt x="119" y="189"/>
                  <a:pt x="122" y="188"/>
                  <a:pt x="125" y="189"/>
                </a:cubicBezTo>
                <a:cubicBezTo>
                  <a:pt x="127" y="190"/>
                  <a:pt x="129" y="192"/>
                  <a:pt x="128" y="195"/>
                </a:cubicBezTo>
                <a:cubicBezTo>
                  <a:pt x="111" y="245"/>
                  <a:pt x="111" y="245"/>
                  <a:pt x="111" y="245"/>
                </a:cubicBezTo>
                <a:cubicBezTo>
                  <a:pt x="110" y="247"/>
                  <a:pt x="108" y="248"/>
                  <a:pt x="106" y="249"/>
                </a:cubicBezTo>
                <a:cubicBezTo>
                  <a:pt x="106" y="249"/>
                  <a:pt x="106" y="249"/>
                  <a:pt x="106" y="249"/>
                </a:cubicBezTo>
                <a:close/>
                <a:moveTo>
                  <a:pt x="249" y="229"/>
                </a:moveTo>
                <a:cubicBezTo>
                  <a:pt x="165" y="229"/>
                  <a:pt x="165" y="229"/>
                  <a:pt x="165" y="229"/>
                </a:cubicBezTo>
                <a:cubicBezTo>
                  <a:pt x="162" y="229"/>
                  <a:pt x="160" y="226"/>
                  <a:pt x="160" y="224"/>
                </a:cubicBezTo>
                <a:cubicBezTo>
                  <a:pt x="160" y="221"/>
                  <a:pt x="162" y="219"/>
                  <a:pt x="165" y="219"/>
                </a:cubicBezTo>
                <a:cubicBezTo>
                  <a:pt x="249" y="219"/>
                  <a:pt x="249" y="219"/>
                  <a:pt x="249" y="219"/>
                </a:cubicBezTo>
                <a:cubicBezTo>
                  <a:pt x="252" y="219"/>
                  <a:pt x="254" y="221"/>
                  <a:pt x="254" y="224"/>
                </a:cubicBezTo>
                <a:cubicBezTo>
                  <a:pt x="254" y="226"/>
                  <a:pt x="252" y="229"/>
                  <a:pt x="249" y="229"/>
                </a:cubicBezTo>
                <a:close/>
                <a:moveTo>
                  <a:pt x="249" y="206"/>
                </a:moveTo>
                <a:cubicBezTo>
                  <a:pt x="165" y="206"/>
                  <a:pt x="165" y="206"/>
                  <a:pt x="165" y="206"/>
                </a:cubicBezTo>
                <a:cubicBezTo>
                  <a:pt x="162" y="206"/>
                  <a:pt x="160" y="203"/>
                  <a:pt x="160" y="201"/>
                </a:cubicBezTo>
                <a:cubicBezTo>
                  <a:pt x="160" y="198"/>
                  <a:pt x="162" y="196"/>
                  <a:pt x="165" y="196"/>
                </a:cubicBezTo>
                <a:cubicBezTo>
                  <a:pt x="249" y="196"/>
                  <a:pt x="249" y="196"/>
                  <a:pt x="249" y="196"/>
                </a:cubicBezTo>
                <a:cubicBezTo>
                  <a:pt x="252" y="196"/>
                  <a:pt x="254" y="198"/>
                  <a:pt x="254" y="201"/>
                </a:cubicBezTo>
                <a:cubicBezTo>
                  <a:pt x="254" y="203"/>
                  <a:pt x="252" y="206"/>
                  <a:pt x="249" y="206"/>
                </a:cubicBezTo>
                <a:close/>
                <a:moveTo>
                  <a:pt x="250" y="180"/>
                </a:moveTo>
                <a:cubicBezTo>
                  <a:pt x="166" y="180"/>
                  <a:pt x="166" y="180"/>
                  <a:pt x="166" y="180"/>
                </a:cubicBezTo>
                <a:cubicBezTo>
                  <a:pt x="163" y="180"/>
                  <a:pt x="161" y="177"/>
                  <a:pt x="161" y="175"/>
                </a:cubicBezTo>
                <a:cubicBezTo>
                  <a:pt x="161" y="99"/>
                  <a:pt x="161" y="99"/>
                  <a:pt x="161" y="99"/>
                </a:cubicBezTo>
                <a:cubicBezTo>
                  <a:pt x="161" y="96"/>
                  <a:pt x="163" y="94"/>
                  <a:pt x="166" y="94"/>
                </a:cubicBezTo>
                <a:cubicBezTo>
                  <a:pt x="250" y="94"/>
                  <a:pt x="250" y="94"/>
                  <a:pt x="250" y="94"/>
                </a:cubicBezTo>
                <a:cubicBezTo>
                  <a:pt x="253" y="94"/>
                  <a:pt x="255" y="96"/>
                  <a:pt x="255" y="99"/>
                </a:cubicBezTo>
                <a:cubicBezTo>
                  <a:pt x="255" y="175"/>
                  <a:pt x="255" y="175"/>
                  <a:pt x="255" y="175"/>
                </a:cubicBezTo>
                <a:cubicBezTo>
                  <a:pt x="255" y="177"/>
                  <a:pt x="253" y="180"/>
                  <a:pt x="250" y="180"/>
                </a:cubicBezTo>
                <a:close/>
                <a:moveTo>
                  <a:pt x="92" y="180"/>
                </a:moveTo>
                <a:cubicBezTo>
                  <a:pt x="65" y="180"/>
                  <a:pt x="65" y="180"/>
                  <a:pt x="65" y="180"/>
                </a:cubicBezTo>
                <a:cubicBezTo>
                  <a:pt x="62" y="180"/>
                  <a:pt x="60" y="177"/>
                  <a:pt x="60" y="175"/>
                </a:cubicBezTo>
                <a:cubicBezTo>
                  <a:pt x="60" y="155"/>
                  <a:pt x="60" y="155"/>
                  <a:pt x="60" y="155"/>
                </a:cubicBezTo>
                <a:cubicBezTo>
                  <a:pt x="40" y="155"/>
                  <a:pt x="40" y="155"/>
                  <a:pt x="40" y="155"/>
                </a:cubicBezTo>
                <a:cubicBezTo>
                  <a:pt x="37" y="155"/>
                  <a:pt x="35" y="153"/>
                  <a:pt x="35" y="150"/>
                </a:cubicBezTo>
                <a:cubicBezTo>
                  <a:pt x="35" y="122"/>
                  <a:pt x="35" y="122"/>
                  <a:pt x="35" y="122"/>
                </a:cubicBezTo>
                <a:cubicBezTo>
                  <a:pt x="35" y="120"/>
                  <a:pt x="37" y="117"/>
                  <a:pt x="40" y="117"/>
                </a:cubicBezTo>
                <a:cubicBezTo>
                  <a:pt x="60" y="117"/>
                  <a:pt x="60" y="117"/>
                  <a:pt x="60" y="117"/>
                </a:cubicBezTo>
                <a:cubicBezTo>
                  <a:pt x="60" y="99"/>
                  <a:pt x="60" y="99"/>
                  <a:pt x="60" y="99"/>
                </a:cubicBezTo>
                <a:cubicBezTo>
                  <a:pt x="60" y="96"/>
                  <a:pt x="62" y="94"/>
                  <a:pt x="65" y="94"/>
                </a:cubicBezTo>
                <a:cubicBezTo>
                  <a:pt x="92" y="94"/>
                  <a:pt x="92" y="94"/>
                  <a:pt x="92" y="94"/>
                </a:cubicBezTo>
                <a:cubicBezTo>
                  <a:pt x="95" y="94"/>
                  <a:pt x="97" y="96"/>
                  <a:pt x="97" y="99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116" y="117"/>
                  <a:pt x="116" y="117"/>
                  <a:pt x="116" y="117"/>
                </a:cubicBezTo>
                <a:cubicBezTo>
                  <a:pt x="119" y="117"/>
                  <a:pt x="121" y="120"/>
                  <a:pt x="121" y="122"/>
                </a:cubicBezTo>
                <a:cubicBezTo>
                  <a:pt x="121" y="150"/>
                  <a:pt x="121" y="150"/>
                  <a:pt x="121" y="150"/>
                </a:cubicBezTo>
                <a:cubicBezTo>
                  <a:pt x="121" y="153"/>
                  <a:pt x="119" y="155"/>
                  <a:pt x="116" y="155"/>
                </a:cubicBezTo>
                <a:cubicBezTo>
                  <a:pt x="97" y="155"/>
                  <a:pt x="97" y="155"/>
                  <a:pt x="97" y="155"/>
                </a:cubicBezTo>
                <a:cubicBezTo>
                  <a:pt x="97" y="175"/>
                  <a:pt x="97" y="175"/>
                  <a:pt x="97" y="175"/>
                </a:cubicBezTo>
                <a:cubicBezTo>
                  <a:pt x="97" y="177"/>
                  <a:pt x="95" y="180"/>
                  <a:pt x="92" y="180"/>
                </a:cubicBezTo>
                <a:close/>
              </a:path>
            </a:pathLst>
          </a:custGeom>
          <a:solidFill>
            <a:schemeClr val="accent2">
              <a:lumMod val="50000"/>
              <a:alpha val="6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" name="TextBox 127"/>
          <p:cNvSpPr txBox="1"/>
          <p:nvPr/>
        </p:nvSpPr>
        <p:spPr>
          <a:xfrm>
            <a:off x="2987822" y="1738678"/>
            <a:ext cx="1038379" cy="3046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100" b="1" dirty="0">
                <a:solidFill>
                  <a:schemeClr val="bg1"/>
                </a:solidFill>
              </a:rPr>
              <a:t>PA Coordinator</a:t>
            </a:r>
          </a:p>
        </p:txBody>
      </p:sp>
    </p:spTree>
    <p:extLst>
      <p:ext uri="{BB962C8B-B14F-4D97-AF65-F5344CB8AC3E}">
        <p14:creationId xmlns:p14="http://schemas.microsoft.com/office/powerpoint/2010/main" val="27188720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79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0281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0"/>
            <a:ext cx="909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7498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30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uman-brain-lungs-set-zentangle-sketchy-doodle-decorative-curves-outline-ornamental-seamless-pattern-661399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1" y="0"/>
            <a:ext cx="8741998" cy="681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359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SMA is caused by too little of a vital protein called survivor motor neuron (SMN) which is produced by the survivor motor neuron gene SMN 1</a:t>
            </a:r>
          </a:p>
          <a:p>
            <a:r>
              <a:rPr lang="en-US" dirty="0" smtClean="0"/>
              <a:t>Too little of this protein causes the motor neuron in the spinal cord to die and the muscles they control atrophy and become progressively weak.</a:t>
            </a:r>
          </a:p>
          <a:p>
            <a:r>
              <a:rPr lang="en-US" dirty="0" smtClean="0"/>
              <a:t>Both copies of the SMN 1 gene are deleted or not working but luckily we have a back up gene called SMN 2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causes SMA?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0304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The back up gene ( SMN 2) is not fully functional as it has a “mistake” in it called an RNA splicing error.</a:t>
            </a:r>
          </a:p>
          <a:p>
            <a:r>
              <a:rPr lang="en-US" dirty="0" smtClean="0"/>
              <a:t>The number of copies of SMN 2 vary among SMA patients</a:t>
            </a:r>
          </a:p>
          <a:p>
            <a:r>
              <a:rPr lang="en-US" dirty="0" smtClean="0"/>
              <a:t>The more copies of SMN 2 present, typically the less severe the SMA is but this DOES NOT ALWAYS HOLD TRUE</a:t>
            </a:r>
          </a:p>
          <a:p>
            <a:r>
              <a:rPr lang="en-US" dirty="0" smtClean="0"/>
              <a:t>The recently FDA approved treatment for SMA</a:t>
            </a:r>
            <a:r>
              <a:rPr lang="en-US" b="1" dirty="0" smtClean="0"/>
              <a:t>, </a:t>
            </a:r>
            <a:r>
              <a:rPr lang="en-US" b="1" dirty="0" err="1" smtClean="0"/>
              <a:t>nusinersin</a:t>
            </a:r>
            <a:r>
              <a:rPr lang="en-US" b="1" dirty="0" smtClean="0"/>
              <a:t> ( </a:t>
            </a:r>
            <a:r>
              <a:rPr lang="en-US" b="1" dirty="0" err="1" smtClean="0"/>
              <a:t>spinraza</a:t>
            </a:r>
            <a:r>
              <a:rPr lang="en-US" b="1" dirty="0" smtClean="0"/>
              <a:t>) </a:t>
            </a:r>
            <a:r>
              <a:rPr lang="en-US" dirty="0" smtClean="0"/>
              <a:t> corrects the “splicing error” and allows the SMN 2 gene to make a fully functional survivor motor neuron protein.  Turns on the back up gene!!!!</a:t>
            </a:r>
          </a:p>
          <a:p>
            <a:r>
              <a:rPr lang="en-US" dirty="0" err="1"/>
              <a:t>Nusinersin</a:t>
            </a:r>
            <a:r>
              <a:rPr lang="en-US" dirty="0"/>
              <a:t> is a small piece of RNA that binds just after the “mistake” in exon 7 of the SMN 2 gene and allows it to produce a full length functional SMN protein!</a:t>
            </a:r>
          </a:p>
          <a:p>
            <a:r>
              <a:rPr lang="en-US" dirty="0" err="1"/>
              <a:t>Nusinersin</a:t>
            </a:r>
            <a:r>
              <a:rPr lang="en-US" dirty="0"/>
              <a:t> is called an antisense oligonucleotide (ASO)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SMN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3781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FDA </a:t>
            </a:r>
            <a:r>
              <a:rPr lang="en-US" dirty="0"/>
              <a:t>approved December 2016 for infants, children and adults with </a:t>
            </a:r>
            <a:r>
              <a:rPr lang="en-US" dirty="0" smtClean="0"/>
              <a:t>SMA</a:t>
            </a:r>
          </a:p>
          <a:p>
            <a:r>
              <a:rPr lang="en-US" dirty="0" smtClean="0"/>
              <a:t>First available treatment ever for SMA</a:t>
            </a:r>
            <a:endParaRPr lang="en-US" dirty="0"/>
          </a:p>
          <a:p>
            <a:r>
              <a:rPr lang="en-US" dirty="0"/>
              <a:t>Given by </a:t>
            </a:r>
            <a:r>
              <a:rPr lang="en-US" dirty="0" err="1"/>
              <a:t>intrathecal</a:t>
            </a:r>
            <a:r>
              <a:rPr lang="en-US" dirty="0"/>
              <a:t> injection which usually requires image guidance as many of these patients have severe scoliosis</a:t>
            </a:r>
          </a:p>
          <a:p>
            <a:r>
              <a:rPr lang="en-US" dirty="0"/>
              <a:t>Some may require </a:t>
            </a:r>
            <a:r>
              <a:rPr lang="en-US" dirty="0" smtClean="0"/>
              <a:t>anesthesia</a:t>
            </a:r>
          </a:p>
          <a:p>
            <a:r>
              <a:rPr lang="en-US" dirty="0" smtClean="0"/>
              <a:t>Reported increased incidence of respiratory infections, bleeding issues, constipation, renal toxicity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Nusinersin</a:t>
            </a:r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Spinraza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897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579896"/>
              </p:ext>
            </p:extLst>
          </p:nvPr>
        </p:nvGraphicFramePr>
        <p:xfrm>
          <a:off x="1378188" y="1766285"/>
          <a:ext cx="6135414" cy="48080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1088"/>
                <a:gridCol w="502600"/>
                <a:gridCol w="112154"/>
                <a:gridCol w="3364955"/>
                <a:gridCol w="964617"/>
              </a:tblGrid>
              <a:tr h="430838">
                <a:tc>
                  <a:txBody>
                    <a:bodyPr/>
                    <a:lstStyle/>
                    <a:p>
                      <a:pPr marL="0" marR="16002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42950" algn="l"/>
                        </a:tabLst>
                      </a:pPr>
                      <a:r>
                        <a:rPr lang="en-US" sz="1200" kern="1200">
                          <a:effectLst/>
                        </a:rPr>
                        <a:t>Study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tc gridSpan="2">
                  <a:txBody>
                    <a:bodyPr/>
                    <a:lstStyle/>
                    <a:p>
                      <a:pPr marL="0" marR="4572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l"/>
                          <a:tab pos="720090" algn="l"/>
                        </a:tabLst>
                      </a:pPr>
                      <a:r>
                        <a:rPr lang="en-US" sz="1200" kern="1200">
                          <a:effectLst/>
                        </a:rPr>
                        <a:t>Phase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tc hMerge="1">
                  <a:txBody>
                    <a:bodyPr/>
                    <a:lstStyle/>
                    <a:p>
                      <a:pPr marL="0" marR="39306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39306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Description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39306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Status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</a:tr>
              <a:tr h="789266">
                <a:tc>
                  <a:txBody>
                    <a:bodyPr/>
                    <a:lstStyle/>
                    <a:p>
                      <a:pPr marL="0" marR="4572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8650" algn="l"/>
                          <a:tab pos="971550" algn="l"/>
                          <a:tab pos="1188720" algn="l"/>
                        </a:tabLst>
                      </a:pPr>
                      <a:r>
                        <a:rPr lang="en-US" sz="1200" kern="1200">
                          <a:effectLst/>
                        </a:rPr>
                        <a:t>ENDEAR</a:t>
                      </a:r>
                      <a:endParaRPr lang="en-US" sz="1100">
                        <a:effectLst/>
                      </a:endParaRPr>
                    </a:p>
                    <a:p>
                      <a:pPr marL="0" marR="393065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8650" algn="l"/>
                          <a:tab pos="857250" algn="l"/>
                          <a:tab pos="971550" algn="l"/>
                          <a:tab pos="1188720" algn="l"/>
                        </a:tabLst>
                      </a:pPr>
                      <a:r>
                        <a:rPr lang="en-US" sz="1000" kern="1200">
                          <a:effectLst/>
                        </a:rPr>
                        <a:t>(NCT02193074) 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 gridSpan="2">
                  <a:txBody>
                    <a:bodyPr/>
                    <a:lstStyle/>
                    <a:p>
                      <a:pPr marL="0" marR="39306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pPr marL="0" marR="39306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39306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Randomized, sham-controlled trial in infants with SMA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45820" algn="l"/>
                        </a:tabLst>
                      </a:pPr>
                      <a:r>
                        <a:rPr lang="en-US" sz="1200">
                          <a:effectLst/>
                        </a:rPr>
                        <a:t>Positive Interim Results*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</a:tr>
              <a:tr h="789266">
                <a:tc>
                  <a:txBody>
                    <a:bodyPr/>
                    <a:lstStyle/>
                    <a:p>
                      <a:pPr marL="0" marR="393065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88720" algn="l"/>
                        </a:tabLst>
                      </a:pPr>
                      <a:r>
                        <a:rPr lang="en-US" sz="1200" kern="1200" dirty="0">
                          <a:effectLst/>
                        </a:rPr>
                        <a:t>CHERISH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393065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88720" algn="l"/>
                        </a:tabLst>
                      </a:pPr>
                      <a:r>
                        <a:rPr lang="en-US" sz="1000" kern="1200" dirty="0">
                          <a:effectLst/>
                        </a:rPr>
                        <a:t>(NCT02292537)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 gridSpan="2">
                  <a:txBody>
                    <a:bodyPr/>
                    <a:lstStyle/>
                    <a:p>
                      <a:pPr marL="0" marR="39306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pPr marL="0" marR="39306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39306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Randomized, sham-controlled trial in children with SMA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5461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74370" algn="l"/>
                          <a:tab pos="845820" algn="l"/>
                        </a:tabLst>
                      </a:pPr>
                      <a:r>
                        <a:rPr lang="en-US" sz="1200">
                          <a:effectLst/>
                        </a:rPr>
                        <a:t>Positive Interim Results*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</a:tr>
              <a:tr h="430838">
                <a:tc gridSpan="5">
                  <a:txBody>
                    <a:bodyPr/>
                    <a:lstStyle/>
                    <a:p>
                      <a:pPr marL="0" marR="39306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Supporting Open-Label Studies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1435" marR="51435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89266">
                <a:tc>
                  <a:txBody>
                    <a:bodyPr/>
                    <a:lstStyle/>
                    <a:p>
                      <a:pPr marL="0" marR="21717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88720" algn="l"/>
                        </a:tabLst>
                      </a:pPr>
                      <a:r>
                        <a:rPr lang="en-US" sz="1200" kern="1200" dirty="0">
                          <a:effectLst/>
                        </a:rPr>
                        <a:t>SHINE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393065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88720" algn="l"/>
                        </a:tabLst>
                      </a:pPr>
                      <a:r>
                        <a:rPr lang="en-US" sz="1000" kern="1200" dirty="0">
                          <a:effectLst/>
                        </a:rPr>
                        <a:t>(NCT02594124)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39306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 gridSpan="2"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88870" algn="l"/>
                        </a:tabLst>
                      </a:pPr>
                      <a:r>
                        <a:rPr lang="en-US" sz="1200" kern="1200" dirty="0">
                          <a:effectLst/>
                        </a:rPr>
                        <a:t>Open-label extension for participants in ENDEAR and CHERISH studies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1143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On-going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</a:tr>
              <a:tr h="789266">
                <a:tc>
                  <a:txBody>
                    <a:bodyPr/>
                    <a:lstStyle/>
                    <a:p>
                      <a:pPr marL="0" marR="4572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l"/>
                          <a:tab pos="1188720" algn="l"/>
                        </a:tabLst>
                      </a:pPr>
                      <a:r>
                        <a:rPr lang="en-US" sz="1200" kern="1200">
                          <a:effectLst/>
                        </a:rPr>
                        <a:t>EMBRACE</a:t>
                      </a:r>
                      <a:endParaRPr lang="en-US" sz="1100">
                        <a:effectLst/>
                      </a:endParaRPr>
                    </a:p>
                    <a:p>
                      <a:pPr marL="0" marR="393065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l"/>
                          <a:tab pos="1188720" algn="l"/>
                        </a:tabLst>
                      </a:pPr>
                      <a:r>
                        <a:rPr lang="en-US" sz="1000" kern="1200">
                          <a:effectLst/>
                        </a:rPr>
                        <a:t>(NCT02462759)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39306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 gridSpan="2">
                  <a:txBody>
                    <a:bodyPr/>
                    <a:lstStyle/>
                    <a:p>
                      <a:pPr marL="0" marR="4572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74620" algn="l"/>
                          <a:tab pos="2720340" algn="l"/>
                        </a:tabLst>
                      </a:pPr>
                      <a:r>
                        <a:rPr lang="en-US" sz="1200" kern="1200">
                          <a:effectLst/>
                        </a:rPr>
                        <a:t>Open-label, multi-dose trial in infants and children who did not qualify for ENDEAR or CHERISH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74370" algn="l"/>
                          <a:tab pos="845820" algn="l"/>
                        </a:tabLst>
                      </a:pPr>
                      <a:r>
                        <a:rPr lang="en-US" sz="1200">
                          <a:effectLst/>
                        </a:rPr>
                        <a:t>On-going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</a:tr>
              <a:tr h="789266">
                <a:tc>
                  <a:txBody>
                    <a:bodyPr/>
                    <a:lstStyle/>
                    <a:p>
                      <a:pPr marL="0" marR="393065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71550" algn="l"/>
                          <a:tab pos="1188720" algn="l"/>
                        </a:tabLst>
                      </a:pPr>
                      <a:r>
                        <a:rPr lang="en-US" sz="1200" kern="1200">
                          <a:effectLst/>
                        </a:rPr>
                        <a:t>NURTURE</a:t>
                      </a:r>
                      <a:endParaRPr lang="en-US" sz="1100">
                        <a:effectLst/>
                      </a:endParaRPr>
                    </a:p>
                    <a:p>
                      <a:pPr marL="0" marR="393065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l"/>
                          <a:tab pos="1188720" algn="l"/>
                        </a:tabLst>
                      </a:pPr>
                      <a:r>
                        <a:rPr lang="en-US" sz="1000" kern="1200">
                          <a:effectLst/>
                        </a:rPr>
                        <a:t>(NCT02386553)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39306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 gridSpan="2">
                  <a:txBody>
                    <a:bodyPr/>
                    <a:lstStyle/>
                    <a:p>
                      <a:pPr marL="0" marR="4572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74620" algn="l"/>
                          <a:tab pos="2720340" algn="l"/>
                        </a:tabLst>
                      </a:pPr>
                      <a:r>
                        <a:rPr lang="en-US" sz="1200" kern="1200" dirty="0">
                          <a:effectLst/>
                        </a:rPr>
                        <a:t>Open-label study in genetically diagnosed pre-symptomatic infants with SMA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1143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On-going 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</a:tr>
            </a:tbl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Nusinersin</a:t>
            </a:r>
            <a:r>
              <a:rPr lang="en-US" dirty="0"/>
              <a:t> (</a:t>
            </a:r>
            <a:r>
              <a:rPr lang="en-US" dirty="0" err="1"/>
              <a:t>Spinraza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Treatment </a:t>
            </a:r>
            <a:r>
              <a:rPr lang="en-US" dirty="0" smtClean="0"/>
              <a:t>Studies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760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ENDEAR ( infants SMA 1)</a:t>
            </a:r>
          </a:p>
          <a:p>
            <a:pPr lvl="1"/>
            <a:r>
              <a:rPr lang="en-US" dirty="0" smtClean="0"/>
              <a:t>double-blind</a:t>
            </a:r>
            <a:r>
              <a:rPr lang="en-US" dirty="0"/>
              <a:t>, sham-procedure controlled </a:t>
            </a:r>
            <a:r>
              <a:rPr lang="en-US" dirty="0" smtClean="0"/>
              <a:t>clinical trial </a:t>
            </a:r>
            <a:r>
              <a:rPr lang="en-US" dirty="0"/>
              <a:t>in 121 symptomatic </a:t>
            </a:r>
            <a:r>
              <a:rPr lang="en-US" dirty="0">
                <a:solidFill>
                  <a:srgbClr val="FF0000"/>
                </a:solidFill>
              </a:rPr>
              <a:t>infantile-onset patients with SMA (symptom onset before 6 months of age). 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Patients </a:t>
            </a:r>
            <a:r>
              <a:rPr lang="en-US" dirty="0"/>
              <a:t>were aged ≤7 months at the time of first </a:t>
            </a:r>
            <a:r>
              <a:rPr lang="en-US" dirty="0" smtClean="0"/>
              <a:t>dose</a:t>
            </a:r>
            <a:endParaRPr lang="en-US" dirty="0"/>
          </a:p>
          <a:p>
            <a:pPr lvl="1"/>
            <a:r>
              <a:rPr lang="en-US" dirty="0" smtClean="0"/>
              <a:t> </a:t>
            </a:r>
            <a:r>
              <a:rPr lang="en-US" dirty="0"/>
              <a:t>98% of patients had 2 copies of the </a:t>
            </a:r>
            <a:r>
              <a:rPr lang="en-US" i="1" dirty="0"/>
              <a:t>SMN2</a:t>
            </a:r>
            <a:r>
              <a:rPr lang="en-US" dirty="0"/>
              <a:t> gene, mostly consistent with a clinical diagnosis of Type 1 SMA. </a:t>
            </a:r>
            <a:endParaRPr lang="en-US" dirty="0" smtClean="0"/>
          </a:p>
          <a:p>
            <a:pPr lvl="1"/>
            <a:r>
              <a:rPr lang="en-US" dirty="0" smtClean="0"/>
              <a:t>interim </a:t>
            </a:r>
            <a:r>
              <a:rPr lang="en-US" dirty="0"/>
              <a:t>efficacy analysis in September of 2016. </a:t>
            </a:r>
            <a:endParaRPr lang="en-US" dirty="0" smtClean="0"/>
          </a:p>
          <a:p>
            <a:pPr lvl="1"/>
            <a:r>
              <a:rPr lang="en-US" dirty="0" smtClean="0"/>
              <a:t>This </a:t>
            </a:r>
            <a:r>
              <a:rPr lang="en-US" dirty="0"/>
              <a:t>analysis showed that the primary end point—motor milestone response—was positive in 41% of </a:t>
            </a:r>
            <a:r>
              <a:rPr lang="en-US" dirty="0" err="1"/>
              <a:t>nusinersen</a:t>
            </a:r>
            <a:r>
              <a:rPr lang="en-US" dirty="0"/>
              <a:t>-treated infants, and information was submitted to the FDA. </a:t>
            </a:r>
            <a:endParaRPr lang="en-US" dirty="0" smtClean="0"/>
          </a:p>
          <a:p>
            <a:pPr lvl="1"/>
            <a:r>
              <a:rPr lang="en-US" dirty="0" smtClean="0"/>
              <a:t>Under </a:t>
            </a:r>
            <a:r>
              <a:rPr lang="en-US" dirty="0"/>
              <a:t>priority review, </a:t>
            </a:r>
            <a:r>
              <a:rPr lang="en-US" dirty="0" err="1"/>
              <a:t>Spinraza</a:t>
            </a:r>
            <a:r>
              <a:rPr lang="en-US" dirty="0"/>
              <a:t> (</a:t>
            </a:r>
            <a:r>
              <a:rPr lang="en-US" dirty="0" err="1"/>
              <a:t>nusinersen</a:t>
            </a:r>
            <a:r>
              <a:rPr lang="en-US" dirty="0"/>
              <a:t>) was approved for the treatment of SMA in pediatric and adult patients by the FDA on </a:t>
            </a:r>
            <a:r>
              <a:rPr lang="en-US" u="sng" dirty="0">
                <a:solidFill>
                  <a:srgbClr val="FF0000"/>
                </a:solidFill>
              </a:rPr>
              <a:t>December 23, 2016.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828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1F85C7C-FBC8-4608-B835-F1713EE84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913" y="3692796"/>
            <a:ext cx="7470962" cy="2777854"/>
          </a:xfrm>
          <a:prstGeom prst="rect">
            <a:avLst/>
          </a:prstGeom>
        </p:spPr>
      </p:pic>
      <p:pic>
        <p:nvPicPr>
          <p:cNvPr id="22529" name="Picture 14" descr="icon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" y="736600"/>
            <a:ext cx="6223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0913" y="2013744"/>
            <a:ext cx="7383462" cy="77311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eaLnBrk="1" fontAlgn="auto" hangingPunct="1">
              <a:buFont typeface="Verdana" panose="020B0604030504040204" pitchFamily="34" charset="0"/>
              <a:buChar char="●"/>
              <a:defRPr/>
            </a:pPr>
            <a:r>
              <a:rPr lang="en-US" dirty="0">
                <a:solidFill>
                  <a:srgbClr val="000090"/>
                </a:solidFill>
                <a:ea typeface="+mn-ea"/>
                <a:cs typeface="+mn-cs"/>
              </a:rPr>
              <a:t>In ENDEAR, a controlled clinical study, individuals with </a:t>
            </a:r>
            <a:r>
              <a:rPr lang="en-US" b="1" dirty="0">
                <a:solidFill>
                  <a:srgbClr val="000090"/>
                </a:solidFill>
                <a:ea typeface="+mn-ea"/>
                <a:cs typeface="+mn-cs"/>
              </a:rPr>
              <a:t>infantile-onset SMA </a:t>
            </a:r>
            <a:r>
              <a:rPr lang="en-US" dirty="0">
                <a:solidFill>
                  <a:srgbClr val="000090"/>
                </a:solidFill>
                <a:ea typeface="+mn-ea"/>
                <a:cs typeface="+mn-cs"/>
              </a:rPr>
              <a:t>treated with SPINRAZA achieved and sustained clinically meaningful improvements in motor function compared to untreated individuals</a:t>
            </a:r>
            <a:endParaRPr lang="en-US" i="1" dirty="0">
              <a:solidFill>
                <a:srgbClr val="000090"/>
              </a:solidFill>
              <a:ea typeface="+mn-ea"/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3025" y="6470650"/>
            <a:ext cx="30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pitchFamily="-9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pitchFamily="-9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pitchFamily="-9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pitchFamily="-9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pitchFamily="-9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pitchFamily="-9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pitchFamily="-9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pitchFamily="-9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pitchFamily="-94" charset="-128"/>
              </a:defRPr>
            </a:lvl9pPr>
          </a:lstStyle>
          <a:p>
            <a:pPr eaLnBrk="1" hangingPunct="1"/>
            <a:fld id="{587879D2-6481-4EF2-9F6B-24DC0BD9A4D3}" type="slidenum">
              <a:rPr lang="en-US" altLang="en-US" sz="800">
                <a:solidFill>
                  <a:srgbClr val="A6A6A6"/>
                </a:solidFill>
              </a:rPr>
              <a:pPr eaLnBrk="1" hangingPunct="1"/>
              <a:t>45</a:t>
            </a:fld>
            <a:endParaRPr lang="en-US" altLang="en-US" sz="800">
              <a:solidFill>
                <a:srgbClr val="A6A6A6"/>
              </a:solidFill>
            </a:endParaRPr>
          </a:p>
        </p:txBody>
      </p:sp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522413" y="733425"/>
            <a:ext cx="3709987" cy="473075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000" dirty="0" smtClean="0">
                <a:solidFill>
                  <a:schemeClr val="tx2"/>
                </a:solidFill>
                <a:ea typeface="ヒラギノ角ゴ Pro W3" pitchFamily="-94" charset="-128"/>
              </a:rPr>
              <a:t>ENDEAR STUDY</a:t>
            </a:r>
            <a:endParaRPr lang="en-US" altLang="en-US" sz="4000" dirty="0">
              <a:solidFill>
                <a:schemeClr val="tx2"/>
              </a:solidFill>
              <a:ea typeface="ヒラギノ角ゴ Pro W3" pitchFamily="-94" charset="-128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CHERISH ( Children)</a:t>
            </a:r>
          </a:p>
          <a:p>
            <a:pPr lvl="1"/>
            <a:r>
              <a:rPr lang="en-US" dirty="0" smtClean="0"/>
              <a:t>included 126 participants with SMA  aged 2 to 12 years</a:t>
            </a:r>
          </a:p>
          <a:p>
            <a:pPr lvl="1"/>
            <a:r>
              <a:rPr lang="en-US" dirty="0" smtClean="0"/>
              <a:t>those who received 4 doses of </a:t>
            </a:r>
            <a:r>
              <a:rPr lang="en-US" dirty="0" err="1" smtClean="0"/>
              <a:t>intrathecal</a:t>
            </a:r>
            <a:r>
              <a:rPr lang="en-US" dirty="0" smtClean="0"/>
              <a:t> </a:t>
            </a:r>
            <a:r>
              <a:rPr lang="en-US" dirty="0" err="1" smtClean="0"/>
              <a:t>nusinersen</a:t>
            </a:r>
            <a:r>
              <a:rPr lang="en-US" dirty="0" smtClean="0"/>
              <a:t> over 9 months had significantly greater improvement in Hammersmith Functional Motor Scale-Expanded (HFMSE) scores compared with those who received a sham procedure.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CHERISH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903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Content Placeholder 2"/>
          <p:cNvSpPr txBox="1">
            <a:spLocks/>
          </p:cNvSpPr>
          <p:nvPr/>
        </p:nvSpPr>
        <p:spPr bwMode="auto">
          <a:xfrm>
            <a:off x="950913" y="1789307"/>
            <a:ext cx="7416800" cy="2412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7013" indent="-227013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pitchFamily="-94" charset="-128"/>
              </a:defRPr>
            </a:lvl1pPr>
            <a:lvl2pPr marL="517525" indent="-1778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pitchFamily="-9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pitchFamily="-9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pitchFamily="-9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pitchFamily="-9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pitchFamily="-9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pitchFamily="-9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pitchFamily="-9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pitchFamily="-94" charset="-128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EE3A33"/>
              </a:buClr>
              <a:buSzPct val="100000"/>
              <a:buFont typeface="Verdana" panose="020B0604030504040204" pitchFamily="34" charset="0"/>
              <a:buChar char="●"/>
            </a:pPr>
            <a:r>
              <a:rPr lang="en-US" altLang="en-US" sz="1400" dirty="0">
                <a:solidFill>
                  <a:srgbClr val="000090"/>
                </a:solidFill>
              </a:rPr>
              <a:t>When treated with SPINRAZA, some individuals who had or were likely to develop Type 1, 2, or 3 SMA showed improvements including:</a:t>
            </a:r>
          </a:p>
          <a:p>
            <a:pPr lvl="1" eaLnBrk="1" hangingPunct="1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sz="1400" b="1" dirty="0">
                <a:solidFill>
                  <a:srgbClr val="FF0000"/>
                </a:solidFill>
              </a:rPr>
              <a:t>Achieving</a:t>
            </a:r>
            <a:r>
              <a:rPr lang="en-US" altLang="en-US" sz="1400" dirty="0">
                <a:solidFill>
                  <a:srgbClr val="000090"/>
                </a:solidFill>
              </a:rPr>
              <a:t> new motor milestones, such as the ability to sit independently, stand, or walk when they would otherwise be unexpected to do so</a:t>
            </a:r>
          </a:p>
          <a:p>
            <a:pPr lvl="1" eaLnBrk="1" hangingPunct="1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sz="1400" b="1" dirty="0">
                <a:solidFill>
                  <a:srgbClr val="FF0000"/>
                </a:solidFill>
              </a:rPr>
              <a:t>Maintaining</a:t>
            </a:r>
            <a:r>
              <a:rPr lang="en-US" altLang="en-US" sz="1400" dirty="0">
                <a:solidFill>
                  <a:srgbClr val="000090"/>
                </a:solidFill>
              </a:rPr>
              <a:t> milestones at ages when they would be expected to lose them </a:t>
            </a:r>
          </a:p>
          <a:p>
            <a:pPr lvl="1" eaLnBrk="1" hangingPunct="1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sz="1400" b="1" dirty="0">
                <a:solidFill>
                  <a:srgbClr val="FF0000"/>
                </a:solidFill>
              </a:rPr>
              <a:t>Surviving</a:t>
            </a:r>
            <a:r>
              <a:rPr lang="en-US" altLang="en-US" sz="1400" dirty="0">
                <a:solidFill>
                  <a:srgbClr val="000090"/>
                </a:solidFill>
              </a:rPr>
              <a:t> longer than expected considering the typical course of their disease (number of </a:t>
            </a:r>
            <a:r>
              <a:rPr lang="en-US" altLang="en-US" sz="1400" i="1" dirty="0">
                <a:solidFill>
                  <a:srgbClr val="000090"/>
                </a:solidFill>
              </a:rPr>
              <a:t>SMN2</a:t>
            </a:r>
            <a:r>
              <a:rPr lang="en-US" altLang="en-US" sz="1400" dirty="0">
                <a:solidFill>
                  <a:srgbClr val="000090"/>
                </a:solidFill>
              </a:rPr>
              <a:t> copies)</a:t>
            </a:r>
          </a:p>
        </p:txBody>
      </p:sp>
      <p:pic>
        <p:nvPicPr>
          <p:cNvPr id="24578" name="Picture 14" descr="icon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" y="736600"/>
            <a:ext cx="6223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1158875" y="4442460"/>
            <a:ext cx="6826250" cy="914400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cap="all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3025" y="6470650"/>
            <a:ext cx="30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pitchFamily="-9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pitchFamily="-9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pitchFamily="-9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pitchFamily="-9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pitchFamily="-9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pitchFamily="-9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pitchFamily="-9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pitchFamily="-9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pitchFamily="-94" charset="-128"/>
              </a:defRPr>
            </a:lvl9pPr>
          </a:lstStyle>
          <a:p>
            <a:pPr eaLnBrk="1" hangingPunct="1"/>
            <a:fld id="{7F226850-F1E2-4EDB-AAB3-5FED0C0529D4}" type="slidenum">
              <a:rPr lang="en-US" altLang="en-US" sz="800">
                <a:solidFill>
                  <a:srgbClr val="A6A6A6"/>
                </a:solidFill>
              </a:rPr>
              <a:pPr eaLnBrk="1" hangingPunct="1"/>
              <a:t>47</a:t>
            </a:fld>
            <a:endParaRPr lang="en-US" altLang="en-US" sz="800">
              <a:solidFill>
                <a:srgbClr val="A6A6A6"/>
              </a:solidFill>
            </a:endParaRPr>
          </a:p>
        </p:txBody>
      </p:sp>
      <p:sp>
        <p:nvSpPr>
          <p:cNvPr id="24580" name="Title 1"/>
          <p:cNvSpPr>
            <a:spLocks noGrp="1"/>
          </p:cNvSpPr>
          <p:nvPr>
            <p:ph type="title"/>
          </p:nvPr>
        </p:nvSpPr>
        <p:spPr>
          <a:xfrm>
            <a:off x="1522413" y="733425"/>
            <a:ext cx="4421187" cy="473075"/>
          </a:xfrm>
        </p:spPr>
        <p:txBody>
          <a:bodyPr/>
          <a:lstStyle/>
          <a:p>
            <a:pPr eaLnBrk="1" hangingPunct="1"/>
            <a:r>
              <a:rPr lang="en-US" altLang="en-US" sz="2000" dirty="0">
                <a:solidFill>
                  <a:schemeClr val="tx2"/>
                </a:solidFill>
                <a:ea typeface="ヒラギノ角ゴ Pro W3" pitchFamily="-94" charset="-128"/>
              </a:rPr>
              <a:t>Open-label studies</a:t>
            </a:r>
          </a:p>
        </p:txBody>
      </p:sp>
      <p:sp>
        <p:nvSpPr>
          <p:cNvPr id="24584" name="TextBox 7"/>
          <p:cNvSpPr txBox="1">
            <a:spLocks noChangeArrowheads="1"/>
          </p:cNvSpPr>
          <p:nvPr/>
        </p:nvSpPr>
        <p:spPr bwMode="auto">
          <a:xfrm>
            <a:off x="1409700" y="4575810"/>
            <a:ext cx="63309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pitchFamily="-9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pitchFamily="-9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pitchFamily="-9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pitchFamily="-9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pitchFamily="-9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pitchFamily="-9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pitchFamily="-9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pitchFamily="-9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pitchFamily="-94" charset="-128"/>
              </a:defRPr>
            </a:lvl9pPr>
          </a:lstStyle>
          <a:p>
            <a:pPr algn="ctr" eaLnBrk="1" hangingPunct="1"/>
            <a:r>
              <a:rPr lang="en-US" altLang="en-US" sz="1400">
                <a:solidFill>
                  <a:schemeClr val="bg1"/>
                </a:solidFill>
              </a:rPr>
              <a:t>The overall findings of the SPINRAZA clinical studies support the effectiveness of SPINRAZA across the range of individuals with SMA, and appear to support the early initiation of treatment.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January 2016: “Lets get Rainbow up and running as an SMA treatment ctr.”</a:t>
            </a:r>
          </a:p>
          <a:p>
            <a:r>
              <a:rPr lang="en-US" dirty="0" smtClean="0"/>
              <a:t>February:  Lets get the drug on formulary.  Emergency formulary exception to treat our first two patients and then the drug was approved to be on formulary</a:t>
            </a:r>
          </a:p>
          <a:p>
            <a:r>
              <a:rPr lang="en-US" dirty="0" smtClean="0"/>
              <a:t>Putting together the multidisciplinary team</a:t>
            </a:r>
          </a:p>
          <a:p>
            <a:r>
              <a:rPr lang="en-US" dirty="0" smtClean="0"/>
              <a:t>12 patients have been referred to our center, 10 are in various stages of navigation through the process.</a:t>
            </a:r>
          </a:p>
          <a:p>
            <a:r>
              <a:rPr lang="en-US" dirty="0" smtClean="0"/>
              <a:t>By the end of August,  7 will have completed their loading doses. 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Establishment of SMA treatment program at our institution: Timeline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241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836433" y="1206500"/>
            <a:ext cx="7175967" cy="5264150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0" indent="0" eaLnBrk="1" hangingPunct="1">
              <a:spcAft>
                <a:spcPct val="0"/>
              </a:spcAft>
              <a:buNone/>
            </a:pPr>
            <a:r>
              <a:rPr lang="en-US" altLang="en-US" sz="4000" dirty="0">
                <a:solidFill>
                  <a:srgbClr val="000090"/>
                </a:solidFill>
                <a:ea typeface="ヒラギノ角ゴ Pro W3" pitchFamily="-94" charset="-128"/>
              </a:rPr>
              <a:t>The SPINRAZA treatment schedule is divided between loading and maintenance doses. The loading phase consists of 4 doses within the first 2 months, and the maintenance phase is 1 dose every 4 months thereafter</a:t>
            </a:r>
          </a:p>
          <a:p>
            <a:pPr eaLnBrk="1" hangingPunct="1">
              <a:spcAft>
                <a:spcPct val="0"/>
              </a:spcAft>
              <a:buFont typeface="Verdana" panose="020B0604030504040204" pitchFamily="34" charset="0"/>
              <a:buChar char="●"/>
            </a:pPr>
            <a:endParaRPr lang="en-US" altLang="en-US" dirty="0">
              <a:solidFill>
                <a:srgbClr val="000090"/>
              </a:solidFill>
              <a:ea typeface="ヒラギノ角ゴ Pro W3" pitchFamily="-94" charset="-128"/>
            </a:endParaRPr>
          </a:p>
          <a:p>
            <a:pPr eaLnBrk="1" hangingPunct="1">
              <a:spcAft>
                <a:spcPct val="0"/>
              </a:spcAft>
              <a:buFont typeface="Verdana" panose="020B0604030504040204" pitchFamily="34" charset="0"/>
              <a:buChar char="●"/>
            </a:pPr>
            <a:endParaRPr lang="en-US" altLang="en-US" dirty="0">
              <a:solidFill>
                <a:srgbClr val="000090"/>
              </a:solidFill>
              <a:ea typeface="ヒラギノ角ゴ Pro W3" pitchFamily="-94" charset="-128"/>
            </a:endParaRPr>
          </a:p>
          <a:p>
            <a:pPr eaLnBrk="1" hangingPunct="1">
              <a:spcAft>
                <a:spcPct val="0"/>
              </a:spcAft>
              <a:buFont typeface="Verdana" panose="020B0604030504040204" pitchFamily="34" charset="0"/>
              <a:buChar char="●"/>
            </a:pPr>
            <a:endParaRPr lang="en-US" altLang="en-US" dirty="0">
              <a:solidFill>
                <a:srgbClr val="000090"/>
              </a:solidFill>
              <a:ea typeface="ヒラギノ角ゴ Pro W3" pitchFamily="-94" charset="-128"/>
            </a:endParaRPr>
          </a:p>
          <a:p>
            <a:pPr eaLnBrk="1" hangingPunct="1">
              <a:spcAft>
                <a:spcPct val="0"/>
              </a:spcAft>
              <a:buFont typeface="Verdana" panose="020B0604030504040204" pitchFamily="34" charset="0"/>
              <a:buChar char="●"/>
            </a:pPr>
            <a:endParaRPr lang="en-US" altLang="en-US" dirty="0">
              <a:solidFill>
                <a:srgbClr val="000090"/>
              </a:solidFill>
              <a:ea typeface="ヒラギノ角ゴ Pro W3" pitchFamily="-94" charset="-128"/>
            </a:endParaRPr>
          </a:p>
          <a:p>
            <a:pPr eaLnBrk="1" hangingPunct="1">
              <a:spcAft>
                <a:spcPct val="0"/>
              </a:spcAft>
              <a:buFont typeface="Verdana" panose="020B0604030504040204" pitchFamily="34" charset="0"/>
              <a:buChar char="●"/>
            </a:pPr>
            <a:endParaRPr lang="en-US" altLang="en-US" dirty="0">
              <a:solidFill>
                <a:srgbClr val="000090"/>
              </a:solidFill>
              <a:ea typeface="ヒラギノ角ゴ Pro W3" pitchFamily="-94" charset="-128"/>
            </a:endParaRPr>
          </a:p>
          <a:p>
            <a:pPr eaLnBrk="1" hangingPunct="1">
              <a:spcAft>
                <a:spcPct val="0"/>
              </a:spcAft>
              <a:buFont typeface="Verdana" panose="020B0604030504040204" pitchFamily="34" charset="0"/>
              <a:buChar char="●"/>
            </a:pPr>
            <a:endParaRPr lang="en-US" altLang="en-US" dirty="0">
              <a:solidFill>
                <a:srgbClr val="000090"/>
              </a:solidFill>
              <a:ea typeface="ヒラギノ角ゴ Pro W3" pitchFamily="-94" charset="-128"/>
            </a:endParaRPr>
          </a:p>
          <a:p>
            <a:pPr eaLnBrk="1" hangingPunct="1">
              <a:spcAft>
                <a:spcPct val="0"/>
              </a:spcAft>
              <a:buFont typeface="Verdana" panose="020B0604030504040204" pitchFamily="34" charset="0"/>
              <a:buChar char="●"/>
            </a:pPr>
            <a:endParaRPr lang="en-US" altLang="en-US" dirty="0" smtClean="0">
              <a:solidFill>
                <a:srgbClr val="000090"/>
              </a:solidFill>
              <a:ea typeface="ヒラギノ角ゴ Pro W3" pitchFamily="-94" charset="-128"/>
            </a:endParaRPr>
          </a:p>
          <a:p>
            <a:pPr eaLnBrk="1" hangingPunct="1">
              <a:spcAft>
                <a:spcPct val="0"/>
              </a:spcAft>
              <a:buFont typeface="Verdana" panose="020B0604030504040204" pitchFamily="34" charset="0"/>
              <a:buChar char="●"/>
            </a:pPr>
            <a:endParaRPr lang="en-US" altLang="en-US" dirty="0">
              <a:solidFill>
                <a:srgbClr val="000090"/>
              </a:solidFill>
              <a:ea typeface="ヒラギノ角ゴ Pro W3" pitchFamily="-94" charset="-128"/>
            </a:endParaRPr>
          </a:p>
          <a:p>
            <a:pPr eaLnBrk="1" hangingPunct="1">
              <a:spcAft>
                <a:spcPct val="0"/>
              </a:spcAft>
              <a:buFont typeface="Verdana" panose="020B0604030504040204" pitchFamily="34" charset="0"/>
              <a:buChar char="●"/>
            </a:pPr>
            <a:endParaRPr lang="en-US" altLang="en-US" dirty="0" smtClean="0">
              <a:solidFill>
                <a:srgbClr val="000090"/>
              </a:solidFill>
              <a:ea typeface="ヒラギノ角ゴ Pro W3" pitchFamily="-94" charset="-128"/>
            </a:endParaRPr>
          </a:p>
          <a:p>
            <a:pPr eaLnBrk="1" hangingPunct="1">
              <a:spcAft>
                <a:spcPct val="0"/>
              </a:spcAft>
              <a:buFont typeface="Verdana" panose="020B0604030504040204" pitchFamily="34" charset="0"/>
              <a:buChar char="●"/>
            </a:pPr>
            <a:endParaRPr lang="en-US" altLang="en-US" dirty="0">
              <a:solidFill>
                <a:srgbClr val="000090"/>
              </a:solidFill>
              <a:ea typeface="ヒラギノ角ゴ Pro W3" pitchFamily="-94" charset="-128"/>
            </a:endParaRPr>
          </a:p>
          <a:p>
            <a:pPr eaLnBrk="1" hangingPunct="1">
              <a:spcAft>
                <a:spcPct val="0"/>
              </a:spcAft>
              <a:buFont typeface="Verdana" panose="020B0604030504040204" pitchFamily="34" charset="0"/>
              <a:buChar char="●"/>
            </a:pPr>
            <a:endParaRPr lang="en-US" altLang="en-US" dirty="0" smtClean="0">
              <a:solidFill>
                <a:srgbClr val="000090"/>
              </a:solidFill>
              <a:ea typeface="ヒラギノ角ゴ Pro W3" pitchFamily="-94" charset="-128"/>
            </a:endParaRPr>
          </a:p>
          <a:p>
            <a:pPr eaLnBrk="1" hangingPunct="1">
              <a:spcAft>
                <a:spcPct val="0"/>
              </a:spcAft>
              <a:buFont typeface="Verdana" panose="020B0604030504040204" pitchFamily="34" charset="0"/>
              <a:buChar char="●"/>
            </a:pPr>
            <a:endParaRPr lang="en-US" altLang="en-US" dirty="0">
              <a:solidFill>
                <a:srgbClr val="000090"/>
              </a:solidFill>
              <a:ea typeface="ヒラギノ角ゴ Pro W3" pitchFamily="-94" charset="-128"/>
            </a:endParaRPr>
          </a:p>
          <a:p>
            <a:pPr eaLnBrk="1" hangingPunct="1">
              <a:spcAft>
                <a:spcPct val="0"/>
              </a:spcAft>
              <a:buFont typeface="Verdana" panose="020B0604030504040204" pitchFamily="34" charset="0"/>
              <a:buChar char="●"/>
            </a:pPr>
            <a:endParaRPr lang="en-US" altLang="en-US" dirty="0">
              <a:solidFill>
                <a:srgbClr val="000090"/>
              </a:solidFill>
              <a:ea typeface="ヒラギノ角ゴ Pro W3" pitchFamily="-94" charset="-128"/>
            </a:endParaRPr>
          </a:p>
          <a:p>
            <a:pPr eaLnBrk="1" hangingPunct="1">
              <a:spcAft>
                <a:spcPct val="0"/>
              </a:spcAft>
              <a:buFont typeface="Verdana" panose="020B0604030504040204" pitchFamily="34" charset="0"/>
              <a:buChar char="●"/>
            </a:pPr>
            <a:r>
              <a:rPr lang="en-US" altLang="en-US" dirty="0">
                <a:solidFill>
                  <a:srgbClr val="000090"/>
                </a:solidFill>
                <a:ea typeface="ヒラギノ角ゴ Pro W3" pitchFamily="-94" charset="-128"/>
              </a:rPr>
              <a:t>The recommended dosage of SPINRAZA is 12 mg (5 mL) at each </a:t>
            </a:r>
            <a:r>
              <a:rPr lang="en-US" altLang="en-US" dirty="0" smtClean="0">
                <a:solidFill>
                  <a:srgbClr val="000090"/>
                </a:solidFill>
                <a:ea typeface="ヒラギノ角ゴ Pro W3" pitchFamily="-94" charset="-128"/>
              </a:rPr>
              <a:t>injection</a:t>
            </a:r>
            <a:endParaRPr lang="en-US" altLang="en-US" dirty="0">
              <a:solidFill>
                <a:srgbClr val="000090"/>
              </a:solidFill>
              <a:ea typeface="ヒラギノ角ゴ Pro W3" pitchFamily="-9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025" y="6470650"/>
            <a:ext cx="30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pitchFamily="-9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pitchFamily="-9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pitchFamily="-9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pitchFamily="-9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pitchFamily="-9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pitchFamily="-9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pitchFamily="-9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pitchFamily="-9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ヒラギノ角ゴ Pro W3" pitchFamily="-94" charset="-128"/>
              </a:defRPr>
            </a:lvl9pPr>
          </a:lstStyle>
          <a:p>
            <a:pPr eaLnBrk="1" hangingPunct="1"/>
            <a:fld id="{868298AE-B641-443C-BD6A-8372EDEC49E2}" type="slidenum">
              <a:rPr lang="en-US" altLang="en-US" sz="800">
                <a:solidFill>
                  <a:srgbClr val="A6A6A6"/>
                </a:solidFill>
              </a:rPr>
              <a:pPr eaLnBrk="1" hangingPunct="1"/>
              <a:t>49</a:t>
            </a:fld>
            <a:endParaRPr lang="en-US" altLang="en-US" sz="800">
              <a:solidFill>
                <a:srgbClr val="A6A6A6"/>
              </a:solidFill>
            </a:endParaRPr>
          </a:p>
        </p:txBody>
      </p:sp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522413" y="733425"/>
            <a:ext cx="7621587" cy="473075"/>
          </a:xfrm>
        </p:spPr>
        <p:txBody>
          <a:bodyPr/>
          <a:lstStyle/>
          <a:p>
            <a:pPr eaLnBrk="1" hangingPunct="1"/>
            <a:endParaRPr lang="en-US" altLang="en-US" sz="1800" dirty="0">
              <a:solidFill>
                <a:schemeClr val="tx2"/>
              </a:solidFill>
              <a:ea typeface="ヒラギノ角ゴ Pro W3" pitchFamily="-94" charset="-128"/>
            </a:endParaRPr>
          </a:p>
        </p:txBody>
      </p:sp>
      <p:pic>
        <p:nvPicPr>
          <p:cNvPr id="8" name="Picture 2" descr="Y:\CDMNY_Link\Internal\Products\SMUS_SPUS_SMNRx_Spinraza_US_Biogen\SPUS17CDNY0481_Ambassador_Program_Updates_PPT\ASSETS\chart_dosing_r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26" y="3053196"/>
            <a:ext cx="6628865" cy="244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 this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1459077"/>
            <a:ext cx="7408333" cy="4667086"/>
          </a:xfrm>
        </p:spPr>
        <p:txBody>
          <a:bodyPr/>
          <a:lstStyle/>
          <a:p>
            <a:r>
              <a:rPr lang="en-US" dirty="0" smtClean="0"/>
              <a:t>The floppy infant: Case Presentation</a:t>
            </a:r>
          </a:p>
          <a:p>
            <a:pPr lvl="1"/>
            <a:r>
              <a:rPr lang="en-US" dirty="0" smtClean="0"/>
              <a:t>Differential diagnosis</a:t>
            </a:r>
          </a:p>
          <a:p>
            <a:pPr lvl="1"/>
            <a:r>
              <a:rPr lang="en-US" dirty="0" smtClean="0"/>
              <a:t>Clues to presentations of neuromuscular disorders</a:t>
            </a:r>
          </a:p>
          <a:p>
            <a:r>
              <a:rPr lang="en-US" dirty="0" smtClean="0"/>
              <a:t>Spinal muscular atrophy</a:t>
            </a:r>
          </a:p>
          <a:p>
            <a:pPr lvl="1"/>
            <a:r>
              <a:rPr lang="en-US" dirty="0" smtClean="0"/>
              <a:t>Clinical presentation</a:t>
            </a:r>
          </a:p>
          <a:p>
            <a:pPr lvl="1"/>
            <a:r>
              <a:rPr lang="en-US" dirty="0" smtClean="0"/>
              <a:t>Genetics</a:t>
            </a:r>
          </a:p>
          <a:p>
            <a:pPr lvl="1"/>
            <a:r>
              <a:rPr lang="en-US" dirty="0" smtClean="0"/>
              <a:t>Emerging therapies</a:t>
            </a:r>
          </a:p>
          <a:p>
            <a:r>
              <a:rPr lang="en-US" dirty="0" err="1" smtClean="0"/>
              <a:t>Nusinersin</a:t>
            </a:r>
            <a:r>
              <a:rPr lang="en-US" dirty="0" smtClean="0"/>
              <a:t> ( </a:t>
            </a:r>
            <a:r>
              <a:rPr lang="en-US" dirty="0" err="1" smtClean="0"/>
              <a:t>Spinraza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Studies</a:t>
            </a:r>
          </a:p>
          <a:p>
            <a:pPr lvl="1"/>
            <a:r>
              <a:rPr lang="en-US" dirty="0" smtClean="0"/>
              <a:t>SMA Comprehensive Treatment program</a:t>
            </a:r>
          </a:p>
          <a:p>
            <a:r>
              <a:rPr lang="en-US" dirty="0" smtClean="0"/>
              <a:t>Concluding remarks</a:t>
            </a:r>
          </a:p>
          <a:p>
            <a:pPr marL="301943" lvl="1" indent="0">
              <a:buNone/>
            </a:pPr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7185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parents are reporting improvements</a:t>
            </a:r>
          </a:p>
          <a:p>
            <a:r>
              <a:rPr lang="en-US" dirty="0" smtClean="0"/>
              <a:t>Parents are reporting decreased need for BIPAP, stronger voice, less drooling, improved sleep. </a:t>
            </a:r>
          </a:p>
          <a:p>
            <a:pPr marL="274320" lvl="1"/>
            <a:r>
              <a:rPr lang="en-US" dirty="0"/>
              <a:t>Rolling over for the first </a:t>
            </a:r>
            <a:r>
              <a:rPr lang="en-US" dirty="0" smtClean="0"/>
              <a:t>time</a:t>
            </a:r>
          </a:p>
          <a:p>
            <a:r>
              <a:rPr lang="en-US" dirty="0" smtClean="0"/>
              <a:t> All are reporting improvement in endurance</a:t>
            </a:r>
          </a:p>
          <a:p>
            <a:pPr lvl="1"/>
            <a:r>
              <a:rPr lang="en-US" dirty="0" smtClean="0"/>
              <a:t>Ability to stay in an upright position longer</a:t>
            </a:r>
          </a:p>
          <a:p>
            <a:pPr lvl="1"/>
            <a:r>
              <a:rPr lang="en-US" dirty="0" smtClean="0"/>
              <a:t>Able to support their weight in the pool</a:t>
            </a:r>
          </a:p>
          <a:p>
            <a:pPr lvl="1"/>
            <a:r>
              <a:rPr lang="en-US" dirty="0" smtClean="0"/>
              <a:t>Increased duration of exercises like swimming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11 SMA patients undergoing treatment at our institution</a:t>
            </a:r>
            <a:br>
              <a:rPr lang="en-US" dirty="0" smtClean="0"/>
            </a:br>
            <a:r>
              <a:rPr lang="en-US" dirty="0" smtClean="0"/>
              <a:t>Unpublished “observations”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20357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smooth sailing ( early on)  and some…….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Our experience since Dec 23, 2017…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87" y="4285779"/>
            <a:ext cx="2392875" cy="17072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135" y="4315213"/>
            <a:ext cx="1396313" cy="18617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5998" y="3086222"/>
            <a:ext cx="16262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SPIN</a:t>
            </a:r>
            <a:endParaRPr lang="en-US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4384400" y="3135179"/>
            <a:ext cx="26241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DRAMA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898389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1783316"/>
            <a:ext cx="7408333" cy="434284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Initially there were no restrictions on the type of patients insurance companies would approve for this treatment. We have recently seen a change with insurances developing specific </a:t>
            </a:r>
            <a:r>
              <a:rPr lang="en-US" dirty="0" err="1" smtClean="0"/>
              <a:t>spinraza</a:t>
            </a:r>
            <a:r>
              <a:rPr lang="en-US" dirty="0" smtClean="0"/>
              <a:t> policies.</a:t>
            </a:r>
          </a:p>
          <a:p>
            <a:r>
              <a:rPr lang="en-US" dirty="0" smtClean="0"/>
              <a:t>New reasons for denials of insurance coverage</a:t>
            </a:r>
          </a:p>
          <a:p>
            <a:pPr lvl="1"/>
            <a:r>
              <a:rPr lang="en-US" dirty="0" err="1" smtClean="0"/>
              <a:t>trachs</a:t>
            </a:r>
            <a:r>
              <a:rPr lang="en-US" dirty="0" smtClean="0"/>
              <a:t> or vents</a:t>
            </a:r>
          </a:p>
          <a:p>
            <a:pPr lvl="1"/>
            <a:r>
              <a:rPr lang="en-US" dirty="0" smtClean="0"/>
              <a:t>Duration of time needed on non invasive respiratory support</a:t>
            </a:r>
          </a:p>
          <a:p>
            <a:pPr lvl="1"/>
            <a:r>
              <a:rPr lang="en-US" dirty="0" smtClean="0"/>
              <a:t>adults</a:t>
            </a:r>
          </a:p>
          <a:p>
            <a:pPr lvl="1"/>
            <a:r>
              <a:rPr lang="en-US" dirty="0" smtClean="0"/>
              <a:t>Documentation of proof of improvement to a certain degree after the loading doses are completed. </a:t>
            </a:r>
          </a:p>
          <a:p>
            <a:pPr lvl="2"/>
            <a:r>
              <a:rPr lang="en-US" dirty="0" smtClean="0"/>
              <a:t>Of note, the studies that were described above did not see the bulk of improvement until at least 6-9 months after treatment was started.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Ethical considerations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696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loading dose costs $125, 000 X 4=500,000</a:t>
            </a:r>
          </a:p>
          <a:p>
            <a:r>
              <a:rPr lang="en-US" dirty="0" smtClean="0"/>
              <a:t>Maintenance doses 4 months after the loading doses</a:t>
            </a:r>
          </a:p>
          <a:p>
            <a:r>
              <a:rPr lang="en-US" dirty="0" smtClean="0"/>
              <a:t>750,000 a year for the first year then 375,000 a year</a:t>
            </a:r>
          </a:p>
          <a:p>
            <a:r>
              <a:rPr lang="en-US" dirty="0" smtClean="0"/>
              <a:t>Additional costs include: image guidance, the lumbar puncture, and possible anesthesia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95244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States are now debating adding SMA to the newborn screen as it is now a “treatable disorder”</a:t>
            </a:r>
          </a:p>
          <a:p>
            <a:r>
              <a:rPr lang="en-US" dirty="0" smtClean="0"/>
              <a:t>Treatment in the pre-symptomatic stage could potentially result in prevention of disease manifestations</a:t>
            </a:r>
          </a:p>
          <a:p>
            <a:r>
              <a:rPr lang="en-US" dirty="0" smtClean="0"/>
              <a:t>Pre-symptomatic trial: nurture is ongoing</a:t>
            </a:r>
          </a:p>
          <a:p>
            <a:r>
              <a:rPr lang="en-US" dirty="0" smtClean="0"/>
              <a:t>There are reports of SMA I babies WALKING!!!!!!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“down the road”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34665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New Frontier for treatment of neuromuscular disease which were previously considered fatal</a:t>
            </a:r>
          </a:p>
          <a:p>
            <a:r>
              <a:rPr lang="en-US" dirty="0" smtClean="0"/>
              <a:t>Ethical considerations concerned with access to drug, cost and limitations determined not by studies but by interpretation by insurance companies</a:t>
            </a:r>
          </a:p>
          <a:p>
            <a:r>
              <a:rPr lang="en-US" dirty="0" smtClean="0"/>
              <a:t>Will </a:t>
            </a:r>
            <a:r>
              <a:rPr lang="en-US" dirty="0" err="1" smtClean="0"/>
              <a:t>nusinersin</a:t>
            </a:r>
            <a:r>
              <a:rPr lang="en-US" dirty="0" smtClean="0"/>
              <a:t> prevent SMA patients from needing chronic </a:t>
            </a:r>
            <a:r>
              <a:rPr lang="en-US" dirty="0" err="1" smtClean="0"/>
              <a:t>ventilatory</a:t>
            </a:r>
            <a:r>
              <a:rPr lang="en-US" dirty="0" smtClean="0"/>
              <a:t> support?</a:t>
            </a:r>
          </a:p>
          <a:p>
            <a:r>
              <a:rPr lang="en-US" dirty="0" smtClean="0"/>
              <a:t>What will the new normal be for these patients ( respiratory and motor) as neurologists, pulmonologists and RT’s combine forces to care for these kids.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042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obbi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25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729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Both with 4 admissions to the ICU from age 3-5 months for respiratory distress requiring intubation,  each time diagnosed with bronchiolitis.</a:t>
            </a:r>
          </a:p>
          <a:p>
            <a:r>
              <a:rPr lang="en-US" dirty="0" smtClean="0"/>
              <a:t>Both with suspected immune disorders due to the severity of the admissions although no infectious agents found.</a:t>
            </a:r>
          </a:p>
          <a:p>
            <a:r>
              <a:rPr lang="en-US" dirty="0" smtClean="0"/>
              <a:t>In one case the RT suggested a </a:t>
            </a:r>
            <a:r>
              <a:rPr lang="en-US" dirty="0" err="1" smtClean="0"/>
              <a:t>neuro</a:t>
            </a:r>
            <a:r>
              <a:rPr lang="en-US" dirty="0" smtClean="0"/>
              <a:t> consult!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baby girls from the 90’s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788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Severe </a:t>
            </a:r>
            <a:r>
              <a:rPr lang="en-US" dirty="0" err="1" smtClean="0"/>
              <a:t>hypotonia</a:t>
            </a:r>
            <a:r>
              <a:rPr lang="en-US" dirty="0" smtClean="0"/>
              <a:t> and weakness proximally greater than distal.</a:t>
            </a:r>
          </a:p>
          <a:p>
            <a:r>
              <a:rPr lang="en-US" dirty="0" smtClean="0"/>
              <a:t>Both acquired the ability to hold up their heads at 3-4 months of age but quickly lost this</a:t>
            </a:r>
          </a:p>
          <a:p>
            <a:r>
              <a:rPr lang="en-US" dirty="0" smtClean="0"/>
              <a:t>Neither learned to sit</a:t>
            </a:r>
          </a:p>
          <a:p>
            <a:r>
              <a:rPr lang="en-US" dirty="0" smtClean="0"/>
              <a:t>No deep tendon reflexes</a:t>
            </a:r>
          </a:p>
          <a:p>
            <a:r>
              <a:rPr lang="en-US" dirty="0" smtClean="0"/>
              <a:t>Both with peculiar continuous “worm like movements of their tongues”</a:t>
            </a:r>
          </a:p>
          <a:p>
            <a:pPr lvl="1"/>
            <a:r>
              <a:rPr lang="en-US" dirty="0" smtClean="0"/>
              <a:t>Tongue </a:t>
            </a:r>
            <a:r>
              <a:rPr lang="en-US" dirty="0" err="1" smtClean="0"/>
              <a:t>fasiculations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Both babies were strikingly similar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711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I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769" y="1730374"/>
            <a:ext cx="3523048" cy="5127626"/>
          </a:xfrm>
          <a:prstGeom prst="rect">
            <a:avLst/>
          </a:prstGeom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297256" y="395135"/>
            <a:ext cx="905439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Infant #2 at 5 months	 of age									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23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/>
              <a:t>Spinal muscular atrophy Type 1</a:t>
            </a:r>
          </a:p>
          <a:p>
            <a:pPr marL="0" indent="0" algn="ctr">
              <a:buNone/>
            </a:pPr>
            <a:r>
              <a:rPr lang="en-US" sz="4800" dirty="0" err="1" smtClean="0"/>
              <a:t>Werdnig</a:t>
            </a:r>
            <a:r>
              <a:rPr lang="en-US" sz="4800" dirty="0" smtClean="0"/>
              <a:t> Hoffman Disease</a:t>
            </a:r>
          </a:p>
          <a:p>
            <a:endParaRPr lang="en-US" sz="4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347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715</TotalTime>
  <Words>2160</Words>
  <Application>Microsoft Macintosh PowerPoint</Application>
  <PresentationFormat>On-screen Show (4:3)</PresentationFormat>
  <Paragraphs>281</Paragraphs>
  <Slides>56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Waveform</vt:lpstr>
      <vt:lpstr>Pediatric Neuromuscular Disorders: Emerging Therapies </vt:lpstr>
      <vt:lpstr>Disclosures</vt:lpstr>
      <vt:lpstr>Brain/ Lung Connection?</vt:lpstr>
      <vt:lpstr>PowerPoint Presentation</vt:lpstr>
      <vt:lpstr>Plan for this talk</vt:lpstr>
      <vt:lpstr>Two baby girls from the 90’s</vt:lpstr>
      <vt:lpstr>Both babies were strikingly similar</vt:lpstr>
      <vt:lpstr> Infant #2 at 5 months  of age           </vt:lpstr>
      <vt:lpstr>Diagnosis?</vt:lpstr>
      <vt:lpstr>Two families faced with the most difficult decision of their life</vt:lpstr>
      <vt:lpstr>Infant number 2 Graduated college with a teaching degree. (Passed away age 20 yrs)  </vt:lpstr>
      <vt:lpstr>The “ floppy infant”</vt:lpstr>
      <vt:lpstr>Clinical signs of the hypotonic infant</vt:lpstr>
      <vt:lpstr>Division of the nervous system</vt:lpstr>
      <vt:lpstr>PowerPoint Presentation</vt:lpstr>
      <vt:lpstr>Warning signs of Central hypotonia</vt:lpstr>
      <vt:lpstr>Warning signs of neuromuscular disease</vt:lpstr>
      <vt:lpstr>PowerPoint Presentation</vt:lpstr>
      <vt:lpstr>PowerPoint Presentation</vt:lpstr>
      <vt:lpstr>DEEP TENDON REFLEXES ARE KEY</vt:lpstr>
      <vt:lpstr>Pattern of weakness as a clue</vt:lpstr>
      <vt:lpstr>5 Yr Old With Weakness</vt:lpstr>
      <vt:lpstr>Gower’s sign</vt:lpstr>
      <vt:lpstr>Calf hypertrophy and lumbar lordosis</vt:lpstr>
      <vt:lpstr>Duchenne’s MD</vt:lpstr>
      <vt:lpstr>Prognosis for Children with Neuromuscular disorders</vt:lpstr>
      <vt:lpstr>Emerging treatment for Progressive neuromuscular disorders</vt:lpstr>
      <vt:lpstr>PowerPoint Presentation</vt:lpstr>
      <vt:lpstr> 5 months    9 months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Multidisciplinary SMA Care Team</vt:lpstr>
      <vt:lpstr>PowerPoint Presentation</vt:lpstr>
      <vt:lpstr>PowerPoint Presentation</vt:lpstr>
      <vt:lpstr>PowerPoint Presentation</vt:lpstr>
      <vt:lpstr>What causes SMA?</vt:lpstr>
      <vt:lpstr>SMN 2</vt:lpstr>
      <vt:lpstr>Nusinersin (Spinraza)</vt:lpstr>
      <vt:lpstr>Nusinersin (Spinraza) Treatment Studies</vt:lpstr>
      <vt:lpstr>ENDEAR</vt:lpstr>
      <vt:lpstr>ENDEAR STUDY</vt:lpstr>
      <vt:lpstr>CHERISH</vt:lpstr>
      <vt:lpstr>Open-label studies</vt:lpstr>
      <vt:lpstr>Establishment of SMA treatment program at our institution: Timeline</vt:lpstr>
      <vt:lpstr>PowerPoint Presentation</vt:lpstr>
      <vt:lpstr>11 SMA patients undergoing treatment at our institution Unpublished “observations”</vt:lpstr>
      <vt:lpstr>Our experience since Dec 23, 2017…</vt:lpstr>
      <vt:lpstr>Ethical considerations</vt:lpstr>
      <vt:lpstr>Cost</vt:lpstr>
      <vt:lpstr>What is “down the road”</vt:lpstr>
      <vt:lpstr>Summary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Pediatric Neuromuscular Disorders: Emerging Therapies</dc:title>
  <dc:creator>Nancy Bass</dc:creator>
  <cp:lastModifiedBy>Nancy Bass</cp:lastModifiedBy>
  <cp:revision>45</cp:revision>
  <dcterms:created xsi:type="dcterms:W3CDTF">2017-09-09T13:54:07Z</dcterms:created>
  <dcterms:modified xsi:type="dcterms:W3CDTF">2017-09-15T00:01:21Z</dcterms:modified>
</cp:coreProperties>
</file>