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37" r:id="rId3"/>
    <p:sldId id="329" r:id="rId4"/>
    <p:sldId id="338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8" r:id="rId14"/>
    <p:sldId id="304" r:id="rId15"/>
    <p:sldId id="280" r:id="rId16"/>
    <p:sldId id="282" r:id="rId17"/>
    <p:sldId id="327" r:id="rId18"/>
    <p:sldId id="286" r:id="rId19"/>
    <p:sldId id="288" r:id="rId20"/>
    <p:sldId id="290" r:id="rId21"/>
    <p:sldId id="292" r:id="rId22"/>
    <p:sldId id="305" r:id="rId23"/>
    <p:sldId id="294" r:id="rId24"/>
    <p:sldId id="296" r:id="rId25"/>
    <p:sldId id="301" r:id="rId26"/>
    <p:sldId id="297" r:id="rId27"/>
    <p:sldId id="330" r:id="rId28"/>
    <p:sldId id="299" r:id="rId29"/>
    <p:sldId id="302" r:id="rId30"/>
    <p:sldId id="303" r:id="rId31"/>
    <p:sldId id="306" r:id="rId32"/>
    <p:sldId id="307" r:id="rId33"/>
    <p:sldId id="313" r:id="rId34"/>
    <p:sldId id="315" r:id="rId35"/>
    <p:sldId id="317" r:id="rId36"/>
    <p:sldId id="339" r:id="rId37"/>
    <p:sldId id="325" r:id="rId38"/>
    <p:sldId id="321" r:id="rId39"/>
    <p:sldId id="323" r:id="rId40"/>
    <p:sldId id="31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9EA962-E780-4C16-AE1F-65DA5BEBE3BB}">
          <p14:sldIdLst>
            <p14:sldId id="256"/>
            <p14:sldId id="337"/>
            <p14:sldId id="329"/>
            <p14:sldId id="338"/>
            <p14:sldId id="262"/>
            <p14:sldId id="264"/>
            <p14:sldId id="266"/>
            <p14:sldId id="268"/>
            <p14:sldId id="270"/>
            <p14:sldId id="272"/>
            <p14:sldId id="274"/>
            <p14:sldId id="276"/>
            <p14:sldId id="278"/>
            <p14:sldId id="304"/>
            <p14:sldId id="280"/>
            <p14:sldId id="282"/>
            <p14:sldId id="327"/>
            <p14:sldId id="286"/>
            <p14:sldId id="288"/>
            <p14:sldId id="290"/>
            <p14:sldId id="292"/>
            <p14:sldId id="305"/>
            <p14:sldId id="294"/>
            <p14:sldId id="296"/>
            <p14:sldId id="301"/>
            <p14:sldId id="297"/>
            <p14:sldId id="330"/>
            <p14:sldId id="299"/>
            <p14:sldId id="302"/>
            <p14:sldId id="303"/>
            <p14:sldId id="306"/>
            <p14:sldId id="307"/>
            <p14:sldId id="313"/>
            <p14:sldId id="315"/>
            <p14:sldId id="317"/>
            <p14:sldId id="339"/>
            <p14:sldId id="325"/>
            <p14:sldId id="321"/>
            <p14:sldId id="323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B34A-9AE8-4DF5-AEF0-15435EEB799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53204-4D03-44A6-AA44-B137A83D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Behavioral</a:t>
            </a:r>
            <a:r>
              <a:rPr lang="en-US" baseline="0" dirty="0" smtClean="0"/>
              <a:t> patterns= diet &amp; exercise, Tobacco, alcohol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83BE-4B1F-4469-BC99-5352F21AB9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2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5AB5-2AD6-494C-B5F1-B595EE0333D6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4310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Give sleep respect- Don’t skimp on</a:t>
            </a:r>
            <a:r>
              <a:rPr lang="en-US" sz="2000" baseline="0" dirty="0" smtClean="0"/>
              <a:t> </a:t>
            </a:r>
            <a:r>
              <a:rPr lang="en-US" sz="2000" dirty="0" smtClean="0"/>
              <a:t> sleep </a:t>
            </a:r>
          </a:p>
          <a:p>
            <a:r>
              <a:rPr lang="en-US" sz="2000" dirty="0" smtClean="0"/>
              <a:t>What’s</a:t>
            </a:r>
            <a:r>
              <a:rPr lang="en-US" sz="2000" baseline="0" dirty="0" smtClean="0"/>
              <a:t> the big deal ?</a:t>
            </a:r>
          </a:p>
          <a:p>
            <a:r>
              <a:rPr lang="en-US" sz="2000" baseline="0" dirty="0" smtClean="0"/>
              <a:t>Double Q –quality &amp; quantity</a:t>
            </a:r>
          </a:p>
          <a:p>
            <a:r>
              <a:rPr lang="en-US" sz="2000" baseline="0" dirty="0" smtClean="0"/>
              <a:t>Improved mood-increased resiliency-handle stress better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605BE-B7D0-4734-923E-AEFE713C85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54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Stimulants- caffeine ( before 3 pm), nicotine and alcohol</a:t>
            </a:r>
          </a:p>
          <a:p>
            <a:r>
              <a:rPr lang="en-US" dirty="0" smtClean="0"/>
              <a:t>Relaxing routine- warm bath, </a:t>
            </a:r>
            <a:r>
              <a:rPr lang="en-US" dirty="0" err="1" smtClean="0"/>
              <a:t>book,music</a:t>
            </a:r>
            <a:r>
              <a:rPr lang="en-US" dirty="0" smtClean="0"/>
              <a:t> or gentle stretches or yoga- avoid</a:t>
            </a:r>
            <a:r>
              <a:rPr lang="en-US" baseline="0" dirty="0" smtClean="0"/>
              <a:t> TV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83BE-4B1F-4469-BC99-5352F21AB9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0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Stress is like Ice</a:t>
            </a:r>
            <a:r>
              <a:rPr lang="en-US" baseline="0" dirty="0" smtClean="0"/>
              <a:t> cream- more than a little is bad for your health and it comes in all flavors.</a:t>
            </a:r>
            <a:endParaRPr lang="en-US" dirty="0" smtClean="0"/>
          </a:p>
          <a:p>
            <a:r>
              <a:rPr lang="en-US" dirty="0" smtClean="0"/>
              <a:t>“It is good to have butterflies –the trick is to have them fly in formation, not chaos!!”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34B0C-16BD-4CD6-8145-03183831C7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23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83BE-4B1F-4469-BC99-5352F21AB9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23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 to Dan </a:t>
            </a:r>
            <a:r>
              <a:rPr lang="en-US" dirty="0" err="1" smtClean="0"/>
              <a:t>Buettner</a:t>
            </a:r>
            <a:r>
              <a:rPr lang="en-US" dirty="0" smtClean="0"/>
              <a:t> in his Blue Zones project</a:t>
            </a:r>
            <a:r>
              <a:rPr lang="en-US" baseline="0" dirty="0" smtClean="0"/>
              <a:t> most of the 200 centenarians believed in a similar higher  guiding power.</a:t>
            </a:r>
          </a:p>
          <a:p>
            <a:r>
              <a:rPr lang="en-US" baseline="0" dirty="0" smtClean="0"/>
              <a:t>Everything from faith in G-d to deceased ancestors .The fact that G-d is in control of their lives relieves any economic, spiritual or well-being anxiety that they would otherwise have.</a:t>
            </a:r>
          </a:p>
          <a:p>
            <a:r>
              <a:rPr lang="en-US" baseline="0" dirty="0" smtClean="0"/>
              <a:t>They go through life with a peaceful certitude that someone is looking after them.</a:t>
            </a:r>
          </a:p>
          <a:p>
            <a:r>
              <a:rPr lang="en-US" b="1" baseline="0" dirty="0" smtClean="0"/>
              <a:t>A previous study( cited by Dan Buetner) showed that participants who attended religious services about once a month or more had up to a 35% reduced risk of death for the next 7 years.</a:t>
            </a:r>
          </a:p>
          <a:p>
            <a:r>
              <a:rPr lang="en-US" b="0" baseline="0" dirty="0" smtClean="0"/>
              <a:t>Schedule an hour a week to attend religious services- Just do it- studies show that people who get involved with the service( </a:t>
            </a:r>
            <a:r>
              <a:rPr lang="en-US" b="0" baseline="0" dirty="0" err="1" smtClean="0"/>
              <a:t>singing,prayer,volunteering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etc</a:t>
            </a:r>
            <a:r>
              <a:rPr lang="en-US" b="0" baseline="0" dirty="0" smtClean="0"/>
              <a:t>) have enhanced well-being.</a:t>
            </a:r>
            <a:endParaRPr lang="en-US" b="1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83BE-4B1F-4469-BC99-5352F21AB9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64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Loneliness is associated with increased risk of dying</a:t>
            </a:r>
            <a:r>
              <a:rPr lang="en-US" baseline="0" dirty="0" smtClean="0"/>
              <a:t> early by 26%- worse than obesity &amp; air pollution</a:t>
            </a:r>
          </a:p>
          <a:p>
            <a:r>
              <a:rPr lang="en-US" baseline="0" dirty="0" smtClean="0"/>
              <a:t>Antidote to isolation is friendship</a:t>
            </a:r>
          </a:p>
          <a:p>
            <a:r>
              <a:rPr lang="en-US" baseline="0" dirty="0" smtClean="0"/>
              <a:t>Loneliness can raise BP, increase the stress hormone cortisol and cause sleeplessness</a:t>
            </a:r>
          </a:p>
          <a:p>
            <a:r>
              <a:rPr lang="en-US" baseline="0" dirty="0" smtClean="0"/>
              <a:t>Volunteering ,spinning class, band ,book club etc. help people bond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605BE-B7D0-4734-923E-AEFE713C85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33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More sex, better sex=longer life.</a:t>
            </a:r>
          </a:p>
          <a:p>
            <a:r>
              <a:rPr lang="en-US" b="0" dirty="0" smtClean="0"/>
              <a:t>Shared value system-money , sex, and kids.</a:t>
            </a:r>
          </a:p>
          <a:p>
            <a:r>
              <a:rPr lang="en-US" b="0" dirty="0" smtClean="0"/>
              <a:t>Never</a:t>
            </a:r>
            <a:r>
              <a:rPr lang="en-US" b="0" baseline="0" dirty="0" smtClean="0"/>
              <a:t> go to bed angry, and never take opposite sides in front of the children.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83BE-4B1F-4469-BC99-5352F21AB99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25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7E149-FC9C-47B6-B046-889CD0AC7BE3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479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Inimitable Dr Seuss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83BE-4B1F-4469-BC99-5352F21AB99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6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7E149-FC9C-47B6-B046-889CD0AC7BE3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483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Let’s talk about </a:t>
            </a:r>
            <a:r>
              <a:rPr lang="en-US" b="1" dirty="0" smtClean="0"/>
              <a:t>Self-</a:t>
            </a:r>
            <a:r>
              <a:rPr lang="en-US" b="1" baseline="0" dirty="0" smtClean="0"/>
              <a:t> Care </a:t>
            </a:r>
            <a:r>
              <a:rPr lang="en-US" baseline="0" dirty="0" smtClean="0"/>
              <a:t>, which in my opinion is the most important component of the Three-legged stool that comprises Overall Health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7E149-FC9C-47B6-B046-889CD0AC7BE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50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Fingers, Feet and Forks are the master levers of our destiny.</a:t>
            </a:r>
          </a:p>
          <a:p>
            <a:r>
              <a:rPr lang="en-US" dirty="0" smtClean="0"/>
              <a:t>84% of</a:t>
            </a:r>
            <a:r>
              <a:rPr lang="en-US" baseline="0" dirty="0" smtClean="0"/>
              <a:t> chronic disease( Heart disease, stroke, cancer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can be attributed to bad use of our F,F,F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83BE-4B1F-4469-BC99-5352F21AB9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7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Simply stated-” If you don’t move around, you’re not going to be around”</a:t>
            </a:r>
          </a:p>
          <a:p>
            <a:endParaRPr lang="en-US" dirty="0" smtClean="0"/>
          </a:p>
          <a:p>
            <a:r>
              <a:rPr lang="en-US" dirty="0" smtClean="0"/>
              <a:t>Feet-using them good, sitting on our behinds</a:t>
            </a:r>
            <a:r>
              <a:rPr lang="en-US" baseline="0" dirty="0" smtClean="0"/>
              <a:t> all day long- not so good-But we can get into the weeds a little on this one when it comes to Frequency, Intensity,  Type and Time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b="1" dirty="0" smtClean="0"/>
              <a:t>Motion creates emotion</a:t>
            </a:r>
            <a:r>
              <a:rPr lang="en-US" dirty="0" smtClean="0"/>
              <a:t>”-walking</a:t>
            </a:r>
          </a:p>
          <a:p>
            <a:r>
              <a:rPr lang="en-US" dirty="0" smtClean="0"/>
              <a:t>Decreases stress</a:t>
            </a:r>
          </a:p>
          <a:p>
            <a:r>
              <a:rPr lang="en-US" dirty="0" smtClean="0"/>
              <a:t>Decreased depression</a:t>
            </a:r>
          </a:p>
          <a:p>
            <a:r>
              <a:rPr lang="en-US" dirty="0" smtClean="0"/>
              <a:t>Increased longevity</a:t>
            </a:r>
          </a:p>
          <a:p>
            <a:r>
              <a:rPr lang="en-US" dirty="0" smtClean="0"/>
              <a:t>Increased Brain-derived neurotrophic factor( BDNF)</a:t>
            </a:r>
          </a:p>
          <a:p>
            <a:r>
              <a:rPr lang="en-US" b="1" dirty="0" smtClean="0"/>
              <a:t>Energizes!!! </a:t>
            </a:r>
            <a:r>
              <a:rPr lang="en-US" b="0" dirty="0" smtClean="0"/>
              <a:t>And replenishes</a:t>
            </a:r>
            <a:r>
              <a:rPr lang="en-US" b="0" baseline="0" dirty="0" smtClean="0"/>
              <a:t> lost energy into your energy tank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7E149-FC9C-47B6-B046-889CD0AC7BE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Minimal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physical activity for Maximal Health Benefits</a:t>
            </a:r>
          </a:p>
          <a:p>
            <a:r>
              <a:rPr lang="en-US" b="0" baseline="0" dirty="0" smtClean="0"/>
              <a:t>MMSL-move more, sit less.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83BE-4B1F-4469-BC99-5352F21AB9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18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When it comes to food, we appear</a:t>
            </a:r>
            <a:r>
              <a:rPr lang="en-US" b="1" baseline="0" dirty="0" smtClean="0"/>
              <a:t> to be </a:t>
            </a:r>
            <a:r>
              <a:rPr lang="en-US" b="1" dirty="0" smtClean="0"/>
              <a:t> perpetually befuddled.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It</a:t>
            </a:r>
            <a:r>
              <a:rPr lang="en-US" b="1" baseline="0" dirty="0" smtClean="0"/>
              <a:t> reminds me  of W.C Grace quote: If you can’t dazzle them with brilliance, baffle them with B.S- Bad Science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There as many opinions, as there are experts.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7E149-FC9C-47B6-B046-889CD0AC7BE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291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Paleo</a:t>
            </a: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Low cholesterol/Low</a:t>
            </a:r>
            <a:r>
              <a:rPr lang="en-US" baseline="0" dirty="0" smtClean="0"/>
              <a:t> fat( </a:t>
            </a:r>
            <a:r>
              <a:rPr lang="en-US" baseline="0" dirty="0" err="1" smtClean="0"/>
              <a:t>Ancel</a:t>
            </a:r>
            <a:r>
              <a:rPr lang="en-US" baseline="0" dirty="0" smtClean="0"/>
              <a:t> Keys)- Atkins( high protein, no CHO-)- </a:t>
            </a:r>
            <a:r>
              <a:rPr lang="en-US" b="1" baseline="0" dirty="0" smtClean="0"/>
              <a:t>Mediterranean</a:t>
            </a:r>
            <a:r>
              <a:rPr lang="en-US" baseline="0" dirty="0" smtClean="0"/>
              <a:t>-Plant-based or plant- predominant or plant perfect.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34B0C-16BD-4CD6-8145-03183831C7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2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Olive in the Middle-What</a:t>
            </a:r>
            <a:r>
              <a:rPr lang="en-US" baseline="0" dirty="0" smtClean="0"/>
              <a:t> do all of these nutrition plans have in common?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83BE-4B1F-4469-BC99-5352F21AB9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5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1401085"/>
            <a:ext cx="9751183" cy="12062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066800" y="2687156"/>
            <a:ext cx="9751181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00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 Slide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0700"/>
            <a:ext cx="12204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1900"/>
            <a:ext cx="122047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42075"/>
            <a:ext cx="17272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1050"/>
            <a:ext cx="10972800" cy="6365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906933" y="645001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100" smtClean="0"/>
            </a:lvl1pPr>
          </a:lstStyle>
          <a:p>
            <a:fld id="{1D4170A2-20FA-45DE-AC56-EAD6ADDE3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Slide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0700"/>
            <a:ext cx="12204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1900"/>
            <a:ext cx="122047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42075"/>
            <a:ext cx="17272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368550"/>
            <a:ext cx="10972800" cy="6365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609600" y="3113089"/>
            <a:ext cx="10972800" cy="636587"/>
          </a:xfrm>
          <a:prstGeom prst="rect">
            <a:avLst/>
          </a:prstGeom>
        </p:spPr>
        <p:txBody>
          <a:bodyPr vert="horz"/>
          <a:lstStyle>
            <a:lvl1pPr marL="0" indent="0"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6933" y="645001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100" smtClean="0"/>
            </a:lvl1pPr>
          </a:lstStyle>
          <a:p>
            <a:fld id="{1D4170A2-20FA-45DE-AC56-EAD6ADDE3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1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 Slide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1900"/>
            <a:ext cx="122047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42075"/>
            <a:ext cx="17272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1050"/>
            <a:ext cx="10972800" cy="6365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906933" y="645001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100" smtClean="0"/>
            </a:lvl1pPr>
          </a:lstStyle>
          <a:p>
            <a:fld id="{1D4170A2-20FA-45DE-AC56-EAD6ADDE3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Slide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1900"/>
            <a:ext cx="122047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42075"/>
            <a:ext cx="17272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368550"/>
            <a:ext cx="10972800" cy="6365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1"/>
          </p:nvPr>
        </p:nvSpPr>
        <p:spPr>
          <a:xfrm>
            <a:off x="609600" y="3113089"/>
            <a:ext cx="10972800" cy="636587"/>
          </a:xfrm>
          <a:prstGeom prst="rect">
            <a:avLst/>
          </a:prstGeom>
        </p:spPr>
        <p:txBody>
          <a:bodyPr vert="horz"/>
          <a:lstStyle>
            <a:lvl1pPr marL="0" indent="0"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6933" y="645001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100" smtClean="0"/>
            </a:lvl1pPr>
          </a:lstStyle>
          <a:p>
            <a:fld id="{1D4170A2-20FA-45DE-AC56-EAD6ADDE3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9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48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78550"/>
            <a:ext cx="1220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56388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67" y="5168901"/>
            <a:ext cx="28956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39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059" y="66502"/>
            <a:ext cx="10109120" cy="897775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ABC’s of Living Longer &amp; Stronger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1"/>
          </p:nvPr>
        </p:nvSpPr>
        <p:spPr>
          <a:xfrm>
            <a:off x="4674524" y="4035468"/>
            <a:ext cx="6905106" cy="1730132"/>
          </a:xfrm>
        </p:spPr>
        <p:txBody>
          <a:bodyPr>
            <a:normAutofit/>
          </a:bodyPr>
          <a:lstStyle/>
          <a:p>
            <a:r>
              <a:rPr lang="en-US" dirty="0" smtClean="0"/>
              <a:t>Roy Buchinsky, MD,ABIHM</a:t>
            </a:r>
            <a:br>
              <a:rPr lang="en-US" dirty="0" smtClean="0"/>
            </a:br>
            <a:r>
              <a:rPr lang="en-US" dirty="0" smtClean="0"/>
              <a:t>Robert and Susan Hurwitz Master Clinician in Wellness</a:t>
            </a:r>
          </a:p>
          <a:p>
            <a:r>
              <a:rPr lang="en-US" dirty="0" smtClean="0"/>
              <a:t>Director of Wellness-University Hospitals</a:t>
            </a:r>
            <a:br>
              <a:rPr lang="en-US" dirty="0" smtClean="0"/>
            </a:br>
            <a:r>
              <a:rPr lang="en-US" dirty="0" smtClean="0"/>
              <a:t>Clinical Assistant Professor-Medicine-CWRU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2" y="964276"/>
            <a:ext cx="2700337" cy="2996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23" y="964276"/>
            <a:ext cx="5357191" cy="2996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16" y="964276"/>
            <a:ext cx="2667000" cy="30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Health= 3 F’s+ 3 S’s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947" y="1417638"/>
            <a:ext cx="4884821" cy="452596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endParaRPr lang="en-US" dirty="0" smtClean="0"/>
          </a:p>
          <a:p>
            <a:pPr marL="285750" indent="-285750">
              <a:lnSpc>
                <a:spcPct val="150000"/>
              </a:lnSpc>
            </a:pPr>
            <a:r>
              <a:rPr lang="en-US" dirty="0" smtClean="0"/>
              <a:t>Sleep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285750" indent="-285750">
              <a:lnSpc>
                <a:spcPct val="150000"/>
              </a:lnSpc>
            </a:pPr>
            <a:r>
              <a:rPr lang="en-US" dirty="0" smtClean="0"/>
              <a:t>Stress</a:t>
            </a:r>
          </a:p>
          <a:p>
            <a:pPr marL="285750" indent="-285750">
              <a:lnSpc>
                <a:spcPct val="150000"/>
              </a:lnSpc>
            </a:pPr>
            <a:endParaRPr lang="en-US" dirty="0" smtClean="0"/>
          </a:p>
          <a:p>
            <a:pPr marL="285750" indent="-285750">
              <a:lnSpc>
                <a:spcPct val="150000"/>
              </a:lnSpc>
            </a:pPr>
            <a:r>
              <a:rPr lang="en-US" dirty="0" smtClean="0"/>
              <a:t>Spirituality/Socialization/Sex </a:t>
            </a:r>
          </a:p>
          <a:p>
            <a:pPr marL="285750" indent="-285750"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340" y="1399863"/>
            <a:ext cx="3971337" cy="23176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3943C-C236-49C4-A1C0-EFA66E2D6D9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816" y="1399863"/>
            <a:ext cx="2969869" cy="3238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339" y="3974623"/>
            <a:ext cx="3971337" cy="21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FEET-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93" y="1745667"/>
            <a:ext cx="3413382" cy="3920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4" y="1745667"/>
            <a:ext cx="3343276" cy="38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 K per day –No if's, ands or butts or 100 minutes a day of movement</a:t>
            </a:r>
          </a:p>
          <a:p>
            <a:endParaRPr lang="en-US" dirty="0"/>
          </a:p>
          <a:p>
            <a:r>
              <a:rPr lang="en-US" dirty="0" smtClean="0"/>
              <a:t>Resistance exercise=30 minutes a week ( two or more days)</a:t>
            </a:r>
          </a:p>
          <a:p>
            <a:endParaRPr lang="en-US" dirty="0"/>
          </a:p>
          <a:p>
            <a:r>
              <a:rPr lang="en-US" dirty="0" smtClean="0"/>
              <a:t>150-300 minutes a week of moderate intensity aerobic  activity</a:t>
            </a:r>
          </a:p>
          <a:p>
            <a:endParaRPr lang="en-US" dirty="0"/>
          </a:p>
          <a:p>
            <a:r>
              <a:rPr lang="en-US" dirty="0" smtClean="0"/>
              <a:t>Additional benefits  are gained beyond 300 minutes.</a:t>
            </a:r>
          </a:p>
          <a:p>
            <a:endParaRPr lang="en-US" dirty="0"/>
          </a:p>
          <a:p>
            <a:r>
              <a:rPr lang="en-US" dirty="0" smtClean="0"/>
              <a:t>Balance training emphasized in older adults</a:t>
            </a:r>
          </a:p>
          <a:p>
            <a:endParaRPr lang="en-US" dirty="0"/>
          </a:p>
          <a:p>
            <a:r>
              <a:rPr lang="en-US" dirty="0" smtClean="0"/>
              <a:t>Be as physically active as possible- MMSL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728" y="1792374"/>
            <a:ext cx="63808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Fork in the Road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547938"/>
            <a:ext cx="3863226" cy="27717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1F1BAE0-3703-44F0-A97D-2F6F65082DE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44" y="2547937"/>
            <a:ext cx="360840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68863"/>
            <a:ext cx="10972800" cy="636588"/>
          </a:xfrm>
        </p:spPr>
        <p:txBody>
          <a:bodyPr>
            <a:normAutofit/>
          </a:bodyPr>
          <a:lstStyle/>
          <a:p>
            <a:r>
              <a:rPr lang="en-US" dirty="0" smtClean="0"/>
              <a:t>Forks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0457" y="1505451"/>
            <a:ext cx="8891086" cy="47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48" y="834949"/>
            <a:ext cx="2337109" cy="636588"/>
          </a:xfrm>
        </p:spPr>
        <p:txBody>
          <a:bodyPr>
            <a:normAutofit/>
          </a:bodyPr>
          <a:lstStyle/>
          <a:p>
            <a:r>
              <a:rPr lang="en-US" dirty="0" smtClean="0"/>
              <a:t>Forks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16730" y="2996917"/>
            <a:ext cx="1697836" cy="1681594"/>
            <a:chOff x="2483645" y="1966481"/>
            <a:chExt cx="1697836" cy="1681594"/>
          </a:xfrm>
        </p:grpSpPr>
        <p:sp>
          <p:nvSpPr>
            <p:cNvPr id="4" name="Oval 3"/>
            <p:cNvSpPr/>
            <p:nvPr/>
          </p:nvSpPr>
          <p:spPr>
            <a:xfrm>
              <a:off x="2483645" y="1966481"/>
              <a:ext cx="1697836" cy="168159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90825" y="2576445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Paleo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87016" y="4778320"/>
            <a:ext cx="1543050" cy="52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000803" y="685325"/>
            <a:ext cx="1697836" cy="1681594"/>
            <a:chOff x="8249318" y="3510992"/>
            <a:chExt cx="1697836" cy="1681594"/>
          </a:xfrm>
        </p:grpSpPr>
        <p:sp>
          <p:nvSpPr>
            <p:cNvPr id="21" name="Oval 20"/>
            <p:cNvSpPr/>
            <p:nvPr/>
          </p:nvSpPr>
          <p:spPr>
            <a:xfrm>
              <a:off x="8249318" y="3510992"/>
              <a:ext cx="1697836" cy="168159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60123" y="4116661"/>
              <a:ext cx="667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IF</a:t>
              </a:r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86423" y="4396082"/>
            <a:ext cx="1697836" cy="1681594"/>
            <a:chOff x="7560470" y="1043243"/>
            <a:chExt cx="1697836" cy="1681594"/>
          </a:xfrm>
        </p:grpSpPr>
        <p:sp>
          <p:nvSpPr>
            <p:cNvPr id="18" name="Oval 17"/>
            <p:cNvSpPr/>
            <p:nvPr/>
          </p:nvSpPr>
          <p:spPr>
            <a:xfrm>
              <a:off x="7560470" y="1043243"/>
              <a:ext cx="1697836" cy="168159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70464" y="1653207"/>
              <a:ext cx="1077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Vegan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24011" y="2883384"/>
            <a:ext cx="1697836" cy="1681594"/>
            <a:chOff x="9726112" y="1723322"/>
            <a:chExt cx="1697836" cy="1681594"/>
          </a:xfrm>
        </p:grpSpPr>
        <p:sp>
          <p:nvSpPr>
            <p:cNvPr id="19" name="Oval 18"/>
            <p:cNvSpPr/>
            <p:nvPr/>
          </p:nvSpPr>
          <p:spPr>
            <a:xfrm>
              <a:off x="9726112" y="1723322"/>
              <a:ext cx="1697836" cy="168159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10017364" y="2310265"/>
              <a:ext cx="1115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KETO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45623" y="4396083"/>
            <a:ext cx="1819444" cy="1681594"/>
            <a:chOff x="3569489" y="4317413"/>
            <a:chExt cx="1819444" cy="1681594"/>
          </a:xfrm>
        </p:grpSpPr>
        <p:sp>
          <p:nvSpPr>
            <p:cNvPr id="20" name="Oval 19"/>
            <p:cNvSpPr/>
            <p:nvPr/>
          </p:nvSpPr>
          <p:spPr>
            <a:xfrm>
              <a:off x="3569489" y="4317413"/>
              <a:ext cx="1697836" cy="168159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30525" y="4973543"/>
              <a:ext cx="1758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Mediterranean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57273" y="1201790"/>
            <a:ext cx="1697836" cy="1681594"/>
            <a:chOff x="4485569" y="1030802"/>
            <a:chExt cx="1697836" cy="1681594"/>
          </a:xfrm>
        </p:grpSpPr>
        <p:sp>
          <p:nvSpPr>
            <p:cNvPr id="22" name="Oval 21"/>
            <p:cNvSpPr/>
            <p:nvPr/>
          </p:nvSpPr>
          <p:spPr>
            <a:xfrm>
              <a:off x="4485569" y="1030802"/>
              <a:ext cx="1697836" cy="168159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93944" y="1568896"/>
              <a:ext cx="108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Atkins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44333" y="1095119"/>
            <a:ext cx="1697836" cy="1681594"/>
            <a:chOff x="8249318" y="3510992"/>
            <a:chExt cx="1697836" cy="1681594"/>
          </a:xfrm>
        </p:grpSpPr>
        <p:sp>
          <p:nvSpPr>
            <p:cNvPr id="28" name="Oval 27"/>
            <p:cNvSpPr/>
            <p:nvPr/>
          </p:nvSpPr>
          <p:spPr>
            <a:xfrm>
              <a:off x="8249318" y="3510992"/>
              <a:ext cx="1697836" cy="168159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00547" y="4082424"/>
              <a:ext cx="139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Low Fat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025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–LUV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869" y="1694673"/>
            <a:ext cx="7763256" cy="419709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U</a:t>
            </a:r>
            <a:r>
              <a:rPr lang="en-US" dirty="0" smtClean="0"/>
              <a:t>nprocessed grains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</a:t>
            </a:r>
            <a:r>
              <a:rPr lang="en-US" dirty="0" smtClean="0"/>
              <a:t>ean protein-emphasis on plant-based protein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U</a:t>
            </a:r>
            <a:r>
              <a:rPr lang="en-US" dirty="0" smtClean="0"/>
              <a:t>nsaturated fats-DHA omega-3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V</a:t>
            </a:r>
            <a:r>
              <a:rPr lang="en-US" dirty="0" smtClean="0"/>
              <a:t>egetables and fruits-  “Nature’s Medicine”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6B7DA-2CD3-4B80-AFCB-25E4F0A46C88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504971" y="6381598"/>
            <a:ext cx="411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Michael F. Roizen, MD –Age Proof</a:t>
            </a:r>
          </a:p>
        </p:txBody>
      </p:sp>
    </p:spTree>
    <p:extLst>
      <p:ext uri="{BB962C8B-B14F-4D97-AF65-F5344CB8AC3E}">
        <p14:creationId xmlns:p14="http://schemas.microsoft.com/office/powerpoint/2010/main" val="18870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AVOID- 4S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259" y="1544054"/>
            <a:ext cx="6352674" cy="4525963"/>
          </a:xfrm>
        </p:spPr>
        <p:txBody>
          <a:bodyPr/>
          <a:lstStyle/>
          <a:p>
            <a:r>
              <a:rPr lang="en-US" b="1" dirty="0" smtClean="0"/>
              <a:t>S</a:t>
            </a:r>
            <a:r>
              <a:rPr lang="en-US" dirty="0" smtClean="0"/>
              <a:t>aturated fats</a:t>
            </a:r>
          </a:p>
          <a:p>
            <a:endParaRPr lang="en-US" dirty="0"/>
          </a:p>
          <a:p>
            <a:r>
              <a:rPr lang="en-US" b="1" dirty="0" smtClean="0"/>
              <a:t>S</a:t>
            </a:r>
            <a:r>
              <a:rPr lang="en-US" dirty="0" smtClean="0"/>
              <a:t>imple sugars</a:t>
            </a:r>
          </a:p>
          <a:p>
            <a:endParaRPr lang="en-US" dirty="0"/>
          </a:p>
          <a:p>
            <a:r>
              <a:rPr lang="en-US" b="1" dirty="0" smtClean="0"/>
              <a:t>S</a:t>
            </a:r>
            <a:r>
              <a:rPr lang="en-US" dirty="0" smtClean="0"/>
              <a:t>imple syrups</a:t>
            </a:r>
          </a:p>
          <a:p>
            <a:endParaRPr lang="en-US" dirty="0"/>
          </a:p>
          <a:p>
            <a:r>
              <a:rPr lang="en-US" b="1" dirty="0" smtClean="0"/>
              <a:t>S</a:t>
            </a:r>
            <a:r>
              <a:rPr lang="en-US" dirty="0" smtClean="0"/>
              <a:t>tripped carbs-processed carbs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6B7DA-2CD3-4B80-AFCB-25E4F0A46C88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7633236" y="6364524"/>
            <a:ext cx="3711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Michael F. Roizen, MD –Age Proof</a:t>
            </a:r>
          </a:p>
        </p:txBody>
      </p:sp>
    </p:spTree>
    <p:extLst>
      <p:ext uri="{BB962C8B-B14F-4D97-AF65-F5344CB8AC3E}">
        <p14:creationId xmlns:p14="http://schemas.microsoft.com/office/powerpoint/2010/main" val="21799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Expectancy-2020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125" y="1600200"/>
            <a:ext cx="670066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If it’s white, it’s probably not right ( exceptions are cauliflower, fish, chicken…)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whiter the bread, the quicker you dead.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Just because it’s there, does not mean you have to eat 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Am I eating until I am not hungry, or until I am full?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this something my grandmother would recognize 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it </a:t>
            </a:r>
            <a:r>
              <a:rPr lang="en-US" i="1" dirty="0" smtClean="0"/>
              <a:t>comes</a:t>
            </a:r>
            <a:r>
              <a:rPr lang="en-US" dirty="0" smtClean="0"/>
              <a:t> from a plant, </a:t>
            </a:r>
            <a:r>
              <a:rPr lang="en-US" i="1" dirty="0" smtClean="0"/>
              <a:t>eat</a:t>
            </a:r>
            <a:r>
              <a:rPr lang="en-US" dirty="0" smtClean="0"/>
              <a:t> it-If it’s </a:t>
            </a:r>
            <a:r>
              <a:rPr lang="en-US" i="1" dirty="0" smtClean="0"/>
              <a:t>made</a:t>
            </a:r>
            <a:r>
              <a:rPr lang="en-US" dirty="0" smtClean="0"/>
              <a:t> in a plant </a:t>
            </a:r>
            <a:r>
              <a:rPr lang="en-US" i="1" dirty="0" smtClean="0"/>
              <a:t>avoid </a:t>
            </a:r>
            <a:r>
              <a:rPr lang="en-US" dirty="0" smtClean="0"/>
              <a:t>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899" y="779770"/>
            <a:ext cx="10336426" cy="918881"/>
          </a:xfrm>
        </p:spPr>
        <p:txBody>
          <a:bodyPr>
            <a:noAutofit/>
          </a:bodyPr>
          <a:lstStyle/>
          <a:p>
            <a:r>
              <a:rPr lang="en-US" sz="4000" dirty="0" smtClean="0"/>
              <a:t>Sleep-The Upside of Downtime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091" y="1339505"/>
            <a:ext cx="10972800" cy="4838674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30" y="1878224"/>
            <a:ext cx="2914786" cy="4120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91" y="1878224"/>
            <a:ext cx="2995819" cy="41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467" y="1690688"/>
            <a:ext cx="68167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Hygiene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Maintain a consistent sleep schedule.</a:t>
            </a:r>
          </a:p>
          <a:p>
            <a:endParaRPr lang="en-US" dirty="0" smtClean="0"/>
          </a:p>
          <a:p>
            <a:r>
              <a:rPr lang="en-US" dirty="0" smtClean="0"/>
              <a:t>Try to limit cat naps to twenty-to-thirty minutes if you are exhausted.</a:t>
            </a:r>
          </a:p>
          <a:p>
            <a:endParaRPr lang="en-US" dirty="0" smtClean="0"/>
          </a:p>
          <a:p>
            <a:r>
              <a:rPr lang="en-US" dirty="0" smtClean="0"/>
              <a:t>Steer clear of stimulants too close to bedtime.</a:t>
            </a:r>
          </a:p>
          <a:p>
            <a:endParaRPr lang="en-US" dirty="0" smtClean="0"/>
          </a:p>
          <a:p>
            <a:r>
              <a:rPr lang="en-US" dirty="0" smtClean="0"/>
              <a:t>No vigorous exercise within four hours of bedtime</a:t>
            </a:r>
          </a:p>
          <a:p>
            <a:endParaRPr lang="en-US" dirty="0" smtClean="0"/>
          </a:p>
          <a:p>
            <a:r>
              <a:rPr lang="en-US" dirty="0" smtClean="0"/>
              <a:t>Establish a relaxing routine before turning in.</a:t>
            </a:r>
          </a:p>
          <a:p>
            <a:endParaRPr lang="en-US" dirty="0" smtClean="0"/>
          </a:p>
          <a:p>
            <a:r>
              <a:rPr lang="en-US" dirty="0" smtClean="0"/>
              <a:t>Comfortable bedroom environment-dark , quiet and cool.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5232" y="1742110"/>
            <a:ext cx="8053410" cy="45506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9691" y="555765"/>
            <a:ext cx="6544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Stress-The Modern Epidemic</a:t>
            </a:r>
          </a:p>
        </p:txBody>
      </p:sp>
    </p:spTree>
    <p:extLst>
      <p:ext uri="{BB962C8B-B14F-4D97-AF65-F5344CB8AC3E}">
        <p14:creationId xmlns:p14="http://schemas.microsoft.com/office/powerpoint/2010/main" val="18680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130" y="1417638"/>
            <a:ext cx="6766559" cy="45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381" y="1600200"/>
            <a:ext cx="660923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Busters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Relaxation Response</a:t>
            </a:r>
          </a:p>
          <a:p>
            <a:r>
              <a:rPr lang="en-US" dirty="0" smtClean="0"/>
              <a:t>Mindfulness</a:t>
            </a:r>
          </a:p>
          <a:p>
            <a:r>
              <a:rPr lang="en-US" dirty="0" smtClean="0"/>
              <a:t>Cognitive Beliefs</a:t>
            </a:r>
          </a:p>
          <a:p>
            <a:r>
              <a:rPr lang="en-US" dirty="0" smtClean="0"/>
              <a:t>Sleep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Diet</a:t>
            </a:r>
          </a:p>
          <a:p>
            <a:r>
              <a:rPr lang="en-US" dirty="0" smtClean="0"/>
              <a:t>Humor</a:t>
            </a:r>
          </a:p>
          <a:p>
            <a:r>
              <a:rPr lang="en-US" dirty="0" smtClean="0"/>
              <a:t>Social Support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4" descr="Time_Mindfulness-2-cov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20" y="872494"/>
            <a:ext cx="7077647" cy="508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8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Breath Is Your Anchor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435" y="1600200"/>
            <a:ext cx="625112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3943C-C236-49C4-A1C0-EFA66E2D6D9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890" y="697025"/>
            <a:ext cx="5644843" cy="54460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04506" y="4721629"/>
            <a:ext cx="3449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Estimates of Preventable Factors causing U.S Premature Mortality in 2010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Happiness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976" y="1417638"/>
            <a:ext cx="6189713" cy="4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Happiness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156" y="1417638"/>
            <a:ext cx="63224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of Gratitude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564" y="1867189"/>
            <a:ext cx="59937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70" y="765147"/>
            <a:ext cx="10972800" cy="636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SPIRITUALITY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3943C-C236-49C4-A1C0-EFA66E2D6D9D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04" y="1551974"/>
            <a:ext cx="4407921" cy="237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1551974"/>
            <a:ext cx="3924299" cy="2355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50" y="4391661"/>
            <a:ext cx="4675366" cy="15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781" y="691216"/>
            <a:ext cx="2690899" cy="75670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Social</a:t>
            </a:r>
            <a:endParaRPr lang="en-US" sz="40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23" y="1487779"/>
            <a:ext cx="3415554" cy="23109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03751A6-E281-43A1-B95C-1BB0E0A1B899}" type="slidenum">
              <a:rPr lang="en-US" altLang="en-US" sz="1100"/>
              <a:pPr eaLnBrk="1" hangingPunct="1"/>
              <a:t>34</a:t>
            </a:fld>
            <a:endParaRPr lang="en-US" altLang="en-US" sz="11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48" y="1447920"/>
            <a:ext cx="3613079" cy="2265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23" y="4103428"/>
            <a:ext cx="3398168" cy="2117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9948" y="4031559"/>
            <a:ext cx="3706548" cy="20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SEX-LOVE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9368" y="1807528"/>
            <a:ext cx="5622021" cy="41973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3943C-C236-49C4-A1C0-EFA66E2D6D9D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2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Healthy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Stack- </a:t>
            </a:r>
            <a:r>
              <a:rPr lang="en-US" sz="2000" dirty="0" smtClean="0"/>
              <a:t>coffee- meditation, teeth- balance</a:t>
            </a:r>
          </a:p>
          <a:p>
            <a:endParaRPr lang="en-US" dirty="0" smtClean="0"/>
          </a:p>
          <a:p>
            <a:r>
              <a:rPr lang="en-US" dirty="0" smtClean="0"/>
              <a:t>Start </a:t>
            </a:r>
            <a:r>
              <a:rPr lang="en-US" sz="2400" dirty="0" smtClean="0"/>
              <a:t>Small</a:t>
            </a:r>
            <a:r>
              <a:rPr lang="en-US" sz="1800" dirty="0" smtClean="0"/>
              <a:t>- </a:t>
            </a:r>
            <a:r>
              <a:rPr lang="en-US" sz="2000" dirty="0" smtClean="0"/>
              <a:t>Walk, Apple, push-ups</a:t>
            </a:r>
          </a:p>
          <a:p>
            <a:endParaRPr lang="en-US" sz="2400" dirty="0" smtClean="0"/>
          </a:p>
          <a:p>
            <a:r>
              <a:rPr lang="en-US" sz="2400" dirty="0" smtClean="0"/>
              <a:t>Daily- </a:t>
            </a:r>
          </a:p>
          <a:p>
            <a:endParaRPr lang="en-US" sz="2400" dirty="0" smtClean="0"/>
          </a:p>
          <a:p>
            <a:r>
              <a:rPr lang="en-US" sz="2400" dirty="0" smtClean="0"/>
              <a:t>Easy-</a:t>
            </a:r>
          </a:p>
          <a:p>
            <a:endParaRPr lang="en-US" sz="2400" dirty="0" smtClean="0"/>
          </a:p>
          <a:p>
            <a:r>
              <a:rPr lang="en-US" sz="2400" dirty="0" smtClean="0"/>
              <a:t>Reward Yourself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Keys to Take Control of Your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11490"/>
            <a:ext cx="8229600" cy="4525963"/>
          </a:xfrm>
        </p:spPr>
        <p:txBody>
          <a:bodyPr/>
          <a:lstStyle/>
          <a:p>
            <a:r>
              <a:rPr lang="en-US" b="1" dirty="0"/>
              <a:t>Know your health </a:t>
            </a:r>
            <a:r>
              <a:rPr lang="en-US" b="1" dirty="0" smtClean="0"/>
              <a:t>numbers</a:t>
            </a:r>
          </a:p>
          <a:p>
            <a:pPr marL="0" indent="0">
              <a:buNone/>
            </a:pPr>
            <a:endParaRPr lang="en-US" sz="1800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Blood </a:t>
            </a:r>
            <a:r>
              <a:rPr lang="en-US" sz="1800" dirty="0" smtClean="0"/>
              <a:t>Pressure  &lt;130,&lt;85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Blood </a:t>
            </a:r>
            <a:r>
              <a:rPr lang="en-US" sz="1800" dirty="0" smtClean="0"/>
              <a:t>Sugar  &lt;100 mg/dl or HbA1C &lt; 6.4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LDL-Cholesterol  &lt; 100 or &lt; 70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Waist Circumference  Male-&lt;40      Female &lt; 35 or waist &lt; ½ height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Smoking - No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Stress Management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45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17638"/>
            <a:ext cx="10972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 smtClean="0"/>
              <a:t>Longevity and wellbeing = 30% genetics &amp; 70% Lifestyle. DNA is not destiny. Dinner is destiny</a:t>
            </a:r>
          </a:p>
          <a:p>
            <a:endParaRPr lang="en-US" sz="2300" dirty="0" smtClean="0"/>
          </a:p>
          <a:p>
            <a:r>
              <a:rPr lang="en-US" sz="2300" dirty="0" smtClean="0"/>
              <a:t>Optimal Health= 3 F’s + 3 S’s</a:t>
            </a:r>
          </a:p>
          <a:p>
            <a:endParaRPr lang="en-US" sz="2300" dirty="0" smtClean="0"/>
          </a:p>
          <a:p>
            <a:r>
              <a:rPr lang="en-US" sz="2300" dirty="0" smtClean="0"/>
              <a:t>Food-”Eat food, mostly plants, not too much”- </a:t>
            </a:r>
            <a:r>
              <a:rPr lang="en-US" sz="2300" i="1" dirty="0" smtClean="0"/>
              <a:t>Michael Pollan</a:t>
            </a:r>
          </a:p>
          <a:p>
            <a:endParaRPr lang="en-US" sz="2300" i="1" dirty="0"/>
          </a:p>
          <a:p>
            <a:r>
              <a:rPr lang="en-US" sz="2300" dirty="0"/>
              <a:t>Stress is beneficial in small amounts. Turn stress  into </a:t>
            </a:r>
            <a:r>
              <a:rPr lang="en-US" sz="2300" dirty="0" smtClean="0"/>
              <a:t>strength</a:t>
            </a:r>
          </a:p>
          <a:p>
            <a:endParaRPr lang="en-US" sz="2300" dirty="0" smtClean="0"/>
          </a:p>
          <a:p>
            <a:r>
              <a:rPr lang="en-US" sz="2300" dirty="0"/>
              <a:t>Prevention is the best </a:t>
            </a:r>
            <a:r>
              <a:rPr lang="en-US" sz="2300" dirty="0" smtClean="0"/>
              <a:t>Intervention</a:t>
            </a:r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/>
              <a:t>Lifestyle trumps </a:t>
            </a:r>
            <a:r>
              <a:rPr lang="en-US" sz="2300" dirty="0" smtClean="0"/>
              <a:t>genetics</a:t>
            </a:r>
          </a:p>
          <a:p>
            <a:endParaRPr lang="en-US" sz="2300" dirty="0"/>
          </a:p>
          <a:p>
            <a:r>
              <a:rPr lang="en-US" sz="2300" dirty="0"/>
              <a:t>Self care will add life to your years </a:t>
            </a:r>
            <a:r>
              <a:rPr lang="en-US" sz="2300" dirty="0" smtClean="0"/>
              <a:t>,and years to your life</a:t>
            </a:r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i="1" dirty="0" smtClean="0"/>
          </a:p>
          <a:p>
            <a:endParaRPr lang="en-US" sz="2300" i="1" dirty="0" smtClean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6869" y="834002"/>
            <a:ext cx="2215896" cy="626271"/>
          </a:xfrm>
        </p:spPr>
        <p:txBody>
          <a:bodyPr>
            <a:normAutofit/>
          </a:bodyPr>
          <a:lstStyle/>
          <a:p>
            <a:r>
              <a:rPr lang="en-US" sz="2700" dirty="0" smtClean="0"/>
              <a:t>Self Care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03751A6-E281-43A1-B95C-1BB0E0A1B899}" type="slidenum">
              <a:rPr lang="en-US" altLang="en-US" sz="1100"/>
              <a:pPr eaLnBrk="1" hangingPunct="1"/>
              <a:t>39</a:t>
            </a:fld>
            <a:endParaRPr lang="en-US" altLang="en-US" sz="1100"/>
          </a:p>
        </p:txBody>
      </p:sp>
      <p:pic>
        <p:nvPicPr>
          <p:cNvPr id="24580" name="Picture 4" descr="http://www.quoteslike.com/images/1737/unless-someone-like-you-cares-a-whole-awful-lot-nothing-is-going-to-xejjUt-qu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2" y="1579145"/>
            <a:ext cx="7761771" cy="465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Determinants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57" y="1358179"/>
            <a:ext cx="6172886" cy="4773233"/>
          </a:xfrm>
        </p:spPr>
      </p:pic>
    </p:spTree>
    <p:extLst>
      <p:ext uri="{BB962C8B-B14F-4D97-AF65-F5344CB8AC3E}">
        <p14:creationId xmlns:p14="http://schemas.microsoft.com/office/powerpoint/2010/main" val="3297663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30" y="836475"/>
            <a:ext cx="8707522" cy="52009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03751A6-E281-43A1-B95C-1BB0E0A1B899}" type="slidenum">
              <a:rPr lang="en-US" altLang="en-US" sz="1100"/>
              <a:pPr eaLnBrk="1" hangingPunct="1"/>
              <a:t>40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734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488" y="1559913"/>
            <a:ext cx="8229600" cy="4525963"/>
          </a:xfrm>
        </p:spPr>
        <p:txBody>
          <a:bodyPr/>
          <a:lstStyle/>
          <a:p>
            <a:r>
              <a:rPr lang="en-US" dirty="0" smtClean="0"/>
              <a:t>Did you know: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30</a:t>
            </a:r>
            <a:r>
              <a:rPr lang="en-US" sz="2800" dirty="0"/>
              <a:t>% of our health is attributed to </a:t>
            </a:r>
            <a:r>
              <a:rPr lang="en-US" sz="2800" b="1" dirty="0"/>
              <a:t>genetics</a:t>
            </a:r>
            <a:r>
              <a:rPr lang="en-US" sz="2800" dirty="0"/>
              <a:t>?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70</a:t>
            </a:r>
            <a:r>
              <a:rPr lang="en-US" sz="2800" dirty="0"/>
              <a:t>% of our health is attributed to </a:t>
            </a:r>
            <a:r>
              <a:rPr lang="en-US" sz="2800" b="1" dirty="0"/>
              <a:t>lifestyle</a:t>
            </a:r>
            <a:r>
              <a:rPr lang="en-US" sz="2800" dirty="0"/>
              <a:t>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can make a huge impact on these numbers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2" descr="https://encrypted-tbn3.gstatic.com/images?q=tbn:ANd9GcQpPWIVkihZDKY5Yb3L8VnDPZ2apHtp4NenqX3qFooxha-b0rV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781" y="2207623"/>
            <a:ext cx="2950211" cy="323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4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828674"/>
            <a:ext cx="10363200" cy="981075"/>
          </a:xfrm>
        </p:spPr>
        <p:txBody>
          <a:bodyPr/>
          <a:lstStyle/>
          <a:p>
            <a:r>
              <a:rPr lang="en-US" sz="3200" dirty="0" smtClean="0"/>
              <a:t>Genetics 101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All of your genetic information is found in 23 pairs of chromosomes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Genetics determine factors such as eye color, height, facial features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DD533C-4AA2-439F-8DD3-9AECEE0EB9F9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976A6F-25E7-40F6-8462-AE86178B4CAD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3/4/2020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University Hospitals Ahuja Medical Center                               www.UHahuja.org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47" y="4088546"/>
            <a:ext cx="2541089" cy="1737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06" y="4088546"/>
            <a:ext cx="2878636" cy="17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Function of Your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choices change your genes to be either read ( and produce a protein)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Skipped so that the protein is not manufactured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35" y="3533775"/>
            <a:ext cx="4205530" cy="259238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66" y="3468934"/>
            <a:ext cx="3917232" cy="26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Health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9564" y="1989496"/>
            <a:ext cx="4681025" cy="32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HEALTH=3F’S + 3 S’s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626" y="1956516"/>
            <a:ext cx="2597046" cy="41970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Fingers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Feet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Forks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3943C-C236-49C4-A1C0-EFA66E2D6D9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5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Ahuja Theme">
  <a:themeElements>
    <a:clrScheme name="Color Palette with UH Colors">
      <a:dk1>
        <a:sysClr val="windowText" lastClr="000000"/>
      </a:dk1>
      <a:lt1>
        <a:sysClr val="window" lastClr="FFFFFF"/>
      </a:lt1>
      <a:dk2>
        <a:srgbClr val="D12232"/>
      </a:dk2>
      <a:lt2>
        <a:srgbClr val="E8DBC6"/>
      </a:lt2>
      <a:accent1>
        <a:srgbClr val="EEA420"/>
      </a:accent1>
      <a:accent2>
        <a:srgbClr val="0C377B"/>
      </a:accent2>
      <a:accent3>
        <a:srgbClr val="A11E2A"/>
      </a:accent3>
      <a:accent4>
        <a:srgbClr val="27BF00"/>
      </a:accent4>
      <a:accent5>
        <a:srgbClr val="FF65AC"/>
      </a:accent5>
      <a:accent6>
        <a:srgbClr val="FF74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c Ahuja Theme" id="{EE79B5C8-2026-452D-9CCB-A1E173370895}" vid="{8D8DA11A-8684-483A-A881-C5C524AB76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 Ahuja Theme</Template>
  <TotalTime>199</TotalTime>
  <Words>1186</Words>
  <Application>Microsoft Office PowerPoint</Application>
  <PresentationFormat>Widescreen</PresentationFormat>
  <Paragraphs>264</Paragraphs>
  <Slides>40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</vt:lpstr>
      <vt:lpstr>Wingdings</vt:lpstr>
      <vt:lpstr>Basic Ahuja Theme</vt:lpstr>
      <vt:lpstr>The ABC’s of Living Longer &amp; Stronger</vt:lpstr>
      <vt:lpstr>Life Expectancy-2020</vt:lpstr>
      <vt:lpstr>PowerPoint Presentation</vt:lpstr>
      <vt:lpstr>Health Determinants</vt:lpstr>
      <vt:lpstr>Stats to Consider</vt:lpstr>
      <vt:lpstr>Genetics 101</vt:lpstr>
      <vt:lpstr>Change the Function of Your Genes</vt:lpstr>
      <vt:lpstr>Optimal Health</vt:lpstr>
      <vt:lpstr>OPTIMAL HEALTH=3F’S + 3 S’s</vt:lpstr>
      <vt:lpstr>Optimal Health= 3 F’s+ 3 S’s</vt:lpstr>
      <vt:lpstr>FINGERS</vt:lpstr>
      <vt:lpstr>FEET-</vt:lpstr>
      <vt:lpstr>FEET</vt:lpstr>
      <vt:lpstr>Feet</vt:lpstr>
      <vt:lpstr>The Fork in the Road</vt:lpstr>
      <vt:lpstr>Forks</vt:lpstr>
      <vt:lpstr>Forks</vt:lpstr>
      <vt:lpstr>U –LUV Foods</vt:lpstr>
      <vt:lpstr>AVOID- 4S Foods</vt:lpstr>
      <vt:lpstr>Forks</vt:lpstr>
      <vt:lpstr>Sleep-The Upside of Downtime </vt:lpstr>
      <vt:lpstr>Sleep</vt:lpstr>
      <vt:lpstr>Sleep Hygiene</vt:lpstr>
      <vt:lpstr>PowerPoint Presentation</vt:lpstr>
      <vt:lpstr>Stress</vt:lpstr>
      <vt:lpstr>Stress</vt:lpstr>
      <vt:lpstr>Stress Busters</vt:lpstr>
      <vt:lpstr>PowerPoint Presentation</vt:lpstr>
      <vt:lpstr>Your Breath Is Your Anchor</vt:lpstr>
      <vt:lpstr>Happiness</vt:lpstr>
      <vt:lpstr>Happiness </vt:lpstr>
      <vt:lpstr>Attitude of Gratitude</vt:lpstr>
      <vt:lpstr>SPIRITUALITY  </vt:lpstr>
      <vt:lpstr>Social</vt:lpstr>
      <vt:lpstr>SEX-LOVE</vt:lpstr>
      <vt:lpstr>Forming Healthy Habits</vt:lpstr>
      <vt:lpstr>Keys to Take Control of Your Health</vt:lpstr>
      <vt:lpstr>Summary</vt:lpstr>
      <vt:lpstr>Self Care</vt:lpstr>
      <vt:lpstr>PowerPoint Presentation</vt:lpstr>
    </vt:vector>
  </TitlesOfParts>
  <Company>UHHS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The  Best You</dc:title>
  <dc:creator>Buchinsky, Roy</dc:creator>
  <cp:lastModifiedBy>Beseda, Lucy</cp:lastModifiedBy>
  <cp:revision>35</cp:revision>
  <dcterms:created xsi:type="dcterms:W3CDTF">2019-05-03T20:32:17Z</dcterms:created>
  <dcterms:modified xsi:type="dcterms:W3CDTF">2020-03-04T12:46:35Z</dcterms:modified>
</cp:coreProperties>
</file>