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87" r:id="rId3"/>
    <p:sldId id="288" r:id="rId4"/>
    <p:sldId id="290" r:id="rId5"/>
    <p:sldId id="289" r:id="rId6"/>
    <p:sldId id="291" r:id="rId7"/>
    <p:sldId id="292" r:id="rId8"/>
    <p:sldId id="298" r:id="rId9"/>
    <p:sldId id="293" r:id="rId10"/>
    <p:sldId id="294" r:id="rId11"/>
    <p:sldId id="295" r:id="rId12"/>
    <p:sldId id="29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FFF693-A5EA-4E5C-AA99-7DC2C0B514B1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53868ED-A14B-4BD7-9A82-C9AD683CC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939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Title Pag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A cover.jpg"/>
          <p:cNvPicPr>
            <a:picLocks noChangeAspect="1"/>
          </p:cNvPicPr>
          <p:nvPr/>
        </p:nvPicPr>
        <p:blipFill>
          <a:blip r:embed="rId2" cstate="print"/>
          <a:srcRect l="-37" t="1450" r="37" b="1450"/>
          <a:stretch>
            <a:fillRect/>
          </a:stretch>
        </p:blipFill>
        <p:spPr bwMode="auto">
          <a:xfrm>
            <a:off x="0" y="0"/>
            <a:ext cx="9144000" cy="603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1014984" y="2432304"/>
            <a:ext cx="8263255" cy="11628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>
              <a:buNone/>
              <a:defRPr lang="en-US" sz="4600" smtClean="0">
                <a:solidFill>
                  <a:schemeClr val="bg1"/>
                </a:solidFill>
                <a:latin typeface="Arial" panose="020B0604020202020204" pitchFamily="34" charset="0"/>
                <a:ea typeface="Geneva" charset="-128"/>
                <a:cs typeface="Arial" panose="020B0604020202020204" pitchFamily="34" charset="0"/>
              </a:defRPr>
            </a:lvl1pPr>
            <a:lvl2pPr marL="457200" indent="0">
              <a:buNone/>
              <a:defRPr lang="en-US" sz="4400" smtClean="0">
                <a:latin typeface="Calibri" charset="0"/>
                <a:ea typeface="Geneva" charset="0"/>
                <a:cs typeface="Geneva" charset="0"/>
              </a:defRPr>
            </a:lvl2pPr>
            <a:lvl3pPr marL="914400" indent="0">
              <a:buNone/>
              <a:defRPr lang="en-US" sz="4400" smtClean="0">
                <a:latin typeface="Calibri" charset="0"/>
                <a:ea typeface="Geneva" charset="0"/>
                <a:cs typeface="Geneva" charset="0"/>
              </a:defRPr>
            </a:lvl3pPr>
            <a:lvl4pPr marL="1371600" indent="0">
              <a:buNone/>
              <a:defRPr lang="en-US" sz="4400" smtClean="0">
                <a:latin typeface="Calibri" charset="0"/>
                <a:ea typeface="Geneva" charset="0"/>
                <a:cs typeface="Geneva" charset="0"/>
              </a:defRPr>
            </a:lvl4pPr>
            <a:lvl5pPr marL="1828800" indent="0">
              <a:buNone/>
              <a:defRPr lang="en-US" sz="4400">
                <a:latin typeface="Calibri" charset="0"/>
                <a:ea typeface="Geneva" charset="0"/>
                <a:cs typeface="Geneva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014413" y="4288536"/>
            <a:ext cx="7615237" cy="1139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48" y="6111715"/>
            <a:ext cx="2362200" cy="64103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  <a:ea typeface="ＭＳ Ｐゴシック" charset="-128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lois.koehler@uhhospitals.o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3257" y="685800"/>
            <a:ext cx="8263255" cy="2209800"/>
          </a:xfrm>
        </p:spPr>
        <p:txBody>
          <a:bodyPr/>
          <a:lstStyle/>
          <a:p>
            <a:pPr algn="ctr"/>
            <a:r>
              <a:rPr lang="en-US" dirty="0" smtClean="0"/>
              <a:t>Observation in the </a:t>
            </a:r>
          </a:p>
          <a:p>
            <a:pPr algn="ctr"/>
            <a:r>
              <a:rPr lang="en-US" dirty="0" smtClean="0"/>
              <a:t>Operating Room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1056236" y="3276600"/>
            <a:ext cx="7615237" cy="220980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Current UH-EMC Student with observation requirement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Guest under GM-38 policy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Guest under GM-7 policy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52412" y="381000"/>
            <a:ext cx="8263255" cy="1162812"/>
          </a:xfrm>
        </p:spPr>
        <p:txBody>
          <a:bodyPr/>
          <a:lstStyle/>
          <a:p>
            <a:pPr algn="ctr"/>
            <a:r>
              <a:rPr lang="en-US" dirty="0" smtClean="0"/>
              <a:t>Upon leaving OR suite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014413" y="2001012"/>
            <a:ext cx="7615237" cy="3427349"/>
          </a:xfrm>
        </p:spPr>
        <p:txBody>
          <a:bodyPr/>
          <a:lstStyle/>
          <a:p>
            <a:r>
              <a:rPr lang="en-US" sz="2800" dirty="0" smtClean="0"/>
              <a:t>Step 1: Complete hand hygiene with alcohol foam in dispensers by Exits upon leaving OR.</a:t>
            </a:r>
          </a:p>
          <a:p>
            <a:r>
              <a:rPr lang="en-US" sz="2800" dirty="0" smtClean="0"/>
              <a:t>Step 2: Remove mask by untying strings and dispose of them in garbage can. Leave cap and shoe covers on until out of the restricted area.</a:t>
            </a:r>
          </a:p>
          <a:p>
            <a:r>
              <a:rPr lang="en-US" sz="2800" dirty="0" smtClean="0"/>
              <a:t>Step 3: Wash your hands at scrub sink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19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880745" y="533400"/>
            <a:ext cx="8263255" cy="1162812"/>
          </a:xfrm>
        </p:spPr>
        <p:txBody>
          <a:bodyPr/>
          <a:lstStyle/>
          <a:p>
            <a:r>
              <a:rPr lang="en-US" dirty="0" smtClean="0"/>
              <a:t>Upon leaving restricted area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96925" y="1676400"/>
            <a:ext cx="7615237" cy="3866388"/>
          </a:xfrm>
        </p:spPr>
        <p:txBody>
          <a:bodyPr/>
          <a:lstStyle/>
          <a:p>
            <a:r>
              <a:rPr lang="en-US" sz="2800" dirty="0" smtClean="0"/>
              <a:t>Step 4: Remove cap and shoe covers disposing them in trash can.</a:t>
            </a:r>
          </a:p>
          <a:p>
            <a:r>
              <a:rPr lang="en-US" sz="2800" dirty="0" smtClean="0"/>
              <a:t>Step 5</a:t>
            </a:r>
            <a:r>
              <a:rPr lang="en-US" sz="2800" dirty="0"/>
              <a:t>: Complete hand </a:t>
            </a:r>
            <a:r>
              <a:rPr lang="en-US" sz="2800" dirty="0" smtClean="0"/>
              <a:t>hygiene </a:t>
            </a:r>
            <a:r>
              <a:rPr lang="en-US" sz="2800" dirty="0"/>
              <a:t>with alcohol foam </a:t>
            </a:r>
            <a:r>
              <a:rPr lang="en-US" sz="2800"/>
              <a:t>in </a:t>
            </a:r>
            <a:r>
              <a:rPr lang="en-US" sz="2800" smtClean="0"/>
              <a:t>dispensers.</a:t>
            </a:r>
            <a:endParaRPr lang="en-US" sz="2800" dirty="0" smtClean="0"/>
          </a:p>
          <a:p>
            <a:r>
              <a:rPr lang="en-US" sz="2800" dirty="0" smtClean="0"/>
              <a:t>Scrubs may be worn around hospital BUT NOT outside the building.  You may wear your scrubs to get lunch in cafeteria providing they are not soiled.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8802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762000"/>
            <a:ext cx="8263255" cy="1981200"/>
          </a:xfrm>
        </p:spPr>
        <p:txBody>
          <a:bodyPr/>
          <a:lstStyle/>
          <a:p>
            <a:r>
              <a:rPr lang="en-US" sz="2400" dirty="0" smtClean="0"/>
              <a:t>Please </a:t>
            </a:r>
            <a:r>
              <a:rPr lang="en-US" sz="2400" dirty="0"/>
              <a:t>complete </a:t>
            </a:r>
            <a:r>
              <a:rPr lang="en-US" sz="2400" dirty="0" smtClean="0"/>
              <a:t>EMC </a:t>
            </a:r>
            <a:r>
              <a:rPr lang="en-US" sz="2400" dirty="0"/>
              <a:t>Surgery Observer Test made available to you in an attachment. Highlight the correct answers and return </a:t>
            </a:r>
            <a:r>
              <a:rPr lang="en-US" sz="2400" dirty="0" smtClean="0"/>
              <a:t>to:</a:t>
            </a:r>
          </a:p>
          <a:p>
            <a:r>
              <a:rPr lang="en-US" sz="2400" dirty="0" smtClean="0"/>
              <a:t>Volunteer Services @ </a:t>
            </a:r>
            <a:r>
              <a:rPr lang="en-US" sz="2400" dirty="0" smtClean="0">
                <a:hlinkClick r:id="rId2"/>
              </a:rPr>
              <a:t>lois.koehler@uhhospitals.org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09600" y="3276600"/>
            <a:ext cx="7634697" cy="1600200"/>
          </a:xfrm>
        </p:spPr>
        <p:txBody>
          <a:bodyPr/>
          <a:lstStyle/>
          <a:p>
            <a:pPr algn="ctr"/>
            <a:endParaRPr lang="en-US" sz="2000" dirty="0" smtClean="0"/>
          </a:p>
          <a:p>
            <a:pPr algn="ctr"/>
            <a:r>
              <a:rPr lang="en-US" sz="2400" dirty="0" smtClean="0"/>
              <a:t>Thank you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595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533400"/>
            <a:ext cx="8263255" cy="1162812"/>
          </a:xfrm>
        </p:spPr>
        <p:txBody>
          <a:bodyPr/>
          <a:lstStyle/>
          <a:p>
            <a:pPr algn="ctr"/>
            <a:r>
              <a:rPr lang="en-US" dirty="0" smtClean="0"/>
              <a:t>Prior to OR Observation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031876" y="1828800"/>
            <a:ext cx="7615237" cy="2362200"/>
          </a:xfrm>
        </p:spPr>
        <p:txBody>
          <a:bodyPr/>
          <a:lstStyle/>
          <a:p>
            <a:r>
              <a:rPr lang="en-US" sz="1800" dirty="0" smtClean="0"/>
              <a:t>At least 2 weeks prior to the date of observation –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Contact </a:t>
            </a:r>
            <a:r>
              <a:rPr lang="en-US" sz="1800" dirty="0"/>
              <a:t>Volunteer Services @ 440-329-7362.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Complete Elyria Medical Center’s </a:t>
            </a:r>
            <a:r>
              <a:rPr lang="en-US" sz="1800" dirty="0"/>
              <a:t>Surgery Observer </a:t>
            </a:r>
            <a:r>
              <a:rPr lang="en-US" sz="1800" dirty="0" smtClean="0"/>
              <a:t>test  (attachment)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Complete and return to Volunteer Services all necessary forms (</a:t>
            </a:r>
            <a:r>
              <a:rPr lang="en-US" sz="1800" dirty="0"/>
              <a:t>Pursuant to GM-7 or </a:t>
            </a:r>
            <a:r>
              <a:rPr lang="en-US" sz="1800" dirty="0" smtClean="0"/>
              <a:t>GM-38)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 Obtain the appropriate </a:t>
            </a:r>
            <a:r>
              <a:rPr lang="en-US" sz="1800" dirty="0"/>
              <a:t>i</a:t>
            </a:r>
            <a:r>
              <a:rPr lang="en-US" sz="1800" dirty="0" smtClean="0"/>
              <a:t>dentification badge</a:t>
            </a:r>
          </a:p>
          <a:p>
            <a:r>
              <a:rPr lang="en-US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99334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22784" y="304800"/>
            <a:ext cx="8263255" cy="1162812"/>
          </a:xfrm>
        </p:spPr>
        <p:txBody>
          <a:bodyPr/>
          <a:lstStyle/>
          <a:p>
            <a:pPr algn="ctr"/>
            <a:r>
              <a:rPr lang="en-US" dirty="0" smtClean="0"/>
              <a:t>Day of Observation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96925" y="1447800"/>
            <a:ext cx="7615237" cy="41148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You MUST eat prior to your observation time - low blood sugar can lead to fainting in the OR.  Meals are not provided.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Wear comfortable shoes that totally cover the toe and heel.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Bring only necessary items with you. No cell phone or electronic devices can be brought into the OR area.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Identification badge MUST be visible the entire time of your visit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Park on the second floor of the parking garage and use 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floor walkway to enter the main building. Assistance is available in the 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floor lobby for directions to the Surgery Control Desk.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The staff secretary will contact the Charge Nurse/Educator and you will be escorted to the appropriate locker room.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Sign in visitor log book located at the </a:t>
            </a:r>
            <a:r>
              <a:rPr lang="en-US" sz="1800" dirty="0"/>
              <a:t>S</a:t>
            </a:r>
            <a:r>
              <a:rPr lang="en-US" sz="1800" dirty="0" smtClean="0"/>
              <a:t>urgery </a:t>
            </a:r>
            <a:r>
              <a:rPr lang="en-US" sz="1800" dirty="0"/>
              <a:t>C</a:t>
            </a:r>
            <a:r>
              <a:rPr lang="en-US" sz="1800" dirty="0" smtClean="0"/>
              <a:t>ontrol </a:t>
            </a:r>
            <a:r>
              <a:rPr lang="en-US" sz="1800" dirty="0"/>
              <a:t>D</a:t>
            </a:r>
            <a:r>
              <a:rPr lang="en-US" sz="1800" dirty="0" smtClean="0"/>
              <a:t>esk.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Complete Environment of Care Safety Tour (eye wash stations, etc.)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73268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457200" y="457200"/>
            <a:ext cx="8263255" cy="1162812"/>
          </a:xfrm>
        </p:spPr>
        <p:txBody>
          <a:bodyPr/>
          <a:lstStyle/>
          <a:p>
            <a:pPr algn="ctr"/>
            <a:r>
              <a:rPr lang="en-US" sz="3600" dirty="0" smtClean="0"/>
              <a:t>Required Attire For OR Area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1014413" y="1691450"/>
            <a:ext cx="7615237" cy="39473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Surgical scrubs and a warm-up jacket will be provided and worn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- no lab coats or street clothes can be visible under your scrubs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smtClean="0"/>
              <a:t>- turtlenecks or long sleeved shirts cannot be worn under the scrub top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Provided shoe covers must be worn over shoes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Provided OR cap (receive in changing area) ALL hair must be covered including bangs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NO 	- jewelry including piercings </a:t>
            </a:r>
          </a:p>
        </p:txBody>
      </p:sp>
    </p:spTree>
    <p:extLst>
      <p:ext uri="{BB962C8B-B14F-4D97-AF65-F5344CB8AC3E}">
        <p14:creationId xmlns:p14="http://schemas.microsoft.com/office/powerpoint/2010/main" val="2203286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33400" y="152400"/>
            <a:ext cx="8263255" cy="1162812"/>
          </a:xfrm>
        </p:spPr>
        <p:txBody>
          <a:bodyPr/>
          <a:lstStyle/>
          <a:p>
            <a:pPr algn="ctr"/>
            <a:r>
              <a:rPr lang="en-US" dirty="0" smtClean="0"/>
              <a:t>Prior to Entering the OR suite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96925" y="1230312"/>
            <a:ext cx="7615237" cy="4622800"/>
          </a:xfrm>
        </p:spPr>
        <p:txBody>
          <a:bodyPr/>
          <a:lstStyle/>
          <a:p>
            <a:r>
              <a:rPr lang="en-US" sz="2400" dirty="0" smtClean="0"/>
              <a:t>For observers who are NOT from Affiliated Educational programs: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observer must remain with their Sponsor for the  duration of the experience.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Patient </a:t>
            </a:r>
            <a:r>
              <a:rPr lang="en-US" sz="2400" dirty="0"/>
              <a:t>C</a:t>
            </a:r>
            <a:r>
              <a:rPr lang="en-US" sz="2400" dirty="0" smtClean="0"/>
              <a:t>onsent (GM-7 Attachment C or GM-38 Attachment E) must be obtained by staff from </a:t>
            </a:r>
            <a:r>
              <a:rPr lang="en-US" sz="2400" dirty="0"/>
              <a:t>the patient </a:t>
            </a:r>
            <a:r>
              <a:rPr lang="en-US" sz="2400" dirty="0" smtClean="0"/>
              <a:t>before an observation can occur.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Observer may only enter the operating room suite AFTER the patient is prepped and draped.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Remember </a:t>
            </a:r>
            <a:r>
              <a:rPr lang="en-US" sz="2400" dirty="0"/>
              <a:t>CONFIDENTIALITY- </a:t>
            </a:r>
            <a:r>
              <a:rPr lang="en-US" sz="2400" dirty="0" smtClean="0"/>
              <a:t>Even </a:t>
            </a:r>
            <a:r>
              <a:rPr lang="en-US" sz="2400" dirty="0"/>
              <a:t>if you are familiar with the patient- you are not to disclose any personal information to ANYONE</a:t>
            </a:r>
          </a:p>
          <a:p>
            <a:pPr marL="342900" indent="-342900">
              <a:buFontTx/>
              <a:buChar char="-"/>
            </a:pPr>
            <a:endParaRPr lang="en-US" sz="2400" dirty="0" smtClean="0"/>
          </a:p>
          <a:p>
            <a:pPr marL="342900" indent="-342900">
              <a:buFontTx/>
              <a:buChar char="-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985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09600" y="609600"/>
            <a:ext cx="8263255" cy="1162812"/>
          </a:xfrm>
        </p:spPr>
        <p:txBody>
          <a:bodyPr/>
          <a:lstStyle/>
          <a:p>
            <a:r>
              <a:rPr lang="en-US" dirty="0" smtClean="0"/>
              <a:t>Prior to Entering OR suite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33274" y="1832738"/>
            <a:ext cx="7615237" cy="174866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Wash </a:t>
            </a:r>
            <a:r>
              <a:rPr lang="en-US" sz="2400" dirty="0"/>
              <a:t>your hands- 30 seconds at scrub </a:t>
            </a:r>
            <a:r>
              <a:rPr lang="en-US" sz="2400" dirty="0" smtClean="0"/>
              <a:t>sink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Apply face mask to cover nose and mouth and secure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Put on eye shield</a:t>
            </a:r>
          </a:p>
          <a:p>
            <a:r>
              <a:rPr lang="en-US" sz="2400" dirty="0" smtClean="0"/>
              <a:t>                  </a:t>
            </a:r>
          </a:p>
          <a:p>
            <a:endParaRPr lang="en-US" sz="1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690403" y="609600"/>
            <a:ext cx="8263255" cy="1162812"/>
          </a:xfrm>
        </p:spPr>
        <p:txBody>
          <a:bodyPr/>
          <a:lstStyle/>
          <a:p>
            <a:r>
              <a:rPr lang="en-US" dirty="0" smtClean="0"/>
              <a:t>Upon entering the 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691143" y="2743200"/>
            <a:ext cx="7615237" cy="1981200"/>
          </a:xfrm>
        </p:spPr>
        <p:txBody>
          <a:bodyPr/>
          <a:lstStyle/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38199" y="1981200"/>
            <a:ext cx="658971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 yourself to the Circulation Nurse who will instruct you where to stand.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OR Suite write your first/last name and type of observer (student) on whiteboard</a:t>
            </a:r>
          </a:p>
        </p:txBody>
      </p:sp>
    </p:spTree>
    <p:extLst>
      <p:ext uri="{BB962C8B-B14F-4D97-AF65-F5344CB8AC3E}">
        <p14:creationId xmlns:p14="http://schemas.microsoft.com/office/powerpoint/2010/main" val="1666484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762000" y="533400"/>
            <a:ext cx="8263255" cy="1162812"/>
          </a:xfrm>
        </p:spPr>
        <p:txBody>
          <a:bodyPr/>
          <a:lstStyle/>
          <a:p>
            <a:r>
              <a:rPr lang="en-US" dirty="0" smtClean="0"/>
              <a:t>Key points about OR suite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867428" y="2001012"/>
            <a:ext cx="7615237" cy="3561588"/>
          </a:xfrm>
        </p:spPr>
        <p:txBody>
          <a:bodyPr/>
          <a:lstStyle/>
          <a:p>
            <a:r>
              <a:rPr lang="en-US" sz="2000" dirty="0" smtClean="0"/>
              <a:t>1.The </a:t>
            </a:r>
            <a:r>
              <a:rPr lang="en-US" sz="2000" dirty="0"/>
              <a:t>OR will have sterile areas that can be identified by blue drapes, </a:t>
            </a:r>
            <a:r>
              <a:rPr lang="en-US" sz="2000" dirty="0" smtClean="0"/>
              <a:t> </a:t>
            </a:r>
            <a:r>
              <a:rPr lang="en-US" sz="2000" dirty="0"/>
              <a:t>stay </a:t>
            </a:r>
            <a:r>
              <a:rPr lang="en-US" sz="2000" dirty="0" smtClean="0"/>
              <a:t>at least </a:t>
            </a:r>
            <a:r>
              <a:rPr lang="en-US" sz="2000" u="sng" dirty="0"/>
              <a:t>two feet </a:t>
            </a:r>
            <a:r>
              <a:rPr lang="en-US" sz="2000" dirty="0"/>
              <a:t>from anything blue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smtClean="0"/>
              <a:t>2. Sterile </a:t>
            </a:r>
            <a:r>
              <a:rPr lang="en-US" sz="2000" dirty="0"/>
              <a:t>staff (in blue gowns) have the right of way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r>
              <a:rPr lang="en-US" sz="2000" dirty="0" smtClean="0"/>
              <a:t>3. Wearing </a:t>
            </a:r>
            <a:r>
              <a:rPr lang="en-US" sz="2000" dirty="0"/>
              <a:t>a </a:t>
            </a:r>
            <a:r>
              <a:rPr lang="en-US" sz="2000" dirty="0" smtClean="0"/>
              <a:t>mask and/or OR smells or </a:t>
            </a:r>
            <a:r>
              <a:rPr lang="en-US" sz="2000" dirty="0"/>
              <a:t>low blood sugar can cause </a:t>
            </a:r>
            <a:r>
              <a:rPr lang="en-US" sz="2000" dirty="0" smtClean="0"/>
              <a:t>faintness. </a:t>
            </a:r>
          </a:p>
          <a:p>
            <a:r>
              <a:rPr lang="en-US" sz="2000" dirty="0" smtClean="0"/>
              <a:t>If </a:t>
            </a:r>
            <a:r>
              <a:rPr lang="en-US" sz="2000" dirty="0"/>
              <a:t>at anytime you feel </a:t>
            </a:r>
            <a:r>
              <a:rPr lang="en-US" sz="2000" dirty="0" smtClean="0"/>
              <a:t>light headed, faint or dizzy immediately inform staff. Sit down </a:t>
            </a:r>
            <a:r>
              <a:rPr lang="en-US" sz="2000" dirty="0"/>
              <a:t>where you </a:t>
            </a:r>
            <a:r>
              <a:rPr lang="en-US" sz="2000" dirty="0" smtClean="0"/>
              <a:t>are and someone will assist you  </a:t>
            </a:r>
            <a:r>
              <a:rPr lang="en-US" sz="2000" dirty="0"/>
              <a:t>out of the </a:t>
            </a:r>
            <a:r>
              <a:rPr lang="en-US" sz="2000" dirty="0" smtClean="0"/>
              <a:t>room.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87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97467" y="838200"/>
            <a:ext cx="8263255" cy="1162812"/>
          </a:xfrm>
        </p:spPr>
        <p:txBody>
          <a:bodyPr/>
          <a:lstStyle/>
          <a:p>
            <a:pPr algn="ctr"/>
            <a:r>
              <a:rPr lang="en-US" dirty="0" smtClean="0"/>
              <a:t>During the Procedure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99686" y="2001012"/>
            <a:ext cx="7615237" cy="35615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At appropriate times the surgeon may interact with observer.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REMEMBER- The observer is ONLY allowed to observe- DO NOT scrub in, get equipment, help move the patient, etc.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92698627"/>
      </p:ext>
    </p:extLst>
  </p:cSld>
  <p:clrMapOvr>
    <a:masterClrMapping/>
  </p:clrMapOvr>
</p:sld>
</file>

<file path=ppt/theme/theme1.xml><?xml version="1.0" encoding="utf-8"?>
<a:theme xmlns:a="http://schemas.openxmlformats.org/drawingml/2006/main" name="UH Parma PowerPoint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lyriaMedicalCenter" id="{C9E0ACA0-C945-471A-837D-D18A72A58CD0}" vid="{39D3CBAC-ABA1-4B1C-90C8-03CAF2D314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ppt8412.tmp</Template>
  <TotalTime>840</TotalTime>
  <Words>717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UH Parma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CCER11</dc:creator>
  <cp:lastModifiedBy>Koehler, Lois</cp:lastModifiedBy>
  <cp:revision>77</cp:revision>
  <cp:lastPrinted>2017-06-26T15:35:48Z</cp:lastPrinted>
  <dcterms:created xsi:type="dcterms:W3CDTF">2016-03-01T21:13:33Z</dcterms:created>
  <dcterms:modified xsi:type="dcterms:W3CDTF">2017-06-26T19:54:03Z</dcterms:modified>
</cp:coreProperties>
</file>