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mp4" ContentType="video/unknown"/>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88" r:id="rId3"/>
    <p:sldId id="257" r:id="rId4"/>
    <p:sldId id="258" r:id="rId5"/>
    <p:sldId id="259" r:id="rId6"/>
    <p:sldId id="260" r:id="rId7"/>
    <p:sldId id="264" r:id="rId8"/>
    <p:sldId id="261" r:id="rId9"/>
    <p:sldId id="262" r:id="rId10"/>
    <p:sldId id="263" r:id="rId11"/>
    <p:sldId id="270" r:id="rId12"/>
    <p:sldId id="265" r:id="rId13"/>
    <p:sldId id="266" r:id="rId14"/>
    <p:sldId id="267" r:id="rId15"/>
    <p:sldId id="268" r:id="rId16"/>
    <p:sldId id="291" r:id="rId17"/>
    <p:sldId id="272" r:id="rId18"/>
    <p:sldId id="275" r:id="rId19"/>
    <p:sldId id="279" r:id="rId20"/>
    <p:sldId id="280" r:id="rId21"/>
    <p:sldId id="281" r:id="rId22"/>
    <p:sldId id="282" r:id="rId23"/>
    <p:sldId id="276" r:id="rId24"/>
    <p:sldId id="277" r:id="rId25"/>
    <p:sldId id="278" r:id="rId26"/>
    <p:sldId id="284" r:id="rId27"/>
    <p:sldId id="286" r:id="rId28"/>
    <p:sldId id="283" r:id="rId29"/>
    <p:sldId id="273" r:id="rId30"/>
    <p:sldId id="289" r:id="rId31"/>
    <p:sldId id="290" r:id="rId32"/>
    <p:sldId id="287" r:id="rId33"/>
    <p:sldId id="29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836" autoAdjust="0"/>
    <p:restoredTop sz="73882" autoAdjust="0"/>
  </p:normalViewPr>
  <p:slideViewPr>
    <p:cSldViewPr snapToGrid="0">
      <p:cViewPr varScale="1">
        <p:scale>
          <a:sx n="82" d="100"/>
          <a:sy n="82" d="100"/>
        </p:scale>
        <p:origin x="-1344" y="-90"/>
      </p:cViewPr>
      <p:guideLst>
        <p:guide orient="horz" pos="2160"/>
        <p:guide pos="3840"/>
      </p:guideLst>
    </p:cSldViewPr>
  </p:slideViewPr>
  <p:notesTextViewPr>
    <p:cViewPr>
      <p:scale>
        <a:sx n="1" d="1"/>
        <a:sy n="1" d="1"/>
      </p:scale>
      <p:origin x="0" y="0"/>
    </p:cViewPr>
  </p:notesTextViewPr>
  <p:sorterViewPr>
    <p:cViewPr>
      <p:scale>
        <a:sx n="100" d="100"/>
        <a:sy n="100" d="100"/>
      </p:scale>
      <p:origin x="0" y="-1004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MADRAS (Depression Scale)</a:t>
            </a:r>
          </a:p>
        </c:rich>
      </c:tx>
      <c:overlay val="0"/>
      <c:spPr>
        <a:noFill/>
        <a:ln>
          <a:noFill/>
        </a:ln>
        <a:effectLst/>
      </c:sp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138200576"/>
        <c:axId val="138202112"/>
      </c:barChart>
      <c:catAx>
        <c:axId val="138200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202112"/>
        <c:crosses val="autoZero"/>
        <c:auto val="1"/>
        <c:lblAlgn val="ctr"/>
        <c:lblOffset val="100"/>
        <c:noMultiLvlLbl val="0"/>
      </c:catAx>
      <c:valAx>
        <c:axId val="138202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8200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Montreal Cognitive Assesment</a:t>
            </a:r>
          </a:p>
        </c:rich>
      </c:tx>
      <c:layout>
        <c:manualLayout>
          <c:xMode val="edge"/>
          <c:yMode val="edge"/>
          <c:x val="0.2737222222222222"/>
          <c:y val="4.1666666666666664E-2"/>
        </c:manualLayout>
      </c:layout>
      <c:overlay val="0"/>
      <c:spPr>
        <a:noFill/>
        <a:ln>
          <a:noFill/>
        </a:ln>
        <a:effectLst/>
      </c:spPr>
    </c:title>
    <c:autoTitleDeleted val="0"/>
    <c:plotArea>
      <c:layout/>
      <c:barChart>
        <c:barDir val="col"/>
        <c:grouping val="clustered"/>
        <c:varyColors val="0"/>
        <c:ser>
          <c:idx val="0"/>
          <c:order val="0"/>
          <c:tx>
            <c:strRef>
              <c:f>Sheet1!$B$8</c:f>
              <c:strCache>
                <c:ptCount val="1"/>
                <c:pt idx="0">
                  <c:v>MoCA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Pt>
            <c:idx val="1"/>
            <c:invertIfNegative val="0"/>
            <c:bubble3D val="0"/>
          </c:dPt>
          <c:cat>
            <c:strRef>
              <c:f>Sheet1!$C$7:$D$7</c:f>
              <c:strCache>
                <c:ptCount val="2"/>
                <c:pt idx="0">
                  <c:v>Baseline</c:v>
                </c:pt>
                <c:pt idx="1">
                  <c:v>Week 12</c:v>
                </c:pt>
              </c:strCache>
            </c:strRef>
          </c:cat>
          <c:val>
            <c:numRef>
              <c:f>Sheet1!$C$8:$D$8</c:f>
              <c:numCache>
                <c:formatCode>General</c:formatCode>
                <c:ptCount val="2"/>
                <c:pt idx="0">
                  <c:v>22.9</c:v>
                </c:pt>
                <c:pt idx="1">
                  <c:v>24.7</c:v>
                </c:pt>
              </c:numCache>
            </c:numRef>
          </c:val>
        </c:ser>
        <c:dLbls>
          <c:showLegendKey val="0"/>
          <c:showVal val="0"/>
          <c:showCatName val="0"/>
          <c:showSerName val="0"/>
          <c:showPercent val="0"/>
          <c:showBubbleSize val="0"/>
        </c:dLbls>
        <c:gapWidth val="100"/>
        <c:overlap val="-24"/>
        <c:axId val="138492544"/>
        <c:axId val="138518912"/>
      </c:barChart>
      <c:catAx>
        <c:axId val="13849254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8518912"/>
        <c:crosses val="autoZero"/>
        <c:auto val="1"/>
        <c:lblAlgn val="ctr"/>
        <c:lblOffset val="100"/>
        <c:noMultiLvlLbl val="0"/>
      </c:catAx>
      <c:valAx>
        <c:axId val="13851891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849254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MADRAS (Depression Scale)</a:t>
            </a:r>
          </a:p>
        </c:rich>
      </c:tx>
      <c:overlay val="0"/>
      <c:spPr>
        <a:noFill/>
        <a:ln>
          <a:noFill/>
        </a:ln>
        <a:effectLst/>
      </c:spPr>
    </c:title>
    <c:autoTitleDeleted val="0"/>
    <c:plotArea>
      <c:layout/>
      <c:barChart>
        <c:barDir val="col"/>
        <c:grouping val="clustered"/>
        <c:varyColors val="0"/>
        <c:ser>
          <c:idx val="0"/>
          <c:order val="0"/>
          <c:tx>
            <c:strRef>
              <c:f>Sheet1!$B$12</c:f>
              <c:strCache>
                <c:ptCount val="1"/>
                <c:pt idx="0">
                  <c:v>MADRAS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95000"/>
                          <a:alpha val="54000"/>
                        </a:schemeClr>
                      </a:solidFill>
                    </a:ln>
                    <a:effectLst/>
                  </c:spPr>
                </c15:leaderLines>
              </c:ext>
            </c:extLst>
          </c:dLbls>
          <c:cat>
            <c:strRef>
              <c:f>Sheet1!$C$11:$D$11</c:f>
              <c:strCache>
                <c:ptCount val="2"/>
                <c:pt idx="0">
                  <c:v>Baseline</c:v>
                </c:pt>
                <c:pt idx="1">
                  <c:v>Week 12</c:v>
                </c:pt>
              </c:strCache>
            </c:strRef>
          </c:cat>
          <c:val>
            <c:numRef>
              <c:f>Sheet1!$C$12:$D$12</c:f>
              <c:numCache>
                <c:formatCode>General</c:formatCode>
                <c:ptCount val="2"/>
                <c:pt idx="0">
                  <c:v>20.8</c:v>
                </c:pt>
                <c:pt idx="1">
                  <c:v>14.9</c:v>
                </c:pt>
              </c:numCache>
            </c:numRef>
          </c:val>
        </c:ser>
        <c:dLbls>
          <c:dLblPos val="inEnd"/>
          <c:showLegendKey val="0"/>
          <c:showVal val="1"/>
          <c:showCatName val="0"/>
          <c:showSerName val="0"/>
          <c:showPercent val="0"/>
          <c:showBubbleSize val="0"/>
        </c:dLbls>
        <c:gapWidth val="100"/>
        <c:overlap val="-24"/>
        <c:axId val="138525696"/>
        <c:axId val="138540928"/>
      </c:barChart>
      <c:catAx>
        <c:axId val="138525696"/>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8540928"/>
        <c:crosses val="autoZero"/>
        <c:auto val="1"/>
        <c:lblAlgn val="ctr"/>
        <c:lblOffset val="100"/>
        <c:noMultiLvlLbl val="0"/>
      </c:catAx>
      <c:valAx>
        <c:axId val="138540928"/>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3852569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B95C7C-F6CA-4926-9E5B-F7C8FECAEC6D}" type="datetimeFigureOut">
              <a:rPr lang="en-US" smtClean="0"/>
              <a:t>9/30/2015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3A31B3-8F27-4EDA-A305-583D5C2C058A}" type="slidenum">
              <a:rPr lang="en-US" smtClean="0"/>
              <a:t>‹#›</a:t>
            </a:fld>
            <a:endParaRPr lang="en-US"/>
          </a:p>
        </p:txBody>
      </p:sp>
    </p:spTree>
    <p:extLst>
      <p:ext uri="{BB962C8B-B14F-4D97-AF65-F5344CB8AC3E}">
        <p14:creationId xmlns:p14="http://schemas.microsoft.com/office/powerpoint/2010/main" val="3293865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7</a:t>
            </a:r>
            <a:r>
              <a:rPr lang="en-US" baseline="30000" dirty="0" smtClean="0"/>
              <a:t>th</a:t>
            </a:r>
            <a:r>
              <a:rPr lang="en-US" dirty="0" smtClean="0"/>
              <a:t> </a:t>
            </a:r>
            <a:r>
              <a:rPr lang="en-US" dirty="0" err="1" smtClean="0"/>
              <a:t>Annnual</a:t>
            </a:r>
            <a:r>
              <a:rPr lang="en-US" dirty="0" smtClean="0"/>
              <a:t> Parkinson’s Boot Camp</a:t>
            </a:r>
            <a:endParaRPr lang="en-US" dirty="0"/>
          </a:p>
        </p:txBody>
      </p:sp>
      <p:sp>
        <p:nvSpPr>
          <p:cNvPr id="4" name="Slide Number Placeholder 3"/>
          <p:cNvSpPr>
            <a:spLocks noGrp="1"/>
          </p:cNvSpPr>
          <p:nvPr>
            <p:ph type="sldNum" sz="quarter" idx="10"/>
          </p:nvPr>
        </p:nvSpPr>
        <p:spPr/>
        <p:txBody>
          <a:bodyPr/>
          <a:lstStyle/>
          <a:p>
            <a:fld id="{D43A31B3-8F27-4EDA-A305-583D5C2C058A}" type="slidenum">
              <a:rPr lang="en-US" smtClean="0"/>
              <a:t>1</a:t>
            </a:fld>
            <a:endParaRPr lang="en-US"/>
          </a:p>
        </p:txBody>
      </p:sp>
    </p:spTree>
    <p:extLst>
      <p:ext uri="{BB962C8B-B14F-4D97-AF65-F5344CB8AC3E}">
        <p14:creationId xmlns:p14="http://schemas.microsoft.com/office/powerpoint/2010/main" val="2089739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3A31B3-8F27-4EDA-A305-583D5C2C058A}" type="slidenum">
              <a:rPr lang="en-US" smtClean="0"/>
              <a:t>10</a:t>
            </a:fld>
            <a:endParaRPr lang="en-US"/>
          </a:p>
        </p:txBody>
      </p:sp>
    </p:spTree>
    <p:extLst>
      <p:ext uri="{BB962C8B-B14F-4D97-AF65-F5344CB8AC3E}">
        <p14:creationId xmlns:p14="http://schemas.microsoft.com/office/powerpoint/2010/main" val="506426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Motor system above water</a:t>
            </a:r>
            <a:endParaRPr lang="en-US" dirty="0"/>
          </a:p>
        </p:txBody>
      </p:sp>
      <p:sp>
        <p:nvSpPr>
          <p:cNvPr id="4" name="Slide Number Placeholder 3"/>
          <p:cNvSpPr>
            <a:spLocks noGrp="1"/>
          </p:cNvSpPr>
          <p:nvPr>
            <p:ph type="sldNum" sz="quarter" idx="10"/>
          </p:nvPr>
        </p:nvSpPr>
        <p:spPr/>
        <p:txBody>
          <a:bodyPr/>
          <a:lstStyle/>
          <a:p>
            <a:pPr>
              <a:defRPr/>
            </a:pPr>
            <a:fld id="{320E3076-D365-4926-AEC5-DB0E4F20A614}" type="slidenum">
              <a:rPr lang="en-US" smtClean="0"/>
              <a:pPr>
                <a:defRPr/>
              </a:pPr>
              <a:t>11</a:t>
            </a:fld>
            <a:endParaRPr lang="en-US"/>
          </a:p>
        </p:txBody>
      </p:sp>
    </p:spTree>
    <p:extLst>
      <p:ext uri="{BB962C8B-B14F-4D97-AF65-F5344CB8AC3E}">
        <p14:creationId xmlns:p14="http://schemas.microsoft.com/office/powerpoint/2010/main" val="333920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3A31B3-8F27-4EDA-A305-583D5C2C058A}" type="slidenum">
              <a:rPr lang="en-US" smtClean="0"/>
              <a:t>13</a:t>
            </a:fld>
            <a:endParaRPr lang="en-US"/>
          </a:p>
        </p:txBody>
      </p:sp>
    </p:spTree>
    <p:extLst>
      <p:ext uri="{BB962C8B-B14F-4D97-AF65-F5344CB8AC3E}">
        <p14:creationId xmlns:p14="http://schemas.microsoft.com/office/powerpoint/2010/main" val="2769207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3A31B3-8F27-4EDA-A305-583D5C2C058A}" type="slidenum">
              <a:rPr lang="en-US" smtClean="0"/>
              <a:t>14</a:t>
            </a:fld>
            <a:endParaRPr lang="en-US"/>
          </a:p>
        </p:txBody>
      </p:sp>
    </p:spTree>
    <p:extLst>
      <p:ext uri="{BB962C8B-B14F-4D97-AF65-F5344CB8AC3E}">
        <p14:creationId xmlns:p14="http://schemas.microsoft.com/office/powerpoint/2010/main" val="3063631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3A31B3-8F27-4EDA-A305-583D5C2C058A}" type="slidenum">
              <a:rPr lang="en-US" smtClean="0"/>
              <a:t>15</a:t>
            </a:fld>
            <a:endParaRPr lang="en-US"/>
          </a:p>
        </p:txBody>
      </p:sp>
    </p:spTree>
    <p:extLst>
      <p:ext uri="{BB962C8B-B14F-4D97-AF65-F5344CB8AC3E}">
        <p14:creationId xmlns:p14="http://schemas.microsoft.com/office/powerpoint/2010/main" val="2584438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C87AC9-BB4A-4C4C-A916-CADAF79B1C43}" type="slidenum">
              <a:rPr lang="en-US" smtClean="0"/>
              <a:t>25</a:t>
            </a:fld>
            <a:endParaRPr lang="en-US"/>
          </a:p>
        </p:txBody>
      </p:sp>
    </p:spTree>
    <p:extLst>
      <p:ext uri="{BB962C8B-B14F-4D97-AF65-F5344CB8AC3E}">
        <p14:creationId xmlns:p14="http://schemas.microsoft.com/office/powerpoint/2010/main" val="3231340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charset="0"/>
                <a:ea typeface="ＭＳ Ｐゴシック" pitchFamily="37" charset="-128"/>
                <a:cs typeface="+mn-cs"/>
              </a:rPr>
              <a:t>Step 3: Take control of your body.</a:t>
            </a:r>
            <a:endParaRPr lang="en-US" sz="1200" kern="1200" dirty="0" smtClean="0">
              <a:solidFill>
                <a:schemeClr val="tx1"/>
              </a:solidFill>
              <a:effectLst/>
              <a:latin typeface="Arial" charset="0"/>
              <a:ea typeface="ＭＳ Ｐゴシック" pitchFamily="37" charset="-128"/>
              <a:cs typeface="+mn-cs"/>
            </a:endParaRPr>
          </a:p>
          <a:p>
            <a:r>
              <a:rPr lang="en-US" sz="1200" kern="1200" dirty="0" smtClean="0">
                <a:solidFill>
                  <a:schemeClr val="tx1"/>
                </a:solidFill>
                <a:effectLst/>
                <a:latin typeface="Arial" charset="0"/>
                <a:ea typeface="ＭＳ Ｐゴシック" pitchFamily="37" charset="-128"/>
                <a:cs typeface="+mn-cs"/>
              </a:rPr>
              <a:t>Fitness is something everyone struggles with not just those with Parkinson’s disease. But, with PD it’s even more important not to ignore. Everyone may be starting at a different baseline depending on what your level of activity and abilities are but increasing activity and exercise is a step in the right direction. Emerging scientific evidence is showing that exercise is very beneficial for people with Parkinson’s disease, and it may provide benefit in many ways. This is something you can do! So, why not take charge of your Parkinson’s disease and get moving. </a:t>
            </a:r>
          </a:p>
          <a:p>
            <a:r>
              <a:rPr lang="en-US" sz="1200" kern="1200" dirty="0" smtClean="0">
                <a:solidFill>
                  <a:schemeClr val="tx1"/>
                </a:solidFill>
                <a:effectLst/>
                <a:latin typeface="Arial" charset="0"/>
                <a:ea typeface="ＭＳ Ｐゴシック" pitchFamily="37" charset="-128"/>
                <a:cs typeface="+mn-cs"/>
              </a:rPr>
              <a:t>Do you have questions about where to start? Ask your doctor. If you are fairly active you may be able to hit the gym and get back to a routine that you recently had done. However, if you have not exercised in a long-time you will want to talk to your doctor and find out how you can start safely. If you are having problems with balance and falls, or have not exercised in a long time then starting with physical therapy may be the best option. Has your neurologist discussed exercise or physical therapy? Ask. Do you walk regularly? Try taking long walks and progressively increasing the distance. Are you ready for the gym? For many, I recommend aerobic training on a stationary bike or elliptical trainer. These exercises are low-impact on the joints and do not present great fall risks unless your balance is very poor. Most systems have heart rate monitors which can help make sure that you are not exceeding the recommended limit for your age and also give you some feedback as you build up your cardiovascular fitness. Many patients with PD benefit from strength training as well, so the nautilus circuit is great for this. Need balance in your life? Yoga and Thai Chi are great for improving strength and balance. </a:t>
            </a:r>
          </a:p>
          <a:p>
            <a:r>
              <a:rPr lang="en-US" sz="1200" kern="1200" dirty="0" smtClean="0">
                <a:solidFill>
                  <a:schemeClr val="tx1"/>
                </a:solidFill>
                <a:effectLst/>
                <a:latin typeface="Arial" charset="0"/>
                <a:ea typeface="ＭＳ Ｐゴシック" pitchFamily="37" charset="-128"/>
                <a:cs typeface="+mn-cs"/>
              </a:rPr>
              <a:t>What will exercise do for you? </a:t>
            </a:r>
          </a:p>
          <a:p>
            <a:r>
              <a:rPr lang="en-US" sz="1200" u="none" strike="noStrike" kern="1200" baseline="30000" dirty="0" smtClean="0">
                <a:solidFill>
                  <a:schemeClr val="tx1"/>
                </a:solidFill>
                <a:effectLst/>
                <a:latin typeface="Arial" charset="0"/>
                <a:ea typeface="ＭＳ Ｐゴシック" pitchFamily="37" charset="-128"/>
                <a:cs typeface="+mn-cs"/>
                <a:hlinkClick r:id="" action="ppaction://hlinkfile" tooltip="Petzinger, 2010 #15645"/>
              </a:rPr>
              <a:t>1-3</a:t>
            </a:r>
            <a:r>
              <a:rPr lang="en-US" sz="1200" kern="1200" dirty="0" smtClean="0">
                <a:solidFill>
                  <a:schemeClr val="tx1"/>
                </a:solidFill>
                <a:effectLst/>
                <a:latin typeface="Arial" charset="0"/>
                <a:ea typeface="ＭＳ Ｐゴシック" pitchFamily="37" charset="-128"/>
                <a:cs typeface="+mn-cs"/>
              </a:rPr>
              <a:t> </a:t>
            </a:r>
          </a:p>
          <a:p>
            <a:r>
              <a:rPr lang="en-US" sz="1200" b="1" kern="1200" dirty="0" smtClean="0">
                <a:solidFill>
                  <a:schemeClr val="tx1"/>
                </a:solidFill>
                <a:effectLst/>
                <a:latin typeface="Arial" charset="0"/>
                <a:ea typeface="ＭＳ Ｐゴシック" pitchFamily="37" charset="-128"/>
                <a:cs typeface="+mn-cs"/>
              </a:rPr>
              <a:t>Effects neuroplasticity</a:t>
            </a:r>
            <a:endParaRPr lang="en-US" sz="1200" kern="1200" dirty="0" smtClean="0">
              <a:solidFill>
                <a:schemeClr val="tx1"/>
              </a:solidFill>
              <a:effectLst/>
              <a:latin typeface="Arial" charset="0"/>
              <a:ea typeface="ＭＳ Ｐゴシック" pitchFamily="37" charset="-128"/>
              <a:cs typeface="+mn-cs"/>
            </a:endParaRPr>
          </a:p>
          <a:p>
            <a:r>
              <a:rPr lang="en-US" sz="1200" b="1" kern="1200" dirty="0" smtClean="0">
                <a:solidFill>
                  <a:schemeClr val="tx1"/>
                </a:solidFill>
                <a:effectLst/>
                <a:latin typeface="Arial" charset="0"/>
                <a:ea typeface="ＭＳ Ｐゴシック" pitchFamily="37" charset="-128"/>
                <a:cs typeface="+mn-cs"/>
              </a:rPr>
              <a:t>	Intensity</a:t>
            </a:r>
            <a:endParaRPr lang="en-US" sz="1200" kern="1200" dirty="0" smtClean="0">
              <a:solidFill>
                <a:schemeClr val="tx1"/>
              </a:solidFill>
              <a:effectLst/>
              <a:latin typeface="Arial" charset="0"/>
              <a:ea typeface="ＭＳ Ｐゴシック" pitchFamily="37" charset="-128"/>
              <a:cs typeface="+mn-cs"/>
            </a:endParaRPr>
          </a:p>
          <a:p>
            <a:r>
              <a:rPr lang="en-US" sz="1200" b="1" kern="1200" dirty="0" smtClean="0">
                <a:solidFill>
                  <a:schemeClr val="tx1"/>
                </a:solidFill>
                <a:effectLst/>
                <a:latin typeface="Arial" charset="0"/>
                <a:ea typeface="ＭＳ Ｐゴシック" pitchFamily="37" charset="-128"/>
                <a:cs typeface="+mn-cs"/>
              </a:rPr>
              <a:t>	Specificity</a:t>
            </a:r>
            <a:endParaRPr lang="en-US" sz="1200" kern="1200" dirty="0" smtClean="0">
              <a:solidFill>
                <a:schemeClr val="tx1"/>
              </a:solidFill>
              <a:effectLst/>
              <a:latin typeface="Arial" charset="0"/>
              <a:ea typeface="ＭＳ Ｐゴシック" pitchFamily="37" charset="-128"/>
              <a:cs typeface="+mn-cs"/>
            </a:endParaRPr>
          </a:p>
          <a:p>
            <a:r>
              <a:rPr lang="en-US" sz="1200" b="1" kern="1200" dirty="0" smtClean="0">
                <a:solidFill>
                  <a:schemeClr val="tx1"/>
                </a:solidFill>
                <a:effectLst/>
                <a:latin typeface="Arial" charset="0"/>
                <a:ea typeface="ＭＳ Ｐゴシック" pitchFamily="37" charset="-128"/>
                <a:cs typeface="+mn-cs"/>
              </a:rPr>
              <a:t>	Difficulty</a:t>
            </a:r>
            <a:endParaRPr lang="en-US" sz="1200" kern="1200" dirty="0" smtClean="0">
              <a:solidFill>
                <a:schemeClr val="tx1"/>
              </a:solidFill>
              <a:effectLst/>
              <a:latin typeface="Arial" charset="0"/>
              <a:ea typeface="ＭＳ Ｐゴシック" pitchFamily="37" charset="-128"/>
              <a:cs typeface="+mn-cs"/>
            </a:endParaRPr>
          </a:p>
          <a:p>
            <a:r>
              <a:rPr lang="en-US" sz="1200" b="1" kern="1200" dirty="0" smtClean="0">
                <a:solidFill>
                  <a:schemeClr val="tx1"/>
                </a:solidFill>
                <a:effectLst/>
                <a:latin typeface="Arial" charset="0"/>
                <a:ea typeface="ＭＳ Ｐゴシック" pitchFamily="37" charset="-128"/>
                <a:cs typeface="+mn-cs"/>
              </a:rPr>
              <a:t>	Complexity</a:t>
            </a:r>
            <a:endParaRPr lang="en-US" sz="1200" kern="1200" dirty="0" smtClean="0">
              <a:solidFill>
                <a:schemeClr val="tx1"/>
              </a:solidFill>
              <a:effectLst/>
              <a:latin typeface="Arial" charset="0"/>
              <a:ea typeface="ＭＳ Ｐゴシック" pitchFamily="37" charset="-128"/>
              <a:cs typeface="+mn-cs"/>
            </a:endParaRPr>
          </a:p>
          <a:p>
            <a:endParaRPr lang="en-US" dirty="0"/>
          </a:p>
        </p:txBody>
      </p:sp>
      <p:sp>
        <p:nvSpPr>
          <p:cNvPr id="4" name="Slide Number Placeholder 3"/>
          <p:cNvSpPr>
            <a:spLocks noGrp="1"/>
          </p:cNvSpPr>
          <p:nvPr>
            <p:ph type="sldNum" sz="quarter" idx="10"/>
          </p:nvPr>
        </p:nvSpPr>
        <p:spPr/>
        <p:txBody>
          <a:bodyPr/>
          <a:lstStyle/>
          <a:p>
            <a:fld id="{678437DF-7CE3-4895-A0FD-BC7DA03F434F}" type="slidenum">
              <a:rPr lang="en-US" smtClean="0"/>
              <a:pPr/>
              <a:t>27</a:t>
            </a:fld>
            <a:endParaRPr lang="en-US"/>
          </a:p>
        </p:txBody>
      </p:sp>
    </p:spTree>
    <p:extLst>
      <p:ext uri="{BB962C8B-B14F-4D97-AF65-F5344CB8AC3E}">
        <p14:creationId xmlns:p14="http://schemas.microsoft.com/office/powerpoint/2010/main" val="2446717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3732"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US" smtClean="0"/>
          </a:p>
        </p:txBody>
      </p:sp>
      <p:sp>
        <p:nvSpPr>
          <p:cNvPr id="7373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50134469-1D06-499D-90F5-5013BD4678E6}" type="slidenum">
              <a:rPr lang="en-US" smtClean="0"/>
              <a:pPr eaLnBrk="1" hangingPunct="1"/>
              <a:t>30</a:t>
            </a:fld>
            <a:endParaRPr lang="en-US" smtClean="0"/>
          </a:p>
        </p:txBody>
      </p:sp>
      <p:sp>
        <p:nvSpPr>
          <p:cNvPr id="73734"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n-US" smtClean="0"/>
              <a:t>Benjamin L. Walter MD</a:t>
            </a:r>
          </a:p>
        </p:txBody>
      </p:sp>
    </p:spTree>
    <p:extLst>
      <p:ext uri="{BB962C8B-B14F-4D97-AF65-F5344CB8AC3E}">
        <p14:creationId xmlns:p14="http://schemas.microsoft.com/office/powerpoint/2010/main" val="2288364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863150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3D79B76-D3C6-4D6E-BC4F-CE85C0612076}" type="datetimeFigureOut">
              <a:rPr lang="en-US" smtClean="0"/>
              <a:t>9/30/2015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A7E5710-11D4-4C1F-8FF4-6D7CA56AFA11}" type="slidenum">
              <a:rPr lang="en-US" smtClean="0"/>
              <a:t>‹#›</a:t>
            </a:fld>
            <a:endParaRPr lang="en-US"/>
          </a:p>
        </p:txBody>
      </p:sp>
    </p:spTree>
    <p:extLst>
      <p:ext uri="{BB962C8B-B14F-4D97-AF65-F5344CB8AC3E}">
        <p14:creationId xmlns:p14="http://schemas.microsoft.com/office/powerpoint/2010/main" val="514828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3D79B76-D3C6-4D6E-BC4F-CE85C0612076}" type="datetimeFigureOut">
              <a:rPr lang="en-US" smtClean="0"/>
              <a:t>9/30/2015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A7E5710-11D4-4C1F-8FF4-6D7CA56AFA11}" type="slidenum">
              <a:rPr lang="en-US" smtClean="0"/>
              <a:t>‹#›</a:t>
            </a:fld>
            <a:endParaRPr lang="en-US"/>
          </a:p>
        </p:txBody>
      </p:sp>
    </p:spTree>
    <p:extLst>
      <p:ext uri="{BB962C8B-B14F-4D97-AF65-F5344CB8AC3E}">
        <p14:creationId xmlns:p14="http://schemas.microsoft.com/office/powerpoint/2010/main" val="1269954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ith Content">
    <p:spTree>
      <p:nvGrpSpPr>
        <p:cNvPr id="1" name=""/>
        <p:cNvGrpSpPr/>
        <p:nvPr/>
      </p:nvGrpSpPr>
      <p:grpSpPr>
        <a:xfrm>
          <a:off x="0" y="0"/>
          <a:ext cx="0" cy="0"/>
          <a:chOff x="0" y="0"/>
          <a:chExt cx="0" cy="0"/>
        </a:xfrm>
      </p:grpSpPr>
      <p:sp>
        <p:nvSpPr>
          <p:cNvPr id="4" name="Rectangle 3"/>
          <p:cNvSpPr/>
          <p:nvPr userDrawn="1"/>
        </p:nvSpPr>
        <p:spPr>
          <a:xfrm>
            <a:off x="0" y="0"/>
            <a:ext cx="12192000" cy="5600700"/>
          </a:xfrm>
          <a:prstGeom prst="rect">
            <a:avLst/>
          </a:prstGeom>
          <a:solidFill>
            <a:srgbClr val="5F616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5" name="Picture 7" descr="UHCMC_CWRUSOM.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2768" y="5922963"/>
            <a:ext cx="621241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userDrawn="1"/>
        </p:nvSpPr>
        <p:spPr>
          <a:xfrm>
            <a:off x="0" y="5754688"/>
            <a:ext cx="2133600" cy="152400"/>
          </a:xfrm>
          <a:prstGeom prst="rect">
            <a:avLst/>
          </a:prstGeom>
          <a:solidFill>
            <a:srgbClr val="5F616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6"/>
          <p:cNvSpPr/>
          <p:nvPr userDrawn="1"/>
        </p:nvSpPr>
        <p:spPr>
          <a:xfrm>
            <a:off x="2133600" y="5754688"/>
            <a:ext cx="10058400" cy="152400"/>
          </a:xfrm>
          <a:prstGeom prst="rect">
            <a:avLst/>
          </a:prstGeom>
          <a:solidFill>
            <a:srgbClr val="5F6168">
              <a:alpha val="3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TextBox 7"/>
          <p:cNvSpPr txBox="1">
            <a:spLocks noChangeArrowheads="1"/>
          </p:cNvSpPr>
          <p:nvPr userDrawn="1"/>
        </p:nvSpPr>
        <p:spPr bwMode="auto">
          <a:xfrm>
            <a:off x="543984" y="5716589"/>
            <a:ext cx="605367" cy="230187"/>
          </a:xfrm>
          <a:prstGeom prst="rect">
            <a:avLst/>
          </a:prstGeom>
          <a:noFill/>
          <a:ln w="9525">
            <a:noFill/>
            <a:miter lim="800000"/>
            <a:headEnd/>
            <a:tailEnd/>
          </a:ln>
        </p:spPr>
        <p:txBody>
          <a:bodyPr>
            <a:spAutoFit/>
          </a:bodyPr>
          <a:lstStyle/>
          <a:p>
            <a:pPr>
              <a:defRPr/>
            </a:pPr>
            <a:fld id="{CF33042D-B430-4EED-A83C-38F7A0C0EE48}" type="slidenum">
              <a:rPr lang="en-US" sz="900">
                <a:solidFill>
                  <a:schemeClr val="bg1"/>
                </a:solidFill>
              </a:rPr>
              <a:pPr>
                <a:defRPr/>
              </a:pPr>
              <a:t>‹#›</a:t>
            </a:fld>
            <a:endParaRPr lang="en-US" sz="900" dirty="0">
              <a:solidFill>
                <a:schemeClr val="bg1"/>
              </a:solidFill>
            </a:endParaRPr>
          </a:p>
        </p:txBody>
      </p:sp>
      <p:sp>
        <p:nvSpPr>
          <p:cNvPr id="9" name="Title 1"/>
          <p:cNvSpPr txBox="1">
            <a:spLocks/>
          </p:cNvSpPr>
          <p:nvPr userDrawn="1"/>
        </p:nvSpPr>
        <p:spPr>
          <a:xfrm>
            <a:off x="0" y="217488"/>
            <a:ext cx="12192000" cy="825500"/>
          </a:xfrm>
          <a:prstGeom prst="rect">
            <a:avLst/>
          </a:prstGeom>
        </p:spPr>
        <p:txBody>
          <a:bodyPr/>
          <a:lstStyle/>
          <a:p>
            <a:pPr algn="ctr" defTabSz="914400">
              <a:defRPr/>
            </a:pPr>
            <a:endParaRPr lang="en-US" sz="3200" kern="0" dirty="0">
              <a:solidFill>
                <a:srgbClr val="FFFFFF"/>
              </a:solidFill>
              <a:latin typeface="+mn-lt"/>
              <a:ea typeface="+mj-ea"/>
              <a:cs typeface="+mj-cs"/>
            </a:endParaRPr>
          </a:p>
        </p:txBody>
      </p:sp>
      <p:sp>
        <p:nvSpPr>
          <p:cNvPr id="21" name="Content Placeholder 20"/>
          <p:cNvSpPr>
            <a:spLocks noGrp="1"/>
          </p:cNvSpPr>
          <p:nvPr>
            <p:ph sz="quarter" idx="12"/>
          </p:nvPr>
        </p:nvSpPr>
        <p:spPr>
          <a:xfrm>
            <a:off x="543984" y="1752600"/>
            <a:ext cx="11241616" cy="3666331"/>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Title 24"/>
          <p:cNvSpPr>
            <a:spLocks noGrp="1"/>
          </p:cNvSpPr>
          <p:nvPr>
            <p:ph type="title"/>
          </p:nvPr>
        </p:nvSpPr>
        <p:spPr>
          <a:xfrm>
            <a:off x="609600" y="274638"/>
            <a:ext cx="10972800" cy="1143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523193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22390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3D79B76-D3C6-4D6E-BC4F-CE85C0612076}" type="datetimeFigureOut">
              <a:rPr lang="en-US" smtClean="0"/>
              <a:t>9/30/2015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A7E5710-11D4-4C1F-8FF4-6D7CA56AFA11}" type="slidenum">
              <a:rPr lang="en-US" smtClean="0"/>
              <a:t>‹#›</a:t>
            </a:fld>
            <a:endParaRPr lang="en-US"/>
          </a:p>
        </p:txBody>
      </p:sp>
    </p:spTree>
    <p:extLst>
      <p:ext uri="{BB962C8B-B14F-4D97-AF65-F5344CB8AC3E}">
        <p14:creationId xmlns:p14="http://schemas.microsoft.com/office/powerpoint/2010/main" val="16417675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3D79B76-D3C6-4D6E-BC4F-CE85C0612076}" type="datetimeFigureOut">
              <a:rPr lang="en-US" smtClean="0"/>
              <a:t>9/30/2015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A7E5710-11D4-4C1F-8FF4-6D7CA56AFA11}" type="slidenum">
              <a:rPr lang="en-US" smtClean="0"/>
              <a:t>‹#›</a:t>
            </a:fld>
            <a:endParaRPr lang="en-US"/>
          </a:p>
        </p:txBody>
      </p:sp>
    </p:spTree>
    <p:extLst>
      <p:ext uri="{BB962C8B-B14F-4D97-AF65-F5344CB8AC3E}">
        <p14:creationId xmlns:p14="http://schemas.microsoft.com/office/powerpoint/2010/main" val="1748574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3D79B76-D3C6-4D6E-BC4F-CE85C0612076}" type="datetimeFigureOut">
              <a:rPr lang="en-US" smtClean="0"/>
              <a:t>9/30/2015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A7E5710-11D4-4C1F-8FF4-6D7CA56AFA11}" type="slidenum">
              <a:rPr lang="en-US" smtClean="0"/>
              <a:t>‹#›</a:t>
            </a:fld>
            <a:endParaRPr lang="en-US"/>
          </a:p>
        </p:txBody>
      </p:sp>
    </p:spTree>
    <p:extLst>
      <p:ext uri="{BB962C8B-B14F-4D97-AF65-F5344CB8AC3E}">
        <p14:creationId xmlns:p14="http://schemas.microsoft.com/office/powerpoint/2010/main" val="138307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3D79B76-D3C6-4D6E-BC4F-CE85C0612076}" type="datetimeFigureOut">
              <a:rPr lang="en-US" smtClean="0"/>
              <a:t>9/30/2015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A7E5710-11D4-4C1F-8FF4-6D7CA56AFA11}" type="slidenum">
              <a:rPr lang="en-US" smtClean="0"/>
              <a:t>‹#›</a:t>
            </a:fld>
            <a:endParaRPr lang="en-US"/>
          </a:p>
        </p:txBody>
      </p:sp>
    </p:spTree>
    <p:extLst>
      <p:ext uri="{BB962C8B-B14F-4D97-AF65-F5344CB8AC3E}">
        <p14:creationId xmlns:p14="http://schemas.microsoft.com/office/powerpoint/2010/main" val="786310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690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3D79B76-D3C6-4D6E-BC4F-CE85C0612076}" type="datetimeFigureOut">
              <a:rPr lang="en-US" smtClean="0"/>
              <a:t>9/30/2015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A7E5710-11D4-4C1F-8FF4-6D7CA56AFA11}" type="slidenum">
              <a:rPr lang="en-US" smtClean="0"/>
              <a:t>‹#›</a:t>
            </a:fld>
            <a:endParaRPr lang="en-US"/>
          </a:p>
        </p:txBody>
      </p:sp>
    </p:spTree>
    <p:extLst>
      <p:ext uri="{BB962C8B-B14F-4D97-AF65-F5344CB8AC3E}">
        <p14:creationId xmlns:p14="http://schemas.microsoft.com/office/powerpoint/2010/main" val="3657920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3D79B76-D3C6-4D6E-BC4F-CE85C0612076}" type="datetimeFigureOut">
              <a:rPr lang="en-US" smtClean="0"/>
              <a:t>9/30/2015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A7E5710-11D4-4C1F-8FF4-6D7CA56AFA11}" type="slidenum">
              <a:rPr lang="en-US" smtClean="0"/>
              <a:t>‹#›</a:t>
            </a:fld>
            <a:endParaRPr lang="en-US"/>
          </a:p>
        </p:txBody>
      </p:sp>
    </p:spTree>
    <p:extLst>
      <p:ext uri="{BB962C8B-B14F-4D97-AF65-F5344CB8AC3E}">
        <p14:creationId xmlns:p14="http://schemas.microsoft.com/office/powerpoint/2010/main" val="4091999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6091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microsoft.com/office/2007/relationships/media" Target="../media/media3.wmv"/><Relationship Id="rId7" Type="http://schemas.openxmlformats.org/officeDocument/2006/relationships/image" Target="../media/image11.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0.png"/><Relationship Id="rId5" Type="http://schemas.openxmlformats.org/officeDocument/2006/relationships/slideLayout" Target="../slideLayouts/slideLayout2.xml"/><Relationship Id="rId4" Type="http://schemas.openxmlformats.org/officeDocument/2006/relationships/video" Target="../media/media3.wm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52625" y="514350"/>
            <a:ext cx="8524876" cy="6010275"/>
          </a:xfrm>
          <a:solidFill>
            <a:schemeClr val="bg1"/>
          </a:solidFill>
        </p:spPr>
        <p:txBody>
          <a:bodyPr/>
          <a:lstStyle/>
          <a:p>
            <a:r>
              <a:rPr lang="en-US" smtClean="0"/>
              <a:t> </a:t>
            </a:r>
            <a:endParaRPr lang="en-US" dirty="0"/>
          </a:p>
        </p:txBody>
      </p:sp>
      <p:pic>
        <p:nvPicPr>
          <p:cNvPr id="7" name="Picture 6"/>
          <p:cNvPicPr>
            <a:picLocks noChangeAspect="1"/>
          </p:cNvPicPr>
          <p:nvPr/>
        </p:nvPicPr>
        <p:blipFill rotWithShape="1">
          <a:blip r:embed="rId3"/>
          <a:srcRect l="496" t="766" r="827"/>
          <a:stretch/>
        </p:blipFill>
        <p:spPr>
          <a:xfrm>
            <a:off x="1952625" y="514350"/>
            <a:ext cx="8524876" cy="6010275"/>
          </a:xfrm>
          <a:prstGeom prst="rect">
            <a:avLst/>
          </a:prstGeom>
        </p:spPr>
      </p:pic>
    </p:spTree>
    <p:extLst>
      <p:ext uri="{BB962C8B-B14F-4D97-AF65-F5344CB8AC3E}">
        <p14:creationId xmlns:p14="http://schemas.microsoft.com/office/powerpoint/2010/main" val="3458207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34899081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76" y="-237066"/>
            <a:ext cx="12192276" cy="6858000"/>
          </a:xfrm>
        </p:spPr>
      </p:pic>
      <p:sp>
        <p:nvSpPr>
          <p:cNvPr id="5" name="Rectangle 4"/>
          <p:cNvSpPr/>
          <p:nvPr/>
        </p:nvSpPr>
        <p:spPr>
          <a:xfrm>
            <a:off x="8190987" y="6074053"/>
            <a:ext cx="2685351" cy="369332"/>
          </a:xfrm>
          <a:prstGeom prst="rect">
            <a:avLst/>
          </a:prstGeom>
        </p:spPr>
        <p:txBody>
          <a:bodyPr wrap="none">
            <a:spAutoFit/>
          </a:bodyPr>
          <a:lstStyle/>
          <a:p>
            <a:r>
              <a:rPr lang="en-US" b="0" i="0" dirty="0" smtClean="0">
                <a:solidFill>
                  <a:schemeClr val="bg1"/>
                </a:solidFill>
                <a:effectLst/>
                <a:latin typeface="Helvetica Neue"/>
              </a:rPr>
              <a:t>Film Edit - </a:t>
            </a:r>
            <a:r>
              <a:rPr lang="en-US" b="0" i="0" dirty="0" err="1" smtClean="0">
                <a:solidFill>
                  <a:schemeClr val="bg1"/>
                </a:solidFill>
                <a:effectLst/>
                <a:latin typeface="Helvetica Neue"/>
              </a:rPr>
              <a:t>Slava</a:t>
            </a:r>
            <a:r>
              <a:rPr lang="en-US" b="0" i="0" dirty="0" smtClean="0">
                <a:solidFill>
                  <a:schemeClr val="bg1"/>
                </a:solidFill>
                <a:effectLst/>
                <a:latin typeface="Helvetica Neue"/>
              </a:rPr>
              <a:t> </a:t>
            </a:r>
            <a:r>
              <a:rPr lang="en-US" b="0" i="0" dirty="0" err="1" smtClean="0">
                <a:solidFill>
                  <a:schemeClr val="bg1"/>
                </a:solidFill>
                <a:effectLst/>
                <a:latin typeface="Helvetica Neue"/>
              </a:rPr>
              <a:t>Inanov</a:t>
            </a:r>
            <a:r>
              <a:rPr lang="en-US" b="0" i="0" dirty="0" smtClean="0">
                <a:solidFill>
                  <a:schemeClr val="bg1"/>
                </a:solidFill>
                <a:effectLst/>
                <a:latin typeface="Helvetica Neue"/>
              </a:rPr>
              <a:t> </a:t>
            </a:r>
            <a:endParaRPr lang="en-US" dirty="0">
              <a:solidFill>
                <a:schemeClr val="bg1"/>
              </a:solidFill>
            </a:endParaRPr>
          </a:p>
        </p:txBody>
      </p:sp>
    </p:spTree>
    <p:extLst>
      <p:ext uri="{BB962C8B-B14F-4D97-AF65-F5344CB8AC3E}">
        <p14:creationId xmlns:p14="http://schemas.microsoft.com/office/powerpoint/2010/main" val="92330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5">
                                            <p:txEl>
                                              <p:pRg st="0" end="0"/>
                                            </p:txEl>
                                          </p:spTgt>
                                        </p:tgtEl>
                                      </p:cBhvr>
                                    </p:animEffect>
                                    <p:set>
                                      <p:cBhvr>
                                        <p:cTn id="7" dur="1" fill="hold">
                                          <p:stCondLst>
                                            <p:cond delay="499"/>
                                          </p:stCondLst>
                                        </p:cTn>
                                        <p:tgtEl>
                                          <p:spTgt spid="5">
                                            <p:txEl>
                                              <p:pRg st="0" end="0"/>
                                            </p:txEl>
                                          </p:spTgt>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2000"/>
                                  </p:stCondLst>
                                  <p:childTnLst>
                                    <p:cmd type="call" cmd="playFrom(0.0)">
                                      <p:cBhvr>
                                        <p:cTn id="10" dur="793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mute="1">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after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1" y="0"/>
            <a:ext cx="10393363" cy="6858000"/>
          </a:xfrm>
        </p:spPr>
      </p:pic>
      <p:sp>
        <p:nvSpPr>
          <p:cNvPr id="2" name="Title 1"/>
          <p:cNvSpPr>
            <a:spLocks noGrp="1"/>
          </p:cNvSpPr>
          <p:nvPr>
            <p:ph type="title"/>
          </p:nvPr>
        </p:nvSpPr>
        <p:spPr>
          <a:xfrm>
            <a:off x="2590800" y="228600"/>
            <a:ext cx="7772400" cy="1143000"/>
          </a:xfrm>
        </p:spPr>
        <p:txBody>
          <a:bodyPr>
            <a:normAutofit fontScale="90000"/>
          </a:bodyPr>
          <a:lstStyle/>
          <a:p>
            <a:pPr>
              <a:defRPr/>
            </a:pPr>
            <a:r>
              <a:rPr lang="en-US" dirty="0" smtClean="0">
                <a:solidFill>
                  <a:schemeClr val="bg1"/>
                </a:solidFill>
                <a:effectLst>
                  <a:outerShdw blurRad="38100" dist="38100" dir="2700000" algn="tl">
                    <a:srgbClr val="000000">
                      <a:alpha val="43137"/>
                    </a:srgbClr>
                  </a:outerShdw>
                </a:effectLst>
              </a:rPr>
              <a:t>Non-motor symptoms in Parkinson’s disease</a:t>
            </a:r>
          </a:p>
        </p:txBody>
      </p:sp>
      <p:sp>
        <p:nvSpPr>
          <p:cNvPr id="33796" name="TextBox 2"/>
          <p:cNvSpPr txBox="1">
            <a:spLocks noChangeArrowheads="1"/>
          </p:cNvSpPr>
          <p:nvPr/>
        </p:nvSpPr>
        <p:spPr bwMode="auto">
          <a:xfrm>
            <a:off x="5486401" y="1981201"/>
            <a:ext cx="1744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r>
              <a:rPr lang="en-US">
                <a:solidFill>
                  <a:schemeClr val="bg1"/>
                </a:solidFill>
              </a:rPr>
              <a:t>Depression</a:t>
            </a:r>
          </a:p>
        </p:txBody>
      </p:sp>
      <p:sp>
        <p:nvSpPr>
          <p:cNvPr id="33797" name="TextBox 4"/>
          <p:cNvSpPr txBox="1">
            <a:spLocks noChangeArrowheads="1"/>
          </p:cNvSpPr>
          <p:nvPr/>
        </p:nvSpPr>
        <p:spPr bwMode="auto">
          <a:xfrm>
            <a:off x="5943600" y="3425826"/>
            <a:ext cx="119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r>
              <a:rPr lang="en-US">
                <a:solidFill>
                  <a:schemeClr val="bg1"/>
                </a:solidFill>
              </a:rPr>
              <a:t>Anxiety</a:t>
            </a:r>
          </a:p>
        </p:txBody>
      </p:sp>
      <p:sp>
        <p:nvSpPr>
          <p:cNvPr id="33798" name="TextBox 5"/>
          <p:cNvSpPr txBox="1">
            <a:spLocks noChangeArrowheads="1"/>
          </p:cNvSpPr>
          <p:nvPr/>
        </p:nvSpPr>
        <p:spPr bwMode="auto">
          <a:xfrm>
            <a:off x="5029200" y="5507038"/>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r>
              <a:rPr lang="en-US">
                <a:solidFill>
                  <a:schemeClr val="bg1"/>
                </a:solidFill>
              </a:rPr>
              <a:t>Apathy</a:t>
            </a:r>
          </a:p>
        </p:txBody>
      </p:sp>
      <p:sp>
        <p:nvSpPr>
          <p:cNvPr id="33799" name="TextBox 6"/>
          <p:cNvSpPr txBox="1">
            <a:spLocks noChangeArrowheads="1"/>
          </p:cNvSpPr>
          <p:nvPr/>
        </p:nvSpPr>
        <p:spPr bwMode="auto">
          <a:xfrm>
            <a:off x="3763964" y="4411663"/>
            <a:ext cx="973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r>
              <a:rPr lang="en-US">
                <a:solidFill>
                  <a:schemeClr val="bg1"/>
                </a:solidFill>
              </a:rPr>
              <a:t>Sleep</a:t>
            </a:r>
          </a:p>
        </p:txBody>
      </p:sp>
      <p:sp>
        <p:nvSpPr>
          <p:cNvPr id="33800" name="TextBox 7"/>
          <p:cNvSpPr txBox="1">
            <a:spLocks noChangeArrowheads="1"/>
          </p:cNvSpPr>
          <p:nvPr/>
        </p:nvSpPr>
        <p:spPr bwMode="auto">
          <a:xfrm>
            <a:off x="5329238" y="4648201"/>
            <a:ext cx="1211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r>
              <a:rPr lang="en-US">
                <a:solidFill>
                  <a:schemeClr val="bg1"/>
                </a:solidFill>
              </a:rPr>
              <a:t>Fatigue</a:t>
            </a:r>
          </a:p>
        </p:txBody>
      </p:sp>
      <p:sp>
        <p:nvSpPr>
          <p:cNvPr id="33801" name="TextBox 8"/>
          <p:cNvSpPr txBox="1">
            <a:spLocks noChangeArrowheads="1"/>
          </p:cNvSpPr>
          <p:nvPr/>
        </p:nvSpPr>
        <p:spPr bwMode="auto">
          <a:xfrm>
            <a:off x="2995614" y="2667001"/>
            <a:ext cx="20335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r>
              <a:rPr lang="en-US">
                <a:solidFill>
                  <a:schemeClr val="bg1"/>
                </a:solidFill>
              </a:rPr>
              <a:t>Loss of Smell</a:t>
            </a:r>
          </a:p>
        </p:txBody>
      </p:sp>
    </p:spTree>
    <p:extLst>
      <p:ext uri="{BB962C8B-B14F-4D97-AF65-F5344CB8AC3E}">
        <p14:creationId xmlns:p14="http://schemas.microsoft.com/office/powerpoint/2010/main" val="3183128243"/>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Meet the Challenge of PD</a:t>
            </a:r>
            <a:endParaRPr lang="en-US" dirty="0"/>
          </a:p>
        </p:txBody>
      </p:sp>
      <p:sp>
        <p:nvSpPr>
          <p:cNvPr id="5" name="Content Placeholder 4"/>
          <p:cNvSpPr>
            <a:spLocks noGrp="1"/>
          </p:cNvSpPr>
          <p:nvPr>
            <p:ph idx="1"/>
          </p:nvPr>
        </p:nvSpPr>
        <p:spPr/>
        <p:txBody>
          <a:bodyPr>
            <a:normAutofit/>
          </a:bodyPr>
          <a:lstStyle/>
          <a:p>
            <a:pPr marL="0" indent="0">
              <a:buNone/>
            </a:pPr>
            <a:r>
              <a:rPr lang="en-US" sz="4400" dirty="0" smtClean="0"/>
              <a:t>Parkinson’s is…</a:t>
            </a:r>
          </a:p>
          <a:p>
            <a:r>
              <a:rPr lang="en-US" sz="4400" dirty="0" smtClean="0"/>
              <a:t>Diverse in its presentation</a:t>
            </a:r>
          </a:p>
          <a:p>
            <a:r>
              <a:rPr lang="en-US" sz="4400" dirty="0" smtClean="0"/>
              <a:t>Dynamic over time</a:t>
            </a:r>
          </a:p>
          <a:p>
            <a:r>
              <a:rPr lang="en-US" sz="4400" dirty="0" smtClean="0"/>
              <a:t>Results in challenges in healthcare interfaces</a:t>
            </a:r>
          </a:p>
          <a:p>
            <a:endParaRPr lang="en-US" sz="4400" dirty="0"/>
          </a:p>
        </p:txBody>
      </p:sp>
    </p:spTree>
    <p:extLst>
      <p:ext uri="{BB962C8B-B14F-4D97-AF65-F5344CB8AC3E}">
        <p14:creationId xmlns:p14="http://schemas.microsoft.com/office/powerpoint/2010/main" val="23138334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Prescription to Fight Parkinson’s Disease</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4000" dirty="0" smtClean="0"/>
              <a:t>Medications</a:t>
            </a:r>
          </a:p>
          <a:p>
            <a:pPr marL="514350" indent="-514350">
              <a:buFont typeface="+mj-lt"/>
              <a:buAutoNum type="arabicPeriod"/>
            </a:pPr>
            <a:r>
              <a:rPr lang="en-US" sz="4000" dirty="0" smtClean="0"/>
              <a:t>Targeted Technologies &amp; Surgical Therapies</a:t>
            </a:r>
          </a:p>
          <a:p>
            <a:pPr marL="514350" indent="-514350">
              <a:buFont typeface="+mj-lt"/>
              <a:buAutoNum type="arabicPeriod"/>
            </a:pPr>
            <a:r>
              <a:rPr lang="en-US" sz="4000" dirty="0" smtClean="0"/>
              <a:t>Comprehensive Care</a:t>
            </a:r>
          </a:p>
          <a:p>
            <a:pPr marL="971550" lvl="1" indent="-514350">
              <a:buFont typeface="+mj-lt"/>
              <a:buAutoNum type="arabicPeriod"/>
            </a:pPr>
            <a:r>
              <a:rPr lang="en-US" sz="3600" dirty="0" smtClean="0"/>
              <a:t>Addressing Multiple Symptoms</a:t>
            </a:r>
          </a:p>
          <a:p>
            <a:pPr marL="971550" lvl="1" indent="-514350">
              <a:buFont typeface="+mj-lt"/>
              <a:buAutoNum type="arabicPeriod"/>
            </a:pPr>
            <a:r>
              <a:rPr lang="en-US" sz="3600" dirty="0" smtClean="0"/>
              <a:t>Multidisciplinary</a:t>
            </a:r>
          </a:p>
          <a:p>
            <a:pPr marL="971550" lvl="1" indent="-514350">
              <a:buFont typeface="+mj-lt"/>
              <a:buAutoNum type="arabicPeriod"/>
            </a:pPr>
            <a:r>
              <a:rPr lang="en-US" sz="3600" dirty="0" smtClean="0"/>
              <a:t>Networking across healthcare environments</a:t>
            </a:r>
          </a:p>
          <a:p>
            <a:pPr marL="514350" indent="-514350">
              <a:buFont typeface="+mj-lt"/>
              <a:buAutoNum type="arabicPeriod"/>
            </a:pPr>
            <a:r>
              <a:rPr lang="en-US" sz="4000" dirty="0" smtClean="0"/>
              <a:t>Wellness</a:t>
            </a:r>
          </a:p>
          <a:p>
            <a:endParaRPr lang="en-US" sz="4000" dirty="0"/>
          </a:p>
        </p:txBody>
      </p:sp>
    </p:spTree>
    <p:extLst>
      <p:ext uri="{BB962C8B-B14F-4D97-AF65-F5344CB8AC3E}">
        <p14:creationId xmlns:p14="http://schemas.microsoft.com/office/powerpoint/2010/main" val="26134893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What’s New In the Treatment of Parkinson’s Disease</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9774"/>
          <a:stretch/>
        </p:blipFill>
        <p:spPr>
          <a:xfrm>
            <a:off x="1485900" y="1690687"/>
            <a:ext cx="3711854" cy="3910013"/>
          </a:xfrm>
          <a:prstGeom prst="rect">
            <a:avLst/>
          </a:prstGeom>
        </p:spPr>
      </p:pic>
      <p:sp>
        <p:nvSpPr>
          <p:cNvPr id="8" name="TextBox 7"/>
          <p:cNvSpPr txBox="1"/>
          <p:nvPr/>
        </p:nvSpPr>
        <p:spPr>
          <a:xfrm>
            <a:off x="792481" y="6286500"/>
            <a:ext cx="45719" cy="369332"/>
          </a:xfrm>
          <a:prstGeom prst="rect">
            <a:avLst/>
          </a:prstGeom>
          <a:noFill/>
        </p:spPr>
        <p:txBody>
          <a:bodyPr wrap="square" rtlCol="0">
            <a:spAutoFit/>
          </a:bodyPr>
          <a:lstStyle/>
          <a:p>
            <a:r>
              <a:rPr lang="en-US" dirty="0" smtClean="0"/>
              <a:t>C</a:t>
            </a:r>
            <a:endParaRPr lang="en-US" dirty="0"/>
          </a:p>
        </p:txBody>
      </p:sp>
      <p:sp>
        <p:nvSpPr>
          <p:cNvPr id="9" name="TextBox 8"/>
          <p:cNvSpPr txBox="1"/>
          <p:nvPr/>
        </p:nvSpPr>
        <p:spPr>
          <a:xfrm>
            <a:off x="1485900" y="5962650"/>
            <a:ext cx="4076700" cy="646331"/>
          </a:xfrm>
          <a:prstGeom prst="rect">
            <a:avLst/>
          </a:prstGeom>
          <a:noFill/>
        </p:spPr>
        <p:txBody>
          <a:bodyPr wrap="square" rtlCol="0">
            <a:spAutoFit/>
          </a:bodyPr>
          <a:lstStyle/>
          <a:p>
            <a:r>
              <a:rPr lang="en-US" sz="3600" dirty="0" smtClean="0">
                <a:solidFill>
                  <a:schemeClr val="bg1"/>
                </a:solidFill>
              </a:rPr>
              <a:t>Camilla Kilbane MD</a:t>
            </a:r>
            <a:endParaRPr lang="en-US" sz="3600" dirty="0">
              <a:solidFill>
                <a:schemeClr val="bg1"/>
              </a:solidFill>
            </a:endParaRPr>
          </a:p>
        </p:txBody>
      </p:sp>
    </p:spTree>
    <p:extLst>
      <p:ext uri="{BB962C8B-B14F-4D97-AF65-F5344CB8AC3E}">
        <p14:creationId xmlns:p14="http://schemas.microsoft.com/office/powerpoint/2010/main" val="14208463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Targeting Gait and Balance in PD</a:t>
            </a:r>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6523"/>
          <a:stretch/>
        </p:blipFill>
        <p:spPr>
          <a:xfrm>
            <a:off x="1320800" y="1819277"/>
            <a:ext cx="3713049" cy="3819523"/>
          </a:xfrm>
        </p:spPr>
      </p:pic>
      <p:sp>
        <p:nvSpPr>
          <p:cNvPr id="5" name="TextBox 4"/>
          <p:cNvSpPr txBox="1"/>
          <p:nvPr/>
        </p:nvSpPr>
        <p:spPr>
          <a:xfrm>
            <a:off x="1320800" y="5854700"/>
            <a:ext cx="45719" cy="646331"/>
          </a:xfrm>
          <a:prstGeom prst="rect">
            <a:avLst/>
          </a:prstGeom>
          <a:noFill/>
        </p:spPr>
        <p:txBody>
          <a:bodyPr wrap="square" rtlCol="0">
            <a:spAutoFit/>
          </a:bodyPr>
          <a:lstStyle/>
          <a:p>
            <a:r>
              <a:rPr lang="en-US" dirty="0" smtClean="0"/>
              <a:t>AA</a:t>
            </a:r>
            <a:endParaRPr lang="en-US" dirty="0"/>
          </a:p>
        </p:txBody>
      </p:sp>
      <p:sp>
        <p:nvSpPr>
          <p:cNvPr id="6" name="TextBox 5"/>
          <p:cNvSpPr txBox="1"/>
          <p:nvPr/>
        </p:nvSpPr>
        <p:spPr>
          <a:xfrm>
            <a:off x="1189151" y="5638800"/>
            <a:ext cx="4386149" cy="646331"/>
          </a:xfrm>
          <a:prstGeom prst="rect">
            <a:avLst/>
          </a:prstGeom>
          <a:noFill/>
        </p:spPr>
        <p:txBody>
          <a:bodyPr wrap="square" rtlCol="0">
            <a:spAutoFit/>
          </a:bodyPr>
          <a:lstStyle/>
          <a:p>
            <a:r>
              <a:rPr lang="en-US" sz="3600" dirty="0" smtClean="0">
                <a:solidFill>
                  <a:schemeClr val="bg1"/>
                </a:solidFill>
              </a:rPr>
              <a:t>Aasef Shaikh MD, PhD</a:t>
            </a:r>
            <a:endParaRPr lang="en-US" sz="3600" dirty="0">
              <a:solidFill>
                <a:schemeClr val="bg1"/>
              </a:solidFill>
            </a:endParaRPr>
          </a:p>
        </p:txBody>
      </p:sp>
      <p:pic>
        <p:nvPicPr>
          <p:cNvPr id="7" name="Content Placeholder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1130" y="1690687"/>
            <a:ext cx="4842669" cy="4842669"/>
          </a:xfrm>
          <a:prstGeom prst="rect">
            <a:avLst/>
          </a:prstGeom>
        </p:spPr>
      </p:pic>
    </p:spTree>
    <p:extLst>
      <p:ext uri="{BB962C8B-B14F-4D97-AF65-F5344CB8AC3E}">
        <p14:creationId xmlns:p14="http://schemas.microsoft.com/office/powerpoint/2010/main" val="19426355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Deep Brain Stimulation</a:t>
            </a:r>
            <a:endParaRPr lang="en-US" dirty="0"/>
          </a:p>
        </p:txBody>
      </p:sp>
      <p:pic>
        <p:nvPicPr>
          <p:cNvPr id="4" name="ET-Animat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0" y="2141810"/>
            <a:ext cx="5891514" cy="3313901"/>
          </a:xfrm>
        </p:spPr>
      </p:pic>
      <p:pic>
        <p:nvPicPr>
          <p:cNvPr id="8" name="ActivaPDsh">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096000" y="1715294"/>
            <a:ext cx="5851525" cy="4389437"/>
          </a:xfrm>
          <a:prstGeom prst="rect">
            <a:avLst/>
          </a:prstGeom>
        </p:spPr>
      </p:pic>
    </p:spTree>
    <p:extLst>
      <p:ext uri="{BB962C8B-B14F-4D97-AF65-F5344CB8AC3E}">
        <p14:creationId xmlns:p14="http://schemas.microsoft.com/office/powerpoint/2010/main" val="316485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421" fill="hold"/>
                                        <p:tgtEl>
                                          <p:spTgt spid="4"/>
                                        </p:tgtEl>
                                      </p:cBhvr>
                                    </p:cmd>
                                  </p:childTnLst>
                                </p:cTn>
                              </p:par>
                              <p:par>
                                <p:cTn id="7" presetID="1" presetClass="mediacall" presetSubtype="0" fill="hold" nodeType="withEffect">
                                  <p:stCondLst>
                                    <p:cond delay="0"/>
                                  </p:stCondLst>
                                  <p:childTnLst>
                                    <p:cmd type="call" cmd="playFrom(0.0)">
                                      <p:cBhvr>
                                        <p:cTn id="8" dur="27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9" fill="hold" display="0">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4"/>
                                        </p:tgtEl>
                                      </p:cBhvr>
                                    </p:cmd>
                                  </p:childTnLst>
                                </p:cTn>
                              </p:par>
                            </p:childTnLst>
                          </p:cTn>
                        </p:par>
                      </p:childTnLst>
                    </p:cTn>
                  </p:par>
                </p:childTnLst>
              </p:cTn>
              <p:nextCondLst>
                <p:cond evt="onClick" delay="0">
                  <p:tgtEl>
                    <p:spTgt spid="4"/>
                  </p:tgtEl>
                </p:cond>
              </p:nextCondLst>
            </p:seq>
            <p:video>
              <p:cMediaNode vol="80000" mute="1">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effectLst>
                  <a:outerShdw blurRad="38100" dist="38100" dir="2700000" algn="tl">
                    <a:srgbClr val="000000">
                      <a:alpha val="43137"/>
                    </a:srgbClr>
                  </a:outerShdw>
                </a:effectLst>
              </a:rPr>
              <a:t>Comprehensive Care is ..</a:t>
            </a:r>
            <a:endParaRPr lang="en-US" dirty="0"/>
          </a:p>
        </p:txBody>
      </p:sp>
      <p:sp>
        <p:nvSpPr>
          <p:cNvPr id="3" name="Content Placeholder 2"/>
          <p:cNvSpPr>
            <a:spLocks noGrp="1"/>
          </p:cNvSpPr>
          <p:nvPr>
            <p:ph idx="1"/>
          </p:nvPr>
        </p:nvSpPr>
        <p:spPr/>
        <p:txBody>
          <a:bodyPr>
            <a:normAutofit/>
          </a:bodyPr>
          <a:lstStyle/>
          <a:p>
            <a:pPr algn="ctr"/>
            <a:endParaRPr lang="en-US" sz="4800" dirty="0" smtClean="0">
              <a:solidFill>
                <a:schemeClr val="bg1"/>
              </a:solidFill>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Addressing all associated symptoms and non-motor symptoms of PD</a:t>
            </a:r>
          </a:p>
          <a:p>
            <a:r>
              <a:rPr lang="en-US" dirty="0">
                <a:effectLst>
                  <a:outerShdw blurRad="38100" dist="38100" dir="2700000" algn="tl">
                    <a:srgbClr val="000000">
                      <a:alpha val="43137"/>
                    </a:srgbClr>
                  </a:outerShdw>
                </a:effectLst>
              </a:rPr>
              <a:t>Multi-specialty approach to care when treatment gets complex. Essential for all qualified DBS programs</a:t>
            </a:r>
          </a:p>
          <a:p>
            <a:r>
              <a:rPr lang="en-US" dirty="0">
                <a:effectLst>
                  <a:outerShdw blurRad="38100" dist="38100" dir="2700000" algn="tl">
                    <a:srgbClr val="000000">
                      <a:alpha val="43137"/>
                    </a:srgbClr>
                  </a:outerShdw>
                </a:effectLst>
              </a:rPr>
              <a:t>Team approach and communication with allied health professionals</a:t>
            </a:r>
          </a:p>
          <a:p>
            <a:r>
              <a:rPr lang="en-US" dirty="0">
                <a:effectLst>
                  <a:outerShdw blurRad="38100" dist="38100" dir="2700000" algn="tl">
                    <a:srgbClr val="000000">
                      <a:alpha val="43137"/>
                    </a:srgbClr>
                  </a:outerShdw>
                </a:effectLst>
              </a:rPr>
              <a:t>Wellness programs</a:t>
            </a:r>
          </a:p>
          <a:p>
            <a:r>
              <a:rPr lang="en-US" dirty="0">
                <a:effectLst>
                  <a:outerShdw blurRad="38100" dist="38100" dir="2700000" algn="tl">
                    <a:srgbClr val="000000">
                      <a:alpha val="43137"/>
                    </a:srgbClr>
                  </a:outerShdw>
                </a:effectLst>
              </a:rPr>
              <a:t>Addressing care and safety during hospitalization</a:t>
            </a:r>
          </a:p>
          <a:p>
            <a:endParaRPr lang="en-US" dirty="0"/>
          </a:p>
        </p:txBody>
      </p:sp>
    </p:spTree>
    <p:extLst>
      <p:ext uri="{BB962C8B-B14F-4D97-AF65-F5344CB8AC3E}">
        <p14:creationId xmlns:p14="http://schemas.microsoft.com/office/powerpoint/2010/main" val="33381225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Improving PD health OUTCOMES DURING</a:t>
            </a:r>
            <a:br>
              <a:rPr lang="en-US" dirty="0" smtClean="0"/>
            </a:br>
            <a:r>
              <a:rPr lang="en-US" dirty="0" smtClean="0"/>
              <a:t>HOSPITALIZATION</a:t>
            </a:r>
            <a:endParaRPr lang="en-US" dirty="0"/>
          </a:p>
        </p:txBody>
      </p:sp>
      <p:sp>
        <p:nvSpPr>
          <p:cNvPr id="11" name="Text Placeholder 10"/>
          <p:cNvSpPr>
            <a:spLocks noGrp="1"/>
          </p:cNvSpPr>
          <p:nvPr>
            <p:ph type="body" idx="1"/>
          </p:nvPr>
        </p:nvSpPr>
        <p:spPr/>
        <p:txBody>
          <a:bodyPr/>
          <a:lstStyle/>
          <a:p>
            <a:r>
              <a:rPr lang="en-US" dirty="0" smtClean="0"/>
              <a:t>PD Inpatient Liaison Program</a:t>
            </a:r>
            <a:endParaRPr lang="en-US" dirty="0"/>
          </a:p>
        </p:txBody>
      </p:sp>
    </p:spTree>
    <p:extLst>
      <p:ext uri="{BB962C8B-B14F-4D97-AF65-F5344CB8AC3E}">
        <p14:creationId xmlns:p14="http://schemas.microsoft.com/office/powerpoint/2010/main" val="16685185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524001" y="136525"/>
            <a:ext cx="9142413" cy="1143000"/>
          </a:xfrm>
        </p:spPr>
        <p:txBody>
          <a:bodyPr/>
          <a:lstStyle/>
          <a:p>
            <a:pPr algn="ctr" eaLnBrk="1" hangingPunct="1"/>
            <a:r>
              <a:rPr lang="en-US" sz="3600" dirty="0"/>
              <a:t>Example PD Medication Schedule</a:t>
            </a:r>
          </a:p>
        </p:txBody>
      </p:sp>
      <p:sp>
        <p:nvSpPr>
          <p:cNvPr id="5" name="Content Placeholder 4"/>
          <p:cNvSpPr>
            <a:spLocks noGrp="1"/>
          </p:cNvSpPr>
          <p:nvPr>
            <p:ph idx="1"/>
          </p:nvPr>
        </p:nvSpPr>
        <p:spPr>
          <a:xfrm>
            <a:off x="2270125" y="3730625"/>
            <a:ext cx="7543800" cy="4114800"/>
          </a:xfrm>
        </p:spPr>
        <p:txBody>
          <a:bodyPr/>
          <a:lstStyle/>
          <a:p>
            <a:pPr eaLnBrk="1" hangingPunct="1">
              <a:defRPr/>
            </a:pPr>
            <a:r>
              <a:rPr lang="en-US" sz="2000" dirty="0"/>
              <a:t>Potential problems when hospitalized…</a:t>
            </a:r>
          </a:p>
          <a:p>
            <a:pPr marL="457200" indent="-457200">
              <a:buFontTx/>
              <a:buAutoNum type="arabicPeriod"/>
              <a:defRPr/>
            </a:pPr>
            <a:r>
              <a:rPr lang="en-US" sz="2000" dirty="0"/>
              <a:t>Sinemet 25/100 Q4 but ….. How many doses?</a:t>
            </a:r>
          </a:p>
          <a:p>
            <a:pPr marL="457200" indent="-457200">
              <a:buFontTx/>
              <a:buAutoNum type="arabicPeriod"/>
              <a:defRPr/>
            </a:pPr>
            <a:r>
              <a:rPr lang="en-US" sz="2000" dirty="0"/>
              <a:t>Sinemet 25/100 4 times a day but not QID</a:t>
            </a:r>
          </a:p>
          <a:p>
            <a:pPr marL="457200" indent="-457200">
              <a:buFontTx/>
              <a:buAutoNum type="arabicPeriod"/>
              <a:defRPr/>
            </a:pPr>
            <a:r>
              <a:rPr lang="en-US" sz="2000" dirty="0" err="1"/>
              <a:t>Comtan</a:t>
            </a:r>
            <a:r>
              <a:rPr lang="en-US" sz="2000" dirty="0"/>
              <a:t> not TID---should be paired with particular </a:t>
            </a:r>
            <a:r>
              <a:rPr lang="en-US" sz="2000" dirty="0" err="1"/>
              <a:t>Levodopa</a:t>
            </a:r>
            <a:r>
              <a:rPr lang="en-US" sz="2000" dirty="0"/>
              <a:t> dose</a:t>
            </a:r>
          </a:p>
        </p:txBody>
      </p:sp>
      <p:graphicFrame>
        <p:nvGraphicFramePr>
          <p:cNvPr id="4" name="Table 3"/>
          <p:cNvGraphicFramePr>
            <a:graphicFrameLocks noGrp="1"/>
          </p:cNvGraphicFramePr>
          <p:nvPr/>
        </p:nvGraphicFramePr>
        <p:xfrm>
          <a:off x="2328863" y="1997075"/>
          <a:ext cx="7221858" cy="1587060"/>
        </p:xfrm>
        <a:graphic>
          <a:graphicData uri="http://schemas.openxmlformats.org/drawingml/2006/table">
            <a:tbl>
              <a:tblPr/>
              <a:tblGrid>
                <a:gridCol w="2465525"/>
                <a:gridCol w="931853"/>
                <a:gridCol w="1028921"/>
                <a:gridCol w="931853"/>
                <a:gridCol w="931853"/>
                <a:gridCol w="931853"/>
              </a:tblGrid>
              <a:tr h="305764">
                <a:tc>
                  <a:txBody>
                    <a:bodyPr/>
                    <a:lstStyle/>
                    <a:p>
                      <a:pPr algn="l" fontAlgn="b"/>
                      <a:r>
                        <a:rPr lang="en-US" sz="1700" b="1" i="0" u="none" strike="noStrike" dirty="0">
                          <a:solidFill>
                            <a:srgbClr val="000000"/>
                          </a:solidFill>
                          <a:latin typeface="Calibri"/>
                        </a:rPr>
                        <a:t> </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8AM</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12PM</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4PM</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8PM</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HS</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20324">
                <a:tc>
                  <a:txBody>
                    <a:bodyPr/>
                    <a:lstStyle/>
                    <a:p>
                      <a:pPr algn="l" fontAlgn="t"/>
                      <a:r>
                        <a:rPr lang="en-US" sz="1900" b="1" i="0" u="none" strike="noStrike" dirty="0">
                          <a:solidFill>
                            <a:srgbClr val="000000"/>
                          </a:solidFill>
                          <a:latin typeface="Times New Roman"/>
                        </a:rPr>
                        <a:t>Sinemet 25/100 IR</a:t>
                      </a:r>
                    </a:p>
                  </a:txBody>
                  <a:tcPr marL="14560" marR="14560" marT="145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1</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1</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1</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1</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 </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20324">
                <a:tc>
                  <a:txBody>
                    <a:bodyPr/>
                    <a:lstStyle/>
                    <a:p>
                      <a:pPr algn="l" fontAlgn="t"/>
                      <a:r>
                        <a:rPr lang="en-US" sz="1900" b="1" i="0" u="none" strike="noStrike">
                          <a:solidFill>
                            <a:srgbClr val="000000"/>
                          </a:solidFill>
                          <a:latin typeface="Times New Roman"/>
                        </a:rPr>
                        <a:t>Sinemet 25/100 CR</a:t>
                      </a:r>
                    </a:p>
                  </a:txBody>
                  <a:tcPr marL="14560" marR="14560" marT="145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 </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 </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 </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 </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1</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20324">
                <a:tc>
                  <a:txBody>
                    <a:bodyPr/>
                    <a:lstStyle/>
                    <a:p>
                      <a:pPr algn="l" fontAlgn="t"/>
                      <a:r>
                        <a:rPr lang="en-US" sz="1900" b="1" i="0" u="none" strike="noStrike">
                          <a:solidFill>
                            <a:srgbClr val="000000"/>
                          </a:solidFill>
                          <a:latin typeface="Times New Roman"/>
                        </a:rPr>
                        <a:t>Comtan 200 mg</a:t>
                      </a:r>
                    </a:p>
                  </a:txBody>
                  <a:tcPr marL="14560" marR="14560" marT="145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1</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1</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1</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 </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 </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20324">
                <a:tc>
                  <a:txBody>
                    <a:bodyPr/>
                    <a:lstStyle/>
                    <a:p>
                      <a:pPr algn="l" fontAlgn="t"/>
                      <a:r>
                        <a:rPr lang="en-US" sz="1900" b="1" i="0" u="none" strike="noStrike" dirty="0" err="1">
                          <a:solidFill>
                            <a:srgbClr val="000000"/>
                          </a:solidFill>
                          <a:latin typeface="Times New Roman"/>
                        </a:rPr>
                        <a:t>Azilect</a:t>
                      </a:r>
                      <a:r>
                        <a:rPr lang="en-US" sz="1900" b="1" i="0" u="none" strike="noStrike" dirty="0">
                          <a:solidFill>
                            <a:srgbClr val="000000"/>
                          </a:solidFill>
                          <a:latin typeface="Times New Roman"/>
                        </a:rPr>
                        <a:t> 0.5 mg</a:t>
                      </a:r>
                    </a:p>
                  </a:txBody>
                  <a:tcPr marL="14560" marR="14560" marT="145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1</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 </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 </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a:solidFill>
                            <a:srgbClr val="000000"/>
                          </a:solidFill>
                          <a:latin typeface="Calibri"/>
                        </a:rPr>
                        <a:t> </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700" b="1" i="0" u="none" strike="noStrike" dirty="0">
                          <a:solidFill>
                            <a:srgbClr val="000000"/>
                          </a:solidFill>
                          <a:latin typeface="Calibri"/>
                        </a:rPr>
                        <a:t> </a:t>
                      </a:r>
                    </a:p>
                  </a:txBody>
                  <a:tcPr marL="14560" marR="14560" marT="1456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4120047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Parkinson’s </a:t>
            </a:r>
            <a:r>
              <a:rPr lang="en-US" dirty="0" err="1" smtClean="0"/>
              <a:t>Bootcamp</a:t>
            </a:r>
            <a:r>
              <a:rPr lang="en-US" dirty="0" smtClean="0"/>
              <a:t>?</a:t>
            </a:r>
            <a:endParaRPr lang="en-US" dirty="0"/>
          </a:p>
        </p:txBody>
      </p:sp>
      <p:sp>
        <p:nvSpPr>
          <p:cNvPr id="3" name="Content Placeholder 2"/>
          <p:cNvSpPr>
            <a:spLocks noGrp="1"/>
          </p:cNvSpPr>
          <p:nvPr>
            <p:ph idx="1"/>
          </p:nvPr>
        </p:nvSpPr>
        <p:spPr/>
        <p:txBody>
          <a:bodyPr>
            <a:normAutofit/>
          </a:bodyPr>
          <a:lstStyle/>
          <a:p>
            <a:pPr marL="0" indent="0">
              <a:buNone/>
            </a:pPr>
            <a:r>
              <a:rPr lang="en-US" sz="4400" dirty="0" smtClean="0"/>
              <a:t>Wellness and Education Program for Parkinson’s Disease with goals to:</a:t>
            </a:r>
          </a:p>
          <a:p>
            <a:pPr marL="742950" indent="-742950">
              <a:buFont typeface="+mj-lt"/>
              <a:buAutoNum type="arabicPeriod"/>
            </a:pPr>
            <a:r>
              <a:rPr lang="en-US" sz="4400" dirty="0" smtClean="0"/>
              <a:t>Inspire</a:t>
            </a:r>
          </a:p>
          <a:p>
            <a:pPr marL="742950" indent="-742950">
              <a:buFont typeface="+mj-lt"/>
              <a:buAutoNum type="arabicPeriod"/>
            </a:pPr>
            <a:r>
              <a:rPr lang="en-US" sz="4400" dirty="0" smtClean="0"/>
              <a:t>Educate</a:t>
            </a:r>
          </a:p>
          <a:p>
            <a:pPr marL="742950" indent="-742950">
              <a:buFont typeface="+mj-lt"/>
              <a:buAutoNum type="arabicPeriod"/>
            </a:pPr>
            <a:r>
              <a:rPr lang="en-US" sz="4400" dirty="0" smtClean="0"/>
              <a:t>Take Action</a:t>
            </a:r>
          </a:p>
        </p:txBody>
      </p:sp>
    </p:spTree>
    <p:extLst>
      <p:ext uri="{BB962C8B-B14F-4D97-AF65-F5344CB8AC3E}">
        <p14:creationId xmlns:p14="http://schemas.microsoft.com/office/powerpoint/2010/main" val="24719147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524001" y="136525"/>
            <a:ext cx="9142413" cy="1143000"/>
          </a:xfrm>
        </p:spPr>
        <p:txBody>
          <a:bodyPr/>
          <a:lstStyle/>
          <a:p>
            <a:pPr algn="ctr" eaLnBrk="1" hangingPunct="1"/>
            <a:r>
              <a:rPr lang="en-US" sz="3200" dirty="0"/>
              <a:t>Avoiding Medication Problems with PD Patients</a:t>
            </a:r>
          </a:p>
        </p:txBody>
      </p:sp>
      <p:sp>
        <p:nvSpPr>
          <p:cNvPr id="3" name="Content Placeholder 2"/>
          <p:cNvSpPr>
            <a:spLocks noGrp="1"/>
          </p:cNvSpPr>
          <p:nvPr>
            <p:ph idx="1"/>
          </p:nvPr>
        </p:nvSpPr>
        <p:spPr/>
        <p:txBody>
          <a:bodyPr/>
          <a:lstStyle/>
          <a:p>
            <a:pPr eaLnBrk="1" hangingPunct="1">
              <a:buNone/>
              <a:defRPr/>
            </a:pPr>
            <a:r>
              <a:rPr lang="en-US" sz="3200" dirty="0"/>
              <a:t>List of Medications to avoid for people with Parkinson’s</a:t>
            </a:r>
          </a:p>
          <a:p>
            <a:pPr marL="457200" indent="-457200">
              <a:buFontTx/>
              <a:buAutoNum type="arabicPeriod"/>
              <a:defRPr/>
            </a:pPr>
            <a:r>
              <a:rPr lang="en-US" sz="3200" dirty="0"/>
              <a:t>Neuroleptics—except </a:t>
            </a:r>
            <a:r>
              <a:rPr lang="en-US" sz="3200" dirty="0" err="1"/>
              <a:t>Seroquel</a:t>
            </a:r>
            <a:r>
              <a:rPr lang="en-US" sz="3200" dirty="0"/>
              <a:t> or </a:t>
            </a:r>
            <a:r>
              <a:rPr lang="en-US" sz="3200" dirty="0" err="1"/>
              <a:t>Clozaril</a:t>
            </a:r>
            <a:endParaRPr lang="en-US" sz="3200" dirty="0"/>
          </a:p>
          <a:p>
            <a:pPr marL="457200" indent="-457200">
              <a:buFontTx/>
              <a:buAutoNum type="arabicPeriod"/>
              <a:defRPr/>
            </a:pPr>
            <a:r>
              <a:rPr lang="en-US" sz="3200" dirty="0"/>
              <a:t>Phenergan</a:t>
            </a:r>
          </a:p>
          <a:p>
            <a:pPr marL="457200" indent="-457200">
              <a:buFontTx/>
              <a:buAutoNum type="arabicPeriod"/>
              <a:defRPr/>
            </a:pPr>
            <a:r>
              <a:rPr lang="en-US" sz="3200" dirty="0"/>
              <a:t>Reglan</a:t>
            </a:r>
          </a:p>
          <a:p>
            <a:pPr eaLnBrk="1" hangingPunct="1">
              <a:defRPr/>
            </a:pPr>
            <a:endParaRPr lang="en-US" sz="3200" dirty="0"/>
          </a:p>
        </p:txBody>
      </p:sp>
      <p:sp>
        <p:nvSpPr>
          <p:cNvPr id="5" name="Slide Number Placeholder 5"/>
          <p:cNvSpPr>
            <a:spLocks noGrp="1"/>
          </p:cNvSpPr>
          <p:nvPr>
            <p:ph type="sldNum" sz="quarter" idx="4294967295"/>
          </p:nvPr>
        </p:nvSpPr>
        <p:spPr>
          <a:xfrm>
            <a:off x="8524875" y="6507163"/>
            <a:ext cx="1905000" cy="457200"/>
          </a:xfrm>
          <a:prstGeom prst="rect">
            <a:avLst/>
          </a:prstGeom>
        </p:spPr>
        <p:txBody>
          <a:bodyPr/>
          <a:lstStyle/>
          <a:p>
            <a:fld id="{620F533F-4B83-48CC-87DA-BBF633BDD21B}" type="slidenum">
              <a:rPr lang="en-US" smtClean="0"/>
              <a:pPr/>
              <a:t>20</a:t>
            </a:fld>
            <a:endParaRPr lang="en-US" b="0"/>
          </a:p>
        </p:txBody>
      </p:sp>
      <p:sp>
        <p:nvSpPr>
          <p:cNvPr id="6" name="Footer Placeholder 3"/>
          <p:cNvSpPr>
            <a:spLocks noGrp="1"/>
          </p:cNvSpPr>
          <p:nvPr>
            <p:ph type="ftr" sz="quarter" idx="4294967295"/>
          </p:nvPr>
        </p:nvSpPr>
        <p:spPr>
          <a:xfrm>
            <a:off x="2286000" y="6507163"/>
            <a:ext cx="2895600" cy="457200"/>
          </a:xfrm>
          <a:prstGeom prst="rect">
            <a:avLst/>
          </a:prstGeom>
        </p:spPr>
        <p:txBody>
          <a:bodyPr/>
          <a:lstStyle/>
          <a:p>
            <a:r>
              <a:rPr lang="en-US" dirty="0" smtClean="0"/>
              <a:t>University Hospitals Neurological Institute</a:t>
            </a:r>
            <a:endParaRPr lang="en-US" dirty="0"/>
          </a:p>
        </p:txBody>
      </p:sp>
    </p:spTree>
    <p:extLst>
      <p:ext uri="{BB962C8B-B14F-4D97-AF65-F5344CB8AC3E}">
        <p14:creationId xmlns:p14="http://schemas.microsoft.com/office/powerpoint/2010/main" val="2222981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524001" y="136525"/>
            <a:ext cx="9142413" cy="1143000"/>
          </a:xfrm>
        </p:spPr>
        <p:txBody>
          <a:bodyPr/>
          <a:lstStyle/>
          <a:p>
            <a:pPr algn="ctr" eaLnBrk="1" hangingPunct="1"/>
            <a:r>
              <a:rPr lang="en-US" sz="3200" dirty="0"/>
              <a:t>Issues for Cognitive Fragile PD Patients</a:t>
            </a:r>
          </a:p>
        </p:txBody>
      </p:sp>
      <p:sp>
        <p:nvSpPr>
          <p:cNvPr id="39939" name="Content Placeholder 2"/>
          <p:cNvSpPr>
            <a:spLocks noGrp="1"/>
          </p:cNvSpPr>
          <p:nvPr>
            <p:ph idx="1"/>
          </p:nvPr>
        </p:nvSpPr>
        <p:spPr/>
        <p:txBody>
          <a:bodyPr/>
          <a:lstStyle/>
          <a:p>
            <a:pPr eaLnBrk="1" hangingPunct="1">
              <a:buNone/>
            </a:pPr>
            <a:r>
              <a:rPr lang="en-US" sz="3200" dirty="0"/>
              <a:t>Caution with:</a:t>
            </a:r>
          </a:p>
          <a:p>
            <a:pPr eaLnBrk="1" hangingPunct="1"/>
            <a:r>
              <a:rPr lang="en-US" sz="3200" dirty="0" err="1"/>
              <a:t>Anticholinergics</a:t>
            </a:r>
            <a:endParaRPr lang="en-US" sz="3200" dirty="0"/>
          </a:p>
          <a:p>
            <a:pPr eaLnBrk="1" hangingPunct="1"/>
            <a:r>
              <a:rPr lang="en-US" sz="3200" dirty="0"/>
              <a:t>Narcotics</a:t>
            </a:r>
          </a:p>
          <a:p>
            <a:pPr eaLnBrk="1" hangingPunct="1"/>
            <a:r>
              <a:rPr lang="en-US" sz="3200" dirty="0"/>
              <a:t>Benzodiazepines</a:t>
            </a:r>
          </a:p>
          <a:p>
            <a:pPr eaLnBrk="1" hangingPunct="1"/>
            <a:endParaRPr lang="en-US" sz="3200" dirty="0"/>
          </a:p>
        </p:txBody>
      </p:sp>
      <p:sp>
        <p:nvSpPr>
          <p:cNvPr id="5" name="Slide Number Placeholder 5"/>
          <p:cNvSpPr>
            <a:spLocks noGrp="1"/>
          </p:cNvSpPr>
          <p:nvPr>
            <p:ph type="sldNum" sz="quarter" idx="4294967295"/>
          </p:nvPr>
        </p:nvSpPr>
        <p:spPr>
          <a:xfrm>
            <a:off x="8524875" y="6507163"/>
            <a:ext cx="1905000" cy="457200"/>
          </a:xfrm>
          <a:prstGeom prst="rect">
            <a:avLst/>
          </a:prstGeom>
        </p:spPr>
        <p:txBody>
          <a:bodyPr/>
          <a:lstStyle/>
          <a:p>
            <a:fld id="{620F533F-4B83-48CC-87DA-BBF633BDD21B}" type="slidenum">
              <a:rPr lang="en-US" smtClean="0"/>
              <a:pPr/>
              <a:t>21</a:t>
            </a:fld>
            <a:endParaRPr lang="en-US" b="0"/>
          </a:p>
        </p:txBody>
      </p:sp>
      <p:sp>
        <p:nvSpPr>
          <p:cNvPr id="6" name="Footer Placeholder 3"/>
          <p:cNvSpPr>
            <a:spLocks noGrp="1"/>
          </p:cNvSpPr>
          <p:nvPr>
            <p:ph type="ftr" sz="quarter" idx="4294967295"/>
          </p:nvPr>
        </p:nvSpPr>
        <p:spPr>
          <a:xfrm>
            <a:off x="2286000" y="6507163"/>
            <a:ext cx="2895600" cy="457200"/>
          </a:xfrm>
          <a:prstGeom prst="rect">
            <a:avLst/>
          </a:prstGeom>
        </p:spPr>
        <p:txBody>
          <a:bodyPr/>
          <a:lstStyle/>
          <a:p>
            <a:r>
              <a:rPr lang="en-US" dirty="0" smtClean="0"/>
              <a:t>University Hospitals Neurological Institute</a:t>
            </a:r>
            <a:endParaRPr lang="en-US" dirty="0"/>
          </a:p>
        </p:txBody>
      </p:sp>
    </p:spTree>
    <p:extLst>
      <p:ext uri="{BB962C8B-B14F-4D97-AF65-F5344CB8AC3E}">
        <p14:creationId xmlns:p14="http://schemas.microsoft.com/office/powerpoint/2010/main" val="1819507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524001" y="136525"/>
            <a:ext cx="9142413" cy="1143000"/>
          </a:xfrm>
        </p:spPr>
        <p:txBody>
          <a:bodyPr/>
          <a:lstStyle/>
          <a:p>
            <a:pPr algn="ctr" eaLnBrk="1" hangingPunct="1"/>
            <a:r>
              <a:rPr lang="en-US" sz="3200" dirty="0"/>
              <a:t>Sudden Parkinson’s Exacerbation – possible causes</a:t>
            </a:r>
          </a:p>
        </p:txBody>
      </p:sp>
      <p:sp>
        <p:nvSpPr>
          <p:cNvPr id="3" name="Content Placeholder 2"/>
          <p:cNvSpPr>
            <a:spLocks noGrp="1"/>
          </p:cNvSpPr>
          <p:nvPr>
            <p:ph idx="1"/>
          </p:nvPr>
        </p:nvSpPr>
        <p:spPr/>
        <p:txBody>
          <a:bodyPr/>
          <a:lstStyle/>
          <a:p>
            <a:pPr eaLnBrk="1" hangingPunct="1">
              <a:buFontTx/>
              <a:buChar char="•"/>
            </a:pPr>
            <a:r>
              <a:rPr lang="en-US" dirty="0" smtClean="0"/>
              <a:t>PD Medications are wrong</a:t>
            </a:r>
          </a:p>
          <a:p>
            <a:pPr eaLnBrk="1" hangingPunct="1">
              <a:buFontTx/>
              <a:buChar char="•"/>
            </a:pPr>
            <a:r>
              <a:rPr lang="en-US" dirty="0" smtClean="0"/>
              <a:t>Inappropriate medications given for other problem</a:t>
            </a:r>
          </a:p>
          <a:p>
            <a:pPr eaLnBrk="1" hangingPunct="1">
              <a:buFontTx/>
              <a:buChar char="•"/>
            </a:pPr>
            <a:r>
              <a:rPr lang="en-US" dirty="0" smtClean="0"/>
              <a:t>Infection—Especially UTI or Pneumonia</a:t>
            </a:r>
          </a:p>
          <a:p>
            <a:pPr eaLnBrk="1" hangingPunct="1">
              <a:buFontTx/>
              <a:buChar char="•"/>
            </a:pPr>
            <a:r>
              <a:rPr lang="en-US" dirty="0" smtClean="0"/>
              <a:t>Metabolic Problem</a:t>
            </a:r>
          </a:p>
          <a:p>
            <a:pPr eaLnBrk="1" hangingPunct="1">
              <a:buFontTx/>
              <a:buChar char="•"/>
            </a:pPr>
            <a:r>
              <a:rPr lang="en-US" dirty="0" smtClean="0"/>
              <a:t>Other Problem other than PD</a:t>
            </a:r>
          </a:p>
          <a:p>
            <a:pPr eaLnBrk="1" hangingPunct="1"/>
            <a:endParaRPr lang="en-US" dirty="0" smtClean="0"/>
          </a:p>
        </p:txBody>
      </p:sp>
      <p:sp>
        <p:nvSpPr>
          <p:cNvPr id="5" name="Slide Number Placeholder 5"/>
          <p:cNvSpPr>
            <a:spLocks noGrp="1"/>
          </p:cNvSpPr>
          <p:nvPr>
            <p:ph type="sldNum" sz="quarter" idx="4294967295"/>
          </p:nvPr>
        </p:nvSpPr>
        <p:spPr>
          <a:xfrm>
            <a:off x="8524875" y="6507163"/>
            <a:ext cx="1905000" cy="457200"/>
          </a:xfrm>
          <a:prstGeom prst="rect">
            <a:avLst/>
          </a:prstGeom>
        </p:spPr>
        <p:txBody>
          <a:bodyPr/>
          <a:lstStyle/>
          <a:p>
            <a:fld id="{620F533F-4B83-48CC-87DA-BBF633BDD21B}" type="slidenum">
              <a:rPr lang="en-US" smtClean="0"/>
              <a:pPr/>
              <a:t>22</a:t>
            </a:fld>
            <a:endParaRPr lang="en-US" b="0"/>
          </a:p>
        </p:txBody>
      </p:sp>
    </p:spTree>
    <p:extLst>
      <p:ext uri="{BB962C8B-B14F-4D97-AF65-F5344CB8AC3E}">
        <p14:creationId xmlns:p14="http://schemas.microsoft.com/office/powerpoint/2010/main" val="489024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MDS Impression of Inpatient Parkinson’s Care</a:t>
            </a:r>
            <a:endParaRPr lang="en-US" dirty="0"/>
          </a:p>
        </p:txBody>
      </p:sp>
      <p:sp>
        <p:nvSpPr>
          <p:cNvPr id="6" name="Content Placeholder 5"/>
          <p:cNvSpPr>
            <a:spLocks noGrp="1"/>
          </p:cNvSpPr>
          <p:nvPr>
            <p:ph idx="1"/>
          </p:nvPr>
        </p:nvSpPr>
        <p:spPr/>
        <p:txBody>
          <a:bodyPr>
            <a:normAutofit/>
          </a:bodyPr>
          <a:lstStyle/>
          <a:p>
            <a:r>
              <a:rPr lang="en-US" sz="3200" dirty="0"/>
              <a:t>No </a:t>
            </a:r>
            <a:r>
              <a:rPr lang="en-US" dirty="0" smtClean="0"/>
              <a:t>Confidence</a:t>
            </a:r>
            <a:r>
              <a:rPr lang="en-US" sz="3200" dirty="0"/>
              <a:t>:</a:t>
            </a:r>
          </a:p>
          <a:p>
            <a:pPr lvl="1"/>
            <a:r>
              <a:rPr lang="en-US" sz="2800" dirty="0"/>
              <a:t>94%: Quality of inpatient care</a:t>
            </a:r>
          </a:p>
          <a:p>
            <a:pPr lvl="1"/>
            <a:r>
              <a:rPr lang="en-US" sz="2800" dirty="0"/>
              <a:t>71% Staff new contraindicated </a:t>
            </a:r>
            <a:r>
              <a:rPr lang="en-US" sz="2800" dirty="0" err="1"/>
              <a:t>antiemetics</a:t>
            </a:r>
            <a:endParaRPr lang="en-US" sz="2800" dirty="0"/>
          </a:p>
          <a:p>
            <a:pPr lvl="1"/>
            <a:r>
              <a:rPr lang="en-US" sz="2800" dirty="0"/>
              <a:t>80%  Proper choice of antipsychotics</a:t>
            </a:r>
          </a:p>
          <a:p>
            <a:r>
              <a:rPr lang="en-US" sz="3200" dirty="0"/>
              <a:t>PD Patients have a 7-28% hospitalization rate per year</a:t>
            </a:r>
          </a:p>
        </p:txBody>
      </p:sp>
      <p:sp>
        <p:nvSpPr>
          <p:cNvPr id="7" name="Text Placeholder 6"/>
          <p:cNvSpPr>
            <a:spLocks noGrp="1"/>
          </p:cNvSpPr>
          <p:nvPr>
            <p:ph type="body" sz="quarter" idx="4294967295"/>
          </p:nvPr>
        </p:nvSpPr>
        <p:spPr>
          <a:xfrm>
            <a:off x="2549526" y="5715000"/>
            <a:ext cx="8118475" cy="590550"/>
          </a:xfrm>
        </p:spPr>
        <p:txBody>
          <a:bodyPr/>
          <a:lstStyle/>
          <a:p>
            <a:r>
              <a:rPr lang="en-US" sz="1200" dirty="0">
                <a:solidFill>
                  <a:schemeClr val="bg1"/>
                </a:solidFill>
              </a:rPr>
              <a:t>Chou KL, </a:t>
            </a:r>
            <a:r>
              <a:rPr lang="en-US" sz="1200" dirty="0" err="1">
                <a:solidFill>
                  <a:schemeClr val="bg1"/>
                </a:solidFill>
              </a:rPr>
              <a:t>Zamudio</a:t>
            </a:r>
            <a:r>
              <a:rPr lang="en-US" sz="1200" dirty="0">
                <a:solidFill>
                  <a:schemeClr val="bg1"/>
                </a:solidFill>
              </a:rPr>
              <a:t> J, Schmidt P, et al. Hospitalization in Parkinson disease: a survey of National Parkinson Foundation Centers. </a:t>
            </a:r>
            <a:r>
              <a:rPr lang="en-US" sz="1200" i="1" dirty="0">
                <a:solidFill>
                  <a:schemeClr val="bg1"/>
                </a:solidFill>
              </a:rPr>
              <a:t>Parkinsonism </a:t>
            </a:r>
            <a:r>
              <a:rPr lang="en-US" sz="1200" i="1" dirty="0" err="1">
                <a:solidFill>
                  <a:schemeClr val="bg1"/>
                </a:solidFill>
              </a:rPr>
              <a:t>Relat</a:t>
            </a:r>
            <a:r>
              <a:rPr lang="en-US" sz="1200" i="1" dirty="0">
                <a:solidFill>
                  <a:schemeClr val="bg1"/>
                </a:solidFill>
              </a:rPr>
              <a:t> </a:t>
            </a:r>
            <a:r>
              <a:rPr lang="en-US" sz="1200" i="1" dirty="0" err="1">
                <a:solidFill>
                  <a:schemeClr val="bg1"/>
                </a:solidFill>
              </a:rPr>
              <a:t>Disord</a:t>
            </a:r>
            <a:r>
              <a:rPr lang="en-US" sz="1200" i="1" dirty="0">
                <a:solidFill>
                  <a:schemeClr val="bg1"/>
                </a:solidFill>
              </a:rPr>
              <a:t>. </a:t>
            </a:r>
            <a:r>
              <a:rPr lang="en-US" sz="1200" dirty="0">
                <a:solidFill>
                  <a:schemeClr val="bg1"/>
                </a:solidFill>
              </a:rPr>
              <a:t>Jul 2011;17(6):440-445.</a:t>
            </a:r>
          </a:p>
        </p:txBody>
      </p:sp>
    </p:spTree>
    <p:extLst>
      <p:ext uri="{BB962C8B-B14F-4D97-AF65-F5344CB8AC3E}">
        <p14:creationId xmlns:p14="http://schemas.microsoft.com/office/powerpoint/2010/main" val="2412637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Inpatient Medication Errors</a:t>
            </a:r>
            <a:endParaRPr lang="en-US" dirty="0"/>
          </a:p>
        </p:txBody>
      </p:sp>
      <p:sp>
        <p:nvSpPr>
          <p:cNvPr id="3" name="Content Placeholder 2"/>
          <p:cNvSpPr>
            <a:spLocks noGrp="1"/>
          </p:cNvSpPr>
          <p:nvPr>
            <p:ph idx="1"/>
          </p:nvPr>
        </p:nvSpPr>
        <p:spPr/>
        <p:txBody>
          <a:bodyPr>
            <a:normAutofit/>
          </a:bodyPr>
          <a:lstStyle/>
          <a:p>
            <a:r>
              <a:rPr lang="en-US" sz="3200" dirty="0"/>
              <a:t>17.4% of all PD medication events</a:t>
            </a:r>
          </a:p>
          <a:p>
            <a:r>
              <a:rPr lang="en-US" sz="3200" dirty="0"/>
              <a:t>Affecting 89.9% of PD patients</a:t>
            </a:r>
          </a:p>
          <a:p>
            <a:pPr lvl="1"/>
            <a:r>
              <a:rPr lang="en-US" sz="2800" dirty="0"/>
              <a:t>~50% of these were missing doses</a:t>
            </a:r>
          </a:p>
          <a:p>
            <a:pPr lvl="1"/>
            <a:r>
              <a:rPr lang="en-US" sz="2800" dirty="0"/>
              <a:t>21.3% received contraindicated medications</a:t>
            </a:r>
          </a:p>
        </p:txBody>
      </p:sp>
      <p:sp>
        <p:nvSpPr>
          <p:cNvPr id="4" name="Text Placeholder 3"/>
          <p:cNvSpPr>
            <a:spLocks noGrp="1"/>
          </p:cNvSpPr>
          <p:nvPr>
            <p:ph type="body" sz="quarter" idx="4294967295"/>
          </p:nvPr>
        </p:nvSpPr>
        <p:spPr>
          <a:xfrm>
            <a:off x="2580699" y="5562600"/>
            <a:ext cx="8118475" cy="590550"/>
          </a:xfrm>
        </p:spPr>
        <p:txBody>
          <a:bodyPr/>
          <a:lstStyle/>
          <a:p>
            <a:r>
              <a:rPr lang="en-US" sz="1400" dirty="0" err="1">
                <a:solidFill>
                  <a:schemeClr val="bg1"/>
                </a:solidFill>
              </a:rPr>
              <a:t>Hou</a:t>
            </a:r>
            <a:r>
              <a:rPr lang="en-US" sz="1400" dirty="0">
                <a:solidFill>
                  <a:schemeClr val="bg1"/>
                </a:solidFill>
              </a:rPr>
              <a:t> JG, Wu LJ, Moore S, et al. Assessment of appropriate medication administration for hospitalized patients with Parkinson's disease. </a:t>
            </a:r>
            <a:r>
              <a:rPr lang="en-US" sz="1400" i="1" dirty="0">
                <a:solidFill>
                  <a:schemeClr val="bg1"/>
                </a:solidFill>
              </a:rPr>
              <a:t>Parkinsonism </a:t>
            </a:r>
            <a:r>
              <a:rPr lang="en-US" sz="1400" i="1" dirty="0" err="1">
                <a:solidFill>
                  <a:schemeClr val="bg1"/>
                </a:solidFill>
              </a:rPr>
              <a:t>Relat</a:t>
            </a:r>
            <a:r>
              <a:rPr lang="en-US" sz="1400" i="1" dirty="0">
                <a:solidFill>
                  <a:schemeClr val="bg1"/>
                </a:solidFill>
              </a:rPr>
              <a:t> </a:t>
            </a:r>
            <a:r>
              <a:rPr lang="en-US" sz="1400" i="1" dirty="0" err="1">
                <a:solidFill>
                  <a:schemeClr val="bg1"/>
                </a:solidFill>
              </a:rPr>
              <a:t>Disord</a:t>
            </a:r>
            <a:r>
              <a:rPr lang="en-US" sz="1400" i="1" dirty="0">
                <a:solidFill>
                  <a:schemeClr val="bg1"/>
                </a:solidFill>
              </a:rPr>
              <a:t>. </a:t>
            </a:r>
            <a:r>
              <a:rPr lang="en-US" sz="1400" dirty="0">
                <a:solidFill>
                  <a:schemeClr val="bg1"/>
                </a:solidFill>
              </a:rPr>
              <a:t>May 2012;18(4):377-381</a:t>
            </a:r>
          </a:p>
        </p:txBody>
      </p:sp>
    </p:spTree>
    <p:extLst>
      <p:ext uri="{BB962C8B-B14F-4D97-AF65-F5344CB8AC3E}">
        <p14:creationId xmlns:p14="http://schemas.microsoft.com/office/powerpoint/2010/main" val="3522551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University Hospitals Case Medical Center</a:t>
            </a:r>
            <a:br>
              <a:rPr lang="en-US" sz="3600" dirty="0"/>
            </a:br>
            <a:r>
              <a:rPr lang="en-US" sz="3600" dirty="0"/>
              <a:t> PD Nurse Inpatient Liaison</a:t>
            </a:r>
          </a:p>
        </p:txBody>
      </p:sp>
      <p:sp>
        <p:nvSpPr>
          <p:cNvPr id="3" name="Content Placeholder 2"/>
          <p:cNvSpPr>
            <a:spLocks noGrp="1"/>
          </p:cNvSpPr>
          <p:nvPr>
            <p:ph idx="1"/>
          </p:nvPr>
        </p:nvSpPr>
        <p:spPr>
          <a:xfrm>
            <a:off x="927100" y="2209800"/>
            <a:ext cx="9739312" cy="3367088"/>
          </a:xfrm>
          <a:solidFill>
            <a:schemeClr val="tx1"/>
          </a:solidFill>
        </p:spPr>
        <p:txBody>
          <a:bodyPr>
            <a:normAutofit/>
          </a:bodyPr>
          <a:lstStyle/>
          <a:p>
            <a:r>
              <a:rPr lang="en-US" dirty="0"/>
              <a:t>Catch all PD patients as they are admitted</a:t>
            </a:r>
          </a:p>
          <a:p>
            <a:r>
              <a:rPr lang="en-US" dirty="0"/>
              <a:t>Communicate with MDS, and reconcile MDS plan, Patients medication list, inpatient PD medications</a:t>
            </a:r>
          </a:p>
          <a:p>
            <a:r>
              <a:rPr lang="en-US" dirty="0"/>
              <a:t>Educate and prevent against contraindicated medications</a:t>
            </a:r>
          </a:p>
          <a:p>
            <a:r>
              <a:rPr lang="en-US" dirty="0"/>
              <a:t>Goal: Improve care and satisfaction, decrease LOS and unnecessary complications</a:t>
            </a:r>
          </a:p>
        </p:txBody>
      </p:sp>
    </p:spTree>
    <p:extLst>
      <p:ext uri="{BB962C8B-B14F-4D97-AF65-F5344CB8AC3E}">
        <p14:creationId xmlns:p14="http://schemas.microsoft.com/office/powerpoint/2010/main" val="480853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Exercise and Wellness in PD</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610856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may benefit people with Parkinson’s in many ways</a:t>
            </a:r>
            <a:endParaRPr lang="en-US" dirty="0"/>
          </a:p>
        </p:txBody>
      </p:sp>
      <p:sp>
        <p:nvSpPr>
          <p:cNvPr id="3" name="Content Placeholder 2"/>
          <p:cNvSpPr>
            <a:spLocks noGrp="1"/>
          </p:cNvSpPr>
          <p:nvPr>
            <p:ph idx="1"/>
          </p:nvPr>
        </p:nvSpPr>
        <p:spPr/>
        <p:txBody>
          <a:bodyPr/>
          <a:lstStyle/>
          <a:p>
            <a:r>
              <a:rPr lang="en-US" sz="3600" dirty="0"/>
              <a:t>Improve  mobility  through strengthening </a:t>
            </a:r>
          </a:p>
          <a:p>
            <a:r>
              <a:rPr lang="en-US" sz="3600" dirty="0"/>
              <a:t>Evidence suggests that exercise may significantly impact PD symptoms</a:t>
            </a:r>
          </a:p>
          <a:p>
            <a:r>
              <a:rPr lang="en-US" sz="3600" dirty="0"/>
              <a:t>May slow  disease  progression</a:t>
            </a:r>
          </a:p>
          <a:p>
            <a:pPr marL="0" indent="0">
              <a:buNone/>
            </a:pPr>
            <a:endParaRPr lang="en-US" sz="3600" dirty="0"/>
          </a:p>
        </p:txBody>
      </p:sp>
      <p:sp>
        <p:nvSpPr>
          <p:cNvPr id="4" name="Footer Placeholder 3"/>
          <p:cNvSpPr>
            <a:spLocks noGrp="1"/>
          </p:cNvSpPr>
          <p:nvPr>
            <p:ph type="ftr" sz="quarter" idx="4294967295"/>
          </p:nvPr>
        </p:nvSpPr>
        <p:spPr>
          <a:xfrm>
            <a:off x="2286000" y="6507163"/>
            <a:ext cx="2895600" cy="457200"/>
          </a:xfrm>
          <a:prstGeom prst="rect">
            <a:avLst/>
          </a:prstGeom>
        </p:spPr>
        <p:txBody>
          <a:bodyPr/>
          <a:lstStyle/>
          <a:p>
            <a:r>
              <a:rPr lang="en-US" smtClean="0"/>
              <a:t>University Hospitals Neurological Institute</a:t>
            </a:r>
            <a:endParaRPr lang="en-US"/>
          </a:p>
        </p:txBody>
      </p:sp>
      <p:sp>
        <p:nvSpPr>
          <p:cNvPr id="5" name="Slide Number Placeholder 4"/>
          <p:cNvSpPr>
            <a:spLocks noGrp="1"/>
          </p:cNvSpPr>
          <p:nvPr>
            <p:ph type="sldNum" sz="quarter" idx="4294967295"/>
          </p:nvPr>
        </p:nvSpPr>
        <p:spPr>
          <a:xfrm>
            <a:off x="8524875" y="6507163"/>
            <a:ext cx="1905000" cy="457200"/>
          </a:xfrm>
          <a:prstGeom prst="rect">
            <a:avLst/>
          </a:prstGeom>
        </p:spPr>
        <p:txBody>
          <a:bodyPr/>
          <a:lstStyle/>
          <a:p>
            <a:fld id="{620F533F-4B83-48CC-87DA-BBF633BDD21B}" type="slidenum">
              <a:rPr lang="en-US" smtClean="0"/>
              <a:pPr/>
              <a:t>27</a:t>
            </a:fld>
            <a:endParaRPr lang="en-US" b="0"/>
          </a:p>
        </p:txBody>
      </p:sp>
    </p:spTree>
    <p:extLst>
      <p:ext uri="{BB962C8B-B14F-4D97-AF65-F5344CB8AC3E}">
        <p14:creationId xmlns:p14="http://schemas.microsoft.com/office/powerpoint/2010/main" val="3898157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834" y="352425"/>
            <a:ext cx="10515600" cy="981075"/>
          </a:xfrm>
        </p:spPr>
        <p:txBody>
          <a:bodyPr>
            <a:normAutofit fontScale="90000"/>
          </a:bodyPr>
          <a:lstStyle/>
          <a:p>
            <a:r>
              <a:rPr lang="en-US" dirty="0" smtClean="0"/>
              <a:t>EXCEED PD Study</a:t>
            </a:r>
            <a:br>
              <a:rPr lang="en-US" dirty="0" smtClean="0"/>
            </a:br>
            <a:r>
              <a:rPr lang="en-US" sz="3100" dirty="0" smtClean="0"/>
              <a:t>Exercise Improved Memory and Depression in PD</a:t>
            </a:r>
            <a:endParaRPr lang="en-US" sz="3100" dirty="0"/>
          </a:p>
        </p:txBody>
      </p:sp>
      <p:pic>
        <p:nvPicPr>
          <p:cNvPr id="4" name="Content Placeholder 3"/>
          <p:cNvPicPr>
            <a:picLocks noGrp="1" noChangeAspect="1"/>
          </p:cNvPicPr>
          <p:nvPr>
            <p:ph idx="1"/>
          </p:nvPr>
        </p:nvPicPr>
        <p:blipFill>
          <a:blip r:embed="rId2"/>
          <a:stretch>
            <a:fillRect/>
          </a:stretch>
        </p:blipFill>
        <p:spPr>
          <a:xfrm>
            <a:off x="660399" y="1539665"/>
            <a:ext cx="5223435" cy="2486235"/>
          </a:xfrm>
          <a:prstGeom prst="rect">
            <a:avLst/>
          </a:prstGeom>
        </p:spPr>
      </p:pic>
      <p:graphicFrame>
        <p:nvGraphicFramePr>
          <p:cNvPr id="5" name="Chart 4"/>
          <p:cNvGraphicFramePr>
            <a:graphicFrameLocks/>
          </p:cNvGraphicFramePr>
          <p:nvPr>
            <p:extLst>
              <p:ext uri="{D42A27DB-BD31-4B8C-83A1-F6EECF244321}">
                <p14:modId xmlns:p14="http://schemas.microsoft.com/office/powerpoint/2010/main" val="3069242714"/>
              </p:ext>
            </p:extLst>
          </p:nvPr>
        </p:nvGraphicFramePr>
        <p:xfrm>
          <a:off x="6096000" y="18415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ext uri="{D42A27DB-BD31-4B8C-83A1-F6EECF244321}">
                <p14:modId xmlns:p14="http://schemas.microsoft.com/office/powerpoint/2010/main" val="1363042099"/>
              </p:ext>
            </p:extLst>
          </p:nvPr>
        </p:nvGraphicFramePr>
        <p:xfrm>
          <a:off x="6061634" y="1517230"/>
          <a:ext cx="4555566" cy="25086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ext uri="{D42A27DB-BD31-4B8C-83A1-F6EECF244321}">
                <p14:modId xmlns:p14="http://schemas.microsoft.com/office/powerpoint/2010/main" val="2402712069"/>
              </p:ext>
            </p:extLst>
          </p:nvPr>
        </p:nvGraphicFramePr>
        <p:xfrm>
          <a:off x="6061634" y="4114800"/>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968764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Integrating Parkinson’s </a:t>
            </a:r>
            <a:r>
              <a:rPr lang="en-US" dirty="0" err="1" smtClean="0"/>
              <a:t>Bootcamp</a:t>
            </a:r>
            <a:r>
              <a:rPr lang="en-US" dirty="0" smtClean="0"/>
              <a:t> Wellness into the System</a:t>
            </a:r>
            <a:endParaRPr lang="en-US" dirty="0"/>
          </a:p>
        </p:txBody>
      </p:sp>
      <p:pic>
        <p:nvPicPr>
          <p:cNvPr id="1026" name="Picture 2" descr="UH Avon Health Cente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49900" y="1781969"/>
            <a:ext cx="5505450" cy="2076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49900" y="3949700"/>
            <a:ext cx="3562642" cy="523220"/>
          </a:xfrm>
          <a:prstGeom prst="rect">
            <a:avLst/>
          </a:prstGeom>
          <a:noFill/>
        </p:spPr>
        <p:txBody>
          <a:bodyPr wrap="none" rtlCol="0">
            <a:spAutoFit/>
          </a:bodyPr>
          <a:lstStyle/>
          <a:p>
            <a:r>
              <a:rPr lang="en-US" sz="2800" dirty="0" smtClean="0">
                <a:solidFill>
                  <a:schemeClr val="bg1"/>
                </a:solidFill>
              </a:rPr>
              <a:t>UH Avon Health Center</a:t>
            </a:r>
            <a:endParaRPr lang="en-US" sz="2800" dirty="0">
              <a:solidFill>
                <a:schemeClr val="bg1"/>
              </a:solidFill>
            </a:endParaRPr>
          </a:p>
        </p:txBody>
      </p:sp>
      <p:sp>
        <p:nvSpPr>
          <p:cNvPr id="5" name="TextBox 4"/>
          <p:cNvSpPr txBox="1"/>
          <p:nvPr/>
        </p:nvSpPr>
        <p:spPr>
          <a:xfrm>
            <a:off x="1079500" y="1930400"/>
            <a:ext cx="398780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chemeClr val="bg1"/>
                </a:solidFill>
              </a:rPr>
              <a:t>UH Parkinson’s </a:t>
            </a:r>
            <a:r>
              <a:rPr lang="en-US" sz="2400" dirty="0" err="1" smtClean="0">
                <a:solidFill>
                  <a:schemeClr val="bg1"/>
                </a:solidFill>
              </a:rPr>
              <a:t>Bootcamp</a:t>
            </a:r>
            <a:r>
              <a:rPr lang="en-US" sz="2400" dirty="0" smtClean="0">
                <a:solidFill>
                  <a:schemeClr val="bg1"/>
                </a:solidFill>
              </a:rPr>
              <a:t> Wellness and education programs being developed for community based programs </a:t>
            </a:r>
            <a:endParaRPr lang="en-US" sz="2400" dirty="0">
              <a:solidFill>
                <a:schemeClr val="bg1"/>
              </a:solidFill>
            </a:endParaRPr>
          </a:p>
        </p:txBody>
      </p:sp>
    </p:spTree>
    <p:extLst>
      <p:ext uri="{BB962C8B-B14F-4D97-AF65-F5344CB8AC3E}">
        <p14:creationId xmlns:p14="http://schemas.microsoft.com/office/powerpoint/2010/main" val="1713297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effectLst>
                  <a:outerShdw blurRad="38100" dist="38100" dir="2700000" algn="tl">
                    <a:srgbClr val="000000">
                      <a:alpha val="43137"/>
                    </a:srgbClr>
                  </a:outerShdw>
                </a:effectLst>
              </a:rPr>
              <a:t>One Million</a:t>
            </a:r>
            <a:endParaRPr lang="en-US" dirty="0">
              <a:effectLst>
                <a:outerShdw blurRad="38100" dist="38100" dir="2700000" algn="tl">
                  <a:srgbClr val="000000">
                    <a:alpha val="43137"/>
                  </a:srgbClr>
                </a:outerShdw>
              </a:effectLst>
            </a:endParaRPr>
          </a:p>
        </p:txBody>
      </p:sp>
      <p:sp>
        <p:nvSpPr>
          <p:cNvPr id="5" name="Subtitle 4"/>
          <p:cNvSpPr>
            <a:spLocks noGrp="1"/>
          </p:cNvSpPr>
          <p:nvPr>
            <p:ph type="subTitle" idx="1"/>
          </p:nvPr>
        </p:nvSpPr>
        <p:spPr/>
        <p:txBody>
          <a:bodyPr/>
          <a:lstStyle/>
          <a:p>
            <a:r>
              <a:rPr lang="en-US" dirty="0" smtClean="0">
                <a:effectLst>
                  <a:outerShdw blurRad="38100" dist="38100" dir="2700000" algn="tl">
                    <a:srgbClr val="000000">
                      <a:alpha val="43137"/>
                    </a:srgbClr>
                  </a:outerShdw>
                </a:effectLst>
              </a:rPr>
              <a:t>Number of Americans Living with Parkinson’s Disease</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1475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4" name="Picture 3" descr="SMCx"/>
          <p:cNvPicPr>
            <a:picLocks noChangeAspect="1" noChangeArrowheads="1"/>
          </p:cNvPicPr>
          <p:nvPr/>
        </p:nvPicPr>
        <p:blipFill>
          <a:blip r:embed="rId3"/>
          <a:srcRect/>
          <a:stretch>
            <a:fillRect/>
          </a:stretch>
        </p:blipFill>
        <p:spPr bwMode="auto">
          <a:xfrm>
            <a:off x="4881349" y="1143001"/>
            <a:ext cx="2374579" cy="2365375"/>
          </a:xfrm>
          <a:prstGeom prst="rect">
            <a:avLst/>
          </a:prstGeom>
          <a:ln>
            <a:noFill/>
          </a:ln>
          <a:effectLst>
            <a:glow rad="63500">
              <a:schemeClr val="accent4">
                <a:satMod val="175000"/>
                <a:alpha val="40000"/>
              </a:schemeClr>
            </a:glow>
            <a:outerShdw blurRad="76200" dist="12700" dir="2700000" sy="-23000" kx="-800400" algn="bl" rotWithShape="0">
              <a:prstClr val="black">
                <a:alpha val="20000"/>
              </a:prstClr>
            </a:outerShdw>
          </a:effectLst>
        </p:spPr>
      </p:pic>
      <p:pic>
        <p:nvPicPr>
          <p:cNvPr id="36867" name="Picture 27" descr="IMG_2284"/>
          <p:cNvPicPr>
            <a:picLocks noChangeAspect="1" noChangeArrowheads="1"/>
          </p:cNvPicPr>
          <p:nvPr/>
        </p:nvPicPr>
        <p:blipFill>
          <a:blip r:embed="rId4"/>
          <a:srcRect/>
          <a:stretch>
            <a:fillRect/>
          </a:stretch>
        </p:blipFill>
        <p:spPr bwMode="auto">
          <a:xfrm>
            <a:off x="1524000" y="1278444"/>
            <a:ext cx="3125788" cy="2257425"/>
          </a:xfrm>
          <a:prstGeom prst="rect">
            <a:avLst/>
          </a:prstGeom>
          <a:ln>
            <a:noFill/>
          </a:ln>
          <a:effectLst>
            <a:outerShdw blurRad="152400" dist="317500" dir="5400000" sx="90000" sy="-19000" rotWithShape="0">
              <a:prstClr val="black">
                <a:alpha val="15000"/>
              </a:prstClr>
            </a:outerShdw>
          </a:effectLst>
        </p:spPr>
      </p:pic>
      <p:sp>
        <p:nvSpPr>
          <p:cNvPr id="36868" name="Rectangle 22"/>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cs typeface="Arial" pitchFamily="34" charset="0"/>
            </a:endParaRPr>
          </a:p>
        </p:txBody>
      </p:sp>
      <p:sp>
        <p:nvSpPr>
          <p:cNvPr id="36869" name="Rectangle 23"/>
          <p:cNvSpPr>
            <a:spLocks noChangeArrowheads="1"/>
          </p:cNvSpPr>
          <p:nvPr/>
        </p:nvSpPr>
        <p:spPr bwMode="auto">
          <a:xfrm>
            <a:off x="1524001" y="2725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6870" name="Rectangle 24"/>
          <p:cNvSpPr>
            <a:spLocks noChangeArrowheads="1"/>
          </p:cNvSpPr>
          <p:nvPr/>
        </p:nvSpPr>
        <p:spPr bwMode="auto">
          <a:xfrm>
            <a:off x="1524001" y="335120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cs typeface="Arial" pitchFamily="34" charset="0"/>
            </a:endParaRPr>
          </a:p>
        </p:txBody>
      </p:sp>
      <p:sp>
        <p:nvSpPr>
          <p:cNvPr id="36871" name="Rectangle 25"/>
          <p:cNvSpPr>
            <a:spLocks noChangeArrowheads="1"/>
          </p:cNvSpPr>
          <p:nvPr/>
        </p:nvSpPr>
        <p:spPr bwMode="auto">
          <a:xfrm>
            <a:off x="1524001" y="335120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6872" name="Rectangle 26"/>
          <p:cNvSpPr>
            <a:spLocks noChangeArrowheads="1"/>
          </p:cNvSpPr>
          <p:nvPr/>
        </p:nvSpPr>
        <p:spPr bwMode="auto">
          <a:xfrm>
            <a:off x="1524001" y="65304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cs typeface="Arial" pitchFamily="34" charset="0"/>
            </a:endParaRPr>
          </a:p>
        </p:txBody>
      </p:sp>
      <p:sp>
        <p:nvSpPr>
          <p:cNvPr id="36873" name="Rectangle 28"/>
          <p:cNvSpPr>
            <a:spLocks noChangeArrowheads="1"/>
          </p:cNvSpPr>
          <p:nvPr/>
        </p:nvSpPr>
        <p:spPr bwMode="auto">
          <a:xfrm>
            <a:off x="1524001" y="70606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cs typeface="Arial" pitchFamily="34" charset="0"/>
            </a:endParaRPr>
          </a:p>
        </p:txBody>
      </p:sp>
      <p:pic>
        <p:nvPicPr>
          <p:cNvPr id="36876" name="Picture 3" descr="Device hand"/>
          <p:cNvPicPr>
            <a:picLocks noChangeAspect="1" noChangeArrowheads="1"/>
          </p:cNvPicPr>
          <p:nvPr/>
        </p:nvPicPr>
        <p:blipFill>
          <a:blip r:embed="rId5"/>
          <a:srcRect/>
          <a:stretch>
            <a:fillRect/>
          </a:stretch>
        </p:blipFill>
        <p:spPr bwMode="auto">
          <a:xfrm>
            <a:off x="1524000" y="3335843"/>
            <a:ext cx="2420938" cy="1881188"/>
          </a:xfrm>
          <a:prstGeom prst="rect">
            <a:avLst/>
          </a:prstGeom>
          <a:ln>
            <a:noFill/>
          </a:ln>
          <a:effectLst>
            <a:glow rad="63500">
              <a:schemeClr val="accent4">
                <a:satMod val="175000"/>
                <a:alpha val="40000"/>
              </a:schemeClr>
            </a:glow>
            <a:outerShdw blurRad="76200" dist="12700" dir="2700000" sy="-23000" kx="-800400" algn="bl" rotWithShape="0">
              <a:prstClr val="black">
                <a:alpha val="20000"/>
              </a:prstClr>
            </a:outerShdw>
          </a:effectLst>
        </p:spPr>
      </p:pic>
      <p:sp>
        <p:nvSpPr>
          <p:cNvPr id="2" name="TextBox 1"/>
          <p:cNvSpPr txBox="1"/>
          <p:nvPr/>
        </p:nvSpPr>
        <p:spPr>
          <a:xfrm>
            <a:off x="7391400" y="1278443"/>
            <a:ext cx="3048000" cy="2308324"/>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PI: </a:t>
            </a:r>
            <a:r>
              <a:rPr lang="en-US" dirty="0">
                <a:effectLst>
                  <a:outerShdw blurRad="38100" dist="38100" dir="2700000" algn="tl">
                    <a:srgbClr val="000000">
                      <a:alpha val="43137"/>
                    </a:srgbClr>
                  </a:outerShdw>
                </a:effectLst>
              </a:rPr>
              <a:t>Benjamin Walter MD</a:t>
            </a:r>
          </a:p>
          <a:p>
            <a:endParaRPr lang="en-US" dirty="0">
              <a:effectLst>
                <a:outerShdw blurRad="38100" dist="38100" dir="2700000" algn="tl">
                  <a:srgbClr val="000000">
                    <a:alpha val="43137"/>
                  </a:srgbClr>
                </a:outerShdw>
              </a:effectLst>
            </a:endParaRPr>
          </a:p>
          <a:p>
            <a:r>
              <a:rPr lang="en-US" b="1" dirty="0" smtClean="0">
                <a:effectLst>
                  <a:outerShdw blurRad="38100" dist="38100" dir="2700000" algn="tl">
                    <a:srgbClr val="000000">
                      <a:alpha val="43137"/>
                    </a:srgbClr>
                  </a:outerShdw>
                </a:effectLst>
              </a:rPr>
              <a:t>Post Doctoral Fellow:</a:t>
            </a:r>
          </a:p>
          <a:p>
            <a:r>
              <a:rPr lang="en-US" b="1" dirty="0" smtClean="0">
                <a:effectLst>
                  <a:outerShdw blurRad="38100" dist="38100" dir="2700000" algn="tl">
                    <a:srgbClr val="000000">
                      <a:alpha val="43137"/>
                    </a:srgbClr>
                  </a:outerShdw>
                </a:effectLst>
              </a:rPr>
              <a:t>Mohit Saxena, PhD</a:t>
            </a:r>
            <a:endParaRPr lang="en-US" dirty="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Former Lab Members</a:t>
            </a:r>
            <a:r>
              <a:rPr lang="en-US" b="1" dirty="0" smtClean="0">
                <a:effectLst>
                  <a:outerShdw blurRad="38100" dist="38100" dir="2700000" algn="tl">
                    <a:srgbClr val="000000">
                      <a:alpha val="43137"/>
                    </a:srgbClr>
                  </a:outerShdw>
                </a:effectLst>
              </a:rPr>
              <a:t>:</a:t>
            </a:r>
          </a:p>
          <a:p>
            <a:r>
              <a:rPr lang="en-US" dirty="0" smtClean="0">
                <a:effectLst>
                  <a:outerShdw blurRad="38100" dist="38100" dir="2700000" algn="tl">
                    <a:srgbClr val="000000">
                      <a:alpha val="43137"/>
                    </a:srgbClr>
                  </a:outerShdw>
                </a:effectLst>
              </a:rPr>
              <a:t>Sarah Carr, PhD</a:t>
            </a:r>
            <a:endParaRPr lang="en-US" b="1"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Kristin </a:t>
            </a:r>
            <a:r>
              <a:rPr lang="en-US" dirty="0" err="1">
                <a:effectLst>
                  <a:outerShdw blurRad="38100" dist="38100" dir="2700000" algn="tl">
                    <a:srgbClr val="000000">
                      <a:alpha val="43137"/>
                    </a:srgbClr>
                  </a:outerShdw>
                </a:effectLst>
              </a:rPr>
              <a:t>Borreggine</a:t>
            </a:r>
            <a:r>
              <a:rPr lang="en-US" dirty="0">
                <a:effectLst>
                  <a:outerShdw blurRad="38100" dist="38100" dir="2700000" algn="tl">
                    <a:srgbClr val="000000">
                      <a:alpha val="43137"/>
                    </a:srgbClr>
                  </a:outerShdw>
                </a:effectLst>
              </a:rPr>
              <a:t>, MSc</a:t>
            </a:r>
          </a:p>
        </p:txBody>
      </p:sp>
      <p:sp>
        <p:nvSpPr>
          <p:cNvPr id="36866" name="Title 1"/>
          <p:cNvSpPr>
            <a:spLocks noGrp="1"/>
          </p:cNvSpPr>
          <p:nvPr>
            <p:ph type="title"/>
          </p:nvPr>
        </p:nvSpPr>
        <p:spPr bwMode="auto">
          <a:xfrm>
            <a:off x="1981200" y="304800"/>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sz="3200" dirty="0">
                <a:effectLst>
                  <a:outerShdw blurRad="38100" dist="38100" dir="2700000" algn="tl">
                    <a:srgbClr val="000000">
                      <a:alpha val="43137"/>
                    </a:srgbClr>
                  </a:outerShdw>
                </a:effectLst>
              </a:rPr>
              <a:t>Walter Lab @ Case Western Reserve University</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Movement Disorders fMRI Research Laboratory</a:t>
            </a:r>
          </a:p>
        </p:txBody>
      </p:sp>
      <p:pic>
        <p:nvPicPr>
          <p:cNvPr id="15" name="Picture 2" descr="C:\Users\Ben\Dropbox\Research\Wednesday_results\dti_fron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7801" y="3438696"/>
            <a:ext cx="2047339" cy="2027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6875" name="Picture 16" descr="32Channel.jpg"/>
          <p:cNvPicPr>
            <a:picLocks noChangeAspect="1" noChangeArrowheads="1"/>
          </p:cNvPicPr>
          <p:nvPr/>
        </p:nvPicPr>
        <p:blipFill>
          <a:blip r:embed="rId7"/>
          <a:srcRect/>
          <a:stretch>
            <a:fillRect/>
          </a:stretch>
        </p:blipFill>
        <p:spPr bwMode="auto">
          <a:xfrm>
            <a:off x="3352800" y="2819400"/>
            <a:ext cx="1855788" cy="2239962"/>
          </a:xfrm>
          <a:prstGeom prst="rect">
            <a:avLst/>
          </a:prstGeom>
          <a:ln>
            <a:noFill/>
          </a:ln>
          <a:effectLst>
            <a:outerShdw blurRad="76200" dist="12700" dir="2700000" sy="-23000" kx="-800400" algn="bl" rotWithShape="0">
              <a:prstClr val="black">
                <a:alpha val="20000"/>
              </a:prstClr>
            </a:outerShdw>
          </a:effectLst>
        </p:spPr>
      </p:pic>
    </p:spTree>
    <p:extLst>
      <p:ext uri="{BB962C8B-B14F-4D97-AF65-F5344CB8AC3E}">
        <p14:creationId xmlns:p14="http://schemas.microsoft.com/office/powerpoint/2010/main" val="3059213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solidFill>
                  <a:schemeClr val="tx1"/>
                </a:solidFill>
              </a:rPr>
              <a:t>fMRI of Sensorimotor integration in Kinesthetic Illusion in PD patients</a:t>
            </a:r>
            <a:endParaRPr lang="en-US" dirty="0">
              <a:solidFill>
                <a:schemeClr val="tx1"/>
              </a:solidFill>
            </a:endParaRPr>
          </a:p>
        </p:txBody>
      </p:sp>
      <p:pic>
        <p:nvPicPr>
          <p:cNvPr id="1026" name="Picture 2" descr="C:\Users\benja_000\Dropbox\Neural Engineering NI Journal\Figure 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690688"/>
            <a:ext cx="8153400" cy="490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641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https://secure.uhgiving.org/image/Brian-Donation-page-hea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1" y="72670"/>
            <a:ext cx="6708775" cy="27953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ppalachian Trail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330" y="2867171"/>
            <a:ext cx="4004259" cy="29248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29688" y="3498598"/>
            <a:ext cx="6533113" cy="1754326"/>
          </a:xfrm>
          <a:prstGeom prst="rect">
            <a:avLst/>
          </a:prstGeom>
          <a:noFill/>
        </p:spPr>
        <p:txBody>
          <a:bodyPr wrap="square" lIns="91440" tIns="45720" rIns="91440" bIns="45720">
            <a:spAutoFit/>
          </a:bodyPr>
          <a:lstStyle/>
          <a:p>
            <a:pPr algn="ctr"/>
            <a:r>
              <a:rPr lang="en-US" sz="3600" dirty="0">
                <a:ln w="0"/>
                <a:effectLst>
                  <a:outerShdw blurRad="38100" dist="19050" dir="2700000" algn="tl" rotWithShape="0">
                    <a:schemeClr val="dk1">
                      <a:alpha val="40000"/>
                    </a:schemeClr>
                  </a:outerShdw>
                </a:effectLst>
              </a:rPr>
              <a:t>https://secure.uhgiving.org/</a:t>
            </a:r>
          </a:p>
          <a:p>
            <a:pPr algn="ctr"/>
            <a:r>
              <a:rPr lang="en-US" sz="3600" dirty="0">
                <a:ln w="0"/>
                <a:effectLst>
                  <a:outerShdw blurRad="38100" dist="19050" dir="2700000" algn="tl" rotWithShape="0">
                    <a:schemeClr val="dk1">
                      <a:alpha val="40000"/>
                    </a:schemeClr>
                  </a:outerShdw>
                </a:effectLst>
              </a:rPr>
              <a:t>walking-the-</a:t>
            </a:r>
            <a:r>
              <a:rPr lang="en-US" sz="3600" dirty="0" err="1">
                <a:ln w="0"/>
                <a:effectLst>
                  <a:outerShdw blurRad="38100" dist="19050" dir="2700000" algn="tl" rotWithShape="0">
                    <a:schemeClr val="dk1">
                      <a:alpha val="40000"/>
                    </a:schemeClr>
                  </a:outerShdw>
                </a:effectLst>
              </a:rPr>
              <a:t>appalachian</a:t>
            </a:r>
            <a:r>
              <a:rPr lang="en-US" sz="3600" dirty="0">
                <a:ln w="0"/>
                <a:effectLst>
                  <a:outerShdw blurRad="38100" dist="19050" dir="2700000" algn="tl" rotWithShape="0">
                    <a:schemeClr val="dk1">
                      <a:alpha val="40000"/>
                    </a:schemeClr>
                  </a:outerShdw>
                </a:effectLst>
              </a:rPr>
              <a:t>-trail-for-</a:t>
            </a:r>
            <a:r>
              <a:rPr lang="en-US" sz="3600" dirty="0" err="1">
                <a:ln w="0"/>
                <a:effectLst>
                  <a:outerShdw blurRad="38100" dist="19050" dir="2700000" algn="tl" rotWithShape="0">
                    <a:schemeClr val="dk1">
                      <a:alpha val="40000"/>
                    </a:schemeClr>
                  </a:outerShdw>
                </a:effectLst>
              </a:rPr>
              <a:t>parkinsons</a:t>
            </a:r>
            <a:endParaRPr lang="en-US" sz="3600" dirty="0">
              <a:ln w="0"/>
              <a:effectLst>
                <a:outerShdw blurRad="38100" dist="19050" dir="2700000" algn="tl" rotWithShape="0">
                  <a:schemeClr val="dk1">
                    <a:alpha val="40000"/>
                  </a:schemeClr>
                </a:outerShdw>
              </a:effectLst>
            </a:endParaRPr>
          </a:p>
        </p:txBody>
      </p:sp>
      <p:sp>
        <p:nvSpPr>
          <p:cNvPr id="7" name="TextBox 6"/>
          <p:cNvSpPr txBox="1"/>
          <p:nvPr/>
        </p:nvSpPr>
        <p:spPr>
          <a:xfrm>
            <a:off x="7467601" y="2150683"/>
            <a:ext cx="4094711" cy="707886"/>
          </a:xfrm>
          <a:prstGeom prst="rect">
            <a:avLst/>
          </a:prstGeom>
          <a:noFill/>
        </p:spPr>
        <p:txBody>
          <a:bodyPr wrap="none" rtlCol="0">
            <a:spAutoFit/>
          </a:bodyPr>
          <a:lstStyle/>
          <a:p>
            <a:r>
              <a:rPr lang="en-US" sz="4000" dirty="0">
                <a:solidFill>
                  <a:srgbClr val="D23A10"/>
                </a:solidFill>
              </a:rPr>
              <a:t>Parkinson’s Fighter</a:t>
            </a:r>
          </a:p>
        </p:txBody>
      </p:sp>
      <p:sp>
        <p:nvSpPr>
          <p:cNvPr id="8" name="TextBox 7"/>
          <p:cNvSpPr txBox="1"/>
          <p:nvPr/>
        </p:nvSpPr>
        <p:spPr>
          <a:xfrm flipH="1">
            <a:off x="1890354" y="5660266"/>
            <a:ext cx="2895600" cy="923330"/>
          </a:xfrm>
          <a:prstGeom prst="rect">
            <a:avLst/>
          </a:prstGeom>
          <a:noFill/>
        </p:spPr>
        <p:txBody>
          <a:bodyPr wrap="square" rtlCol="0">
            <a:spAutoFit/>
          </a:bodyPr>
          <a:lstStyle/>
          <a:p>
            <a:r>
              <a:rPr lang="en-US" dirty="0">
                <a:solidFill>
                  <a:srgbClr val="D23A10"/>
                </a:solidFill>
              </a:rPr>
              <a:t>Raising Money for Parkinson’s Research at UH Case Medical Center</a:t>
            </a:r>
          </a:p>
        </p:txBody>
      </p:sp>
      <p:pic>
        <p:nvPicPr>
          <p:cNvPr id="11" name="Pictur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48084" y="5742519"/>
            <a:ext cx="2529417" cy="758825"/>
          </a:xfrm>
          <a:prstGeom prst="rect">
            <a:avLst/>
          </a:prstGeom>
        </p:spPr>
      </p:pic>
    </p:spTree>
    <p:extLst>
      <p:ext uri="{BB962C8B-B14F-4D97-AF65-F5344CB8AC3E}">
        <p14:creationId xmlns:p14="http://schemas.microsoft.com/office/powerpoint/2010/main" val="2415007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1767" y="2658533"/>
            <a:ext cx="5308466" cy="1733921"/>
          </a:xfrm>
        </p:spPr>
      </p:pic>
    </p:spTree>
    <p:extLst>
      <p:ext uri="{BB962C8B-B14F-4D97-AF65-F5344CB8AC3E}">
        <p14:creationId xmlns:p14="http://schemas.microsoft.com/office/powerpoint/2010/main" val="41280742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effectLst>
                  <a:outerShdw blurRad="38100" dist="38100" dir="2700000" algn="tl">
                    <a:srgbClr val="000000">
                      <a:alpha val="43137"/>
                    </a:srgbClr>
                  </a:outerShdw>
                </a:effectLst>
              </a:rPr>
              <a:t>10,500</a:t>
            </a:r>
            <a:endParaRPr lang="en-US" dirty="0">
              <a:effectLst>
                <a:outerShdw blurRad="38100" dist="38100" dir="2700000" algn="tl">
                  <a:srgbClr val="000000">
                    <a:alpha val="43137"/>
                  </a:srgbClr>
                </a:outerShdw>
              </a:effectLst>
            </a:endParaRPr>
          </a:p>
        </p:txBody>
      </p:sp>
      <p:sp>
        <p:nvSpPr>
          <p:cNvPr id="5" name="Subtitle 4"/>
          <p:cNvSpPr>
            <a:spLocks noGrp="1"/>
          </p:cNvSpPr>
          <p:nvPr>
            <p:ph type="subTitle" idx="1"/>
          </p:nvPr>
        </p:nvSpPr>
        <p:spPr/>
        <p:txBody>
          <a:bodyPr/>
          <a:lstStyle/>
          <a:p>
            <a:r>
              <a:rPr lang="en-US" dirty="0" smtClean="0">
                <a:effectLst>
                  <a:outerShdw blurRad="38100" dist="38100" dir="2700000" algn="tl">
                    <a:srgbClr val="000000">
                      <a:alpha val="43137"/>
                    </a:srgbClr>
                  </a:outerShdw>
                </a:effectLst>
              </a:rPr>
              <a:t>Estimated Number of People Living with Parkinson’s Disease in NE Ohio</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937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effectLst>
                  <a:outerShdw blurRad="38100" dist="38100" dir="2700000" algn="tl">
                    <a:srgbClr val="000000">
                      <a:alpha val="43137"/>
                    </a:srgbClr>
                  </a:outerShdw>
                </a:effectLst>
              </a:rPr>
              <a:t>3,800</a:t>
            </a:r>
            <a:endParaRPr lang="en-US" dirty="0">
              <a:effectLst>
                <a:outerShdw blurRad="38100" dist="38100" dir="2700000" algn="tl">
                  <a:srgbClr val="000000">
                    <a:alpha val="43137"/>
                  </a:srgbClr>
                </a:outerShdw>
              </a:effectLst>
            </a:endParaRPr>
          </a:p>
        </p:txBody>
      </p:sp>
      <p:sp>
        <p:nvSpPr>
          <p:cNvPr id="5" name="Subtitle 4"/>
          <p:cNvSpPr>
            <a:spLocks noGrp="1"/>
          </p:cNvSpPr>
          <p:nvPr>
            <p:ph type="subTitle" idx="1"/>
          </p:nvPr>
        </p:nvSpPr>
        <p:spPr/>
        <p:txBody>
          <a:bodyPr/>
          <a:lstStyle/>
          <a:p>
            <a:r>
              <a:rPr lang="en-US" dirty="0" smtClean="0">
                <a:effectLst>
                  <a:outerShdw blurRad="38100" dist="38100" dir="2700000" algn="tl">
                    <a:srgbClr val="000000">
                      <a:alpha val="43137"/>
                    </a:srgbClr>
                  </a:outerShdw>
                </a:effectLst>
              </a:rPr>
              <a:t>Number of unique individuals touched by the PD Boot Camp since 2009 </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6935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effectLst>
                  <a:outerShdw blurRad="38100" dist="38100" dir="2700000" algn="tl">
                    <a:srgbClr val="000000">
                      <a:alpha val="43137"/>
                    </a:srgbClr>
                  </a:outerShdw>
                </a:effectLst>
              </a:rPr>
              <a:t>800</a:t>
            </a:r>
            <a:endParaRPr lang="en-US" dirty="0">
              <a:effectLst>
                <a:outerShdw blurRad="38100" dist="38100" dir="2700000" algn="tl">
                  <a:srgbClr val="000000">
                    <a:alpha val="43137"/>
                  </a:srgbClr>
                </a:outerShdw>
              </a:effectLst>
            </a:endParaRPr>
          </a:p>
        </p:txBody>
      </p:sp>
      <p:sp>
        <p:nvSpPr>
          <p:cNvPr id="5" name="Subtitle 4"/>
          <p:cNvSpPr>
            <a:spLocks noGrp="1"/>
          </p:cNvSpPr>
          <p:nvPr>
            <p:ph type="subTitle" idx="1"/>
          </p:nvPr>
        </p:nvSpPr>
        <p:spPr/>
        <p:txBody>
          <a:bodyPr/>
          <a:lstStyle/>
          <a:p>
            <a:r>
              <a:rPr lang="en-US" dirty="0" smtClean="0">
                <a:effectLst>
                  <a:outerShdw blurRad="38100" dist="38100" dir="2700000" algn="tl">
                    <a:srgbClr val="000000">
                      <a:alpha val="43137"/>
                    </a:srgbClr>
                  </a:outerShdw>
                </a:effectLst>
              </a:rPr>
              <a:t>Number of people in Attendance Today</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671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9688" t="9630" b="6296"/>
          <a:stretch/>
        </p:blipFill>
        <p:spPr>
          <a:xfrm>
            <a:off x="0" y="0"/>
            <a:ext cx="12192000" cy="7179206"/>
          </a:xfrm>
          <a:prstGeom prst="rect">
            <a:avLst/>
          </a:prstGeom>
        </p:spPr>
      </p:pic>
    </p:spTree>
    <p:extLst>
      <p:ext uri="{BB962C8B-B14F-4D97-AF65-F5344CB8AC3E}">
        <p14:creationId xmlns:p14="http://schemas.microsoft.com/office/powerpoint/2010/main" val="23851310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181100"/>
            <a:ext cx="9144000" cy="3676649"/>
          </a:xfrm>
        </p:spPr>
        <p:txBody>
          <a:bodyPr>
            <a:normAutofit/>
          </a:bodyPr>
          <a:lstStyle/>
          <a:p>
            <a:r>
              <a:rPr lang="en-US" sz="19900" dirty="0" smtClean="0">
                <a:effectLst>
                  <a:outerShdw blurRad="38100" dist="38100" dir="2700000" algn="tl">
                    <a:srgbClr val="000000">
                      <a:alpha val="43137"/>
                    </a:srgbClr>
                  </a:outerShdw>
                </a:effectLst>
              </a:rPr>
              <a:t>1</a:t>
            </a:r>
            <a:endParaRPr lang="en-US" sz="199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130247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95510" cy="6934200"/>
          </a:xfrm>
          <a:prstGeom prst="rect">
            <a:avLst/>
          </a:prstGeom>
        </p:spPr>
      </p:pic>
    </p:spTree>
    <p:extLst>
      <p:ext uri="{BB962C8B-B14F-4D97-AF65-F5344CB8AC3E}">
        <p14:creationId xmlns:p14="http://schemas.microsoft.com/office/powerpoint/2010/main" val="31462653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1039</Words>
  <Application>Microsoft Office PowerPoint</Application>
  <PresentationFormat>Custom</PresentationFormat>
  <Paragraphs>176</Paragraphs>
  <Slides>33</Slides>
  <Notes>9</Notes>
  <HiddenSlides>0</HiddenSlides>
  <MMClips>3</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 </vt:lpstr>
      <vt:lpstr>What is the Parkinson’s Bootcamp?</vt:lpstr>
      <vt:lpstr>One Million</vt:lpstr>
      <vt:lpstr>10,500</vt:lpstr>
      <vt:lpstr>3,800</vt:lpstr>
      <vt:lpstr>800</vt:lpstr>
      <vt:lpstr>PowerPoint Presentation</vt:lpstr>
      <vt:lpstr>1</vt:lpstr>
      <vt:lpstr>PowerPoint Presentation</vt:lpstr>
      <vt:lpstr>PowerPoint Presentation</vt:lpstr>
      <vt:lpstr>Non-motor symptoms in Parkinson’s disease</vt:lpstr>
      <vt:lpstr>Meet the Challenge of PD</vt:lpstr>
      <vt:lpstr>Our Prescription to Fight Parkinson’s Disease</vt:lpstr>
      <vt:lpstr>What’s New In the Treatment of Parkinson’s Disease</vt:lpstr>
      <vt:lpstr>Targeting Gait and Balance in PD</vt:lpstr>
      <vt:lpstr>Deep Brain Stimulation</vt:lpstr>
      <vt:lpstr>Comprehensive Care is ..</vt:lpstr>
      <vt:lpstr>Improving PD health OUTCOMES DURING HOSPITALIZATION</vt:lpstr>
      <vt:lpstr>Example PD Medication Schedule</vt:lpstr>
      <vt:lpstr>Avoiding Medication Problems with PD Patients</vt:lpstr>
      <vt:lpstr>Issues for Cognitive Fragile PD Patients</vt:lpstr>
      <vt:lpstr>Sudden Parkinson’s Exacerbation – possible causes</vt:lpstr>
      <vt:lpstr>MDS Impression of Inpatient Parkinson’s Care</vt:lpstr>
      <vt:lpstr>Inpatient Medication Errors</vt:lpstr>
      <vt:lpstr>University Hospitals Case Medical Center  PD Nurse Inpatient Liaison</vt:lpstr>
      <vt:lpstr>Exercise and Wellness in PD</vt:lpstr>
      <vt:lpstr>Exercise may benefit people with Parkinson’s in many ways</vt:lpstr>
      <vt:lpstr>EXCEED PD Study Exercise Improved Memory and Depression in PD</vt:lpstr>
      <vt:lpstr>Integrating Parkinson’s Bootcamp Wellness into the System</vt:lpstr>
      <vt:lpstr>Walter Lab @ Case Western Reserve University Movement Disorders fMRI Research Laboratory</vt:lpstr>
      <vt:lpstr>fMRI of Sensorimotor integration in Kinesthetic Illusion in PD patients</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Walter</dc:creator>
  <cp:lastModifiedBy>Granger, Tyler</cp:lastModifiedBy>
  <cp:revision>28</cp:revision>
  <dcterms:created xsi:type="dcterms:W3CDTF">2015-09-19T00:25:27Z</dcterms:created>
  <dcterms:modified xsi:type="dcterms:W3CDTF">2015-09-30T15:10:13Z</dcterms:modified>
</cp:coreProperties>
</file>