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2" r:id="rId1"/>
    <p:sldMasterId id="2147483662" r:id="rId2"/>
    <p:sldMasterId id="2147483672" r:id="rId3"/>
    <p:sldMasterId id="2147483673" r:id="rId4"/>
  </p:sldMasterIdLst>
  <p:notesMasterIdLst>
    <p:notesMasterId r:id="rId65"/>
  </p:notesMasterIdLst>
  <p:handoutMasterIdLst>
    <p:handoutMasterId r:id="rId66"/>
  </p:handoutMasterIdLst>
  <p:sldIdLst>
    <p:sldId id="582" r:id="rId5"/>
    <p:sldId id="605" r:id="rId6"/>
    <p:sldId id="606" r:id="rId7"/>
    <p:sldId id="542" r:id="rId8"/>
    <p:sldId id="498" r:id="rId9"/>
    <p:sldId id="609" r:id="rId10"/>
    <p:sldId id="514" r:id="rId11"/>
    <p:sldId id="515" r:id="rId12"/>
    <p:sldId id="502" r:id="rId13"/>
    <p:sldId id="523" r:id="rId14"/>
    <p:sldId id="524" r:id="rId15"/>
    <p:sldId id="525" r:id="rId16"/>
    <p:sldId id="526" r:id="rId17"/>
    <p:sldId id="527" r:id="rId18"/>
    <p:sldId id="528" r:id="rId19"/>
    <p:sldId id="529" r:id="rId20"/>
    <p:sldId id="530" r:id="rId21"/>
    <p:sldId id="595" r:id="rId22"/>
    <p:sldId id="596" r:id="rId23"/>
    <p:sldId id="597" r:id="rId24"/>
    <p:sldId id="598" r:id="rId25"/>
    <p:sldId id="599" r:id="rId26"/>
    <p:sldId id="600" r:id="rId27"/>
    <p:sldId id="601" r:id="rId28"/>
    <p:sldId id="602" r:id="rId29"/>
    <p:sldId id="603" r:id="rId30"/>
    <p:sldId id="543" r:id="rId31"/>
    <p:sldId id="604" r:id="rId32"/>
    <p:sldId id="545" r:id="rId33"/>
    <p:sldId id="546" r:id="rId34"/>
    <p:sldId id="547" r:id="rId35"/>
    <p:sldId id="548" r:id="rId36"/>
    <p:sldId id="576" r:id="rId37"/>
    <p:sldId id="549" r:id="rId38"/>
    <p:sldId id="550" r:id="rId39"/>
    <p:sldId id="553" r:id="rId40"/>
    <p:sldId id="554" r:id="rId41"/>
    <p:sldId id="555" r:id="rId42"/>
    <p:sldId id="556" r:id="rId43"/>
    <p:sldId id="559" r:id="rId44"/>
    <p:sldId id="558" r:id="rId45"/>
    <p:sldId id="557" r:id="rId46"/>
    <p:sldId id="560" r:id="rId47"/>
    <p:sldId id="561" r:id="rId48"/>
    <p:sldId id="563" r:id="rId49"/>
    <p:sldId id="591" r:id="rId50"/>
    <p:sldId id="564" r:id="rId51"/>
    <p:sldId id="565" r:id="rId52"/>
    <p:sldId id="578" r:id="rId53"/>
    <p:sldId id="568" r:id="rId54"/>
    <p:sldId id="517" r:id="rId55"/>
    <p:sldId id="518" r:id="rId56"/>
    <p:sldId id="519" r:id="rId57"/>
    <p:sldId id="521" r:id="rId58"/>
    <p:sldId id="577" r:id="rId59"/>
    <p:sldId id="522" r:id="rId60"/>
    <p:sldId id="520" r:id="rId61"/>
    <p:sldId id="608" r:id="rId62"/>
    <p:sldId id="594" r:id="rId63"/>
    <p:sldId id="472" r:id="rId6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66"/>
    <a:srgbClr val="969696"/>
    <a:srgbClr val="009900"/>
    <a:srgbClr val="33CC33"/>
    <a:srgbClr val="FFCC00"/>
    <a:srgbClr val="CC0000"/>
    <a:srgbClr val="0066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591" autoAdjust="0"/>
    <p:restoredTop sz="99624" autoAdjust="0"/>
  </p:normalViewPr>
  <p:slideViewPr>
    <p:cSldViewPr snapToGrid="0" snapToObjects="1">
      <p:cViewPr varScale="1">
        <p:scale>
          <a:sx n="89" d="100"/>
          <a:sy n="89" d="100"/>
        </p:scale>
        <p:origin x="-7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2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3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4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CPCCRN</c:v>
                </c:pt>
                <c:pt idx="7">
                  <c:v>Other PICU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90</c:v>
                </c:pt>
                <c:pt idx="1">
                  <c:v>86</c:v>
                </c:pt>
                <c:pt idx="2">
                  <c:v>85</c:v>
                </c:pt>
                <c:pt idx="3">
                  <c:v>91</c:v>
                </c:pt>
                <c:pt idx="4">
                  <c:v>86</c:v>
                </c:pt>
                <c:pt idx="5">
                  <c:v>89</c:v>
                </c:pt>
                <c:pt idx="6">
                  <c:v>87</c:v>
                </c:pt>
                <c:pt idx="7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924120"/>
        <c:axId val="141924512"/>
      </c:barChart>
      <c:catAx>
        <c:axId val="141924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1924512"/>
        <c:crosses val="autoZero"/>
        <c:auto val="1"/>
        <c:lblAlgn val="ctr"/>
        <c:lblOffset val="100"/>
        <c:noMultiLvlLbl val="0"/>
      </c:catAx>
      <c:valAx>
        <c:axId val="141924512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1924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Continuous</c:v>
                </c:pt>
              </c:strCache>
            </c:strRef>
          </c:tx>
          <c:invertIfNegative val="0"/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  <c:spPr>
              <a:solidFill>
                <a:srgbClr val="0099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All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31</c:v>
                </c:pt>
                <c:pt idx="1">
                  <c:v>41</c:v>
                </c:pt>
                <c:pt idx="2">
                  <c:v>48</c:v>
                </c:pt>
                <c:pt idx="3">
                  <c:v>49</c:v>
                </c:pt>
                <c:pt idx="4">
                  <c:v>7</c:v>
                </c:pt>
                <c:pt idx="5">
                  <c:v>60</c:v>
                </c:pt>
                <c:pt idx="6">
                  <c:v>50</c:v>
                </c:pt>
                <c:pt idx="7">
                  <c:v>45</c:v>
                </c:pt>
                <c:pt idx="8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412552"/>
        <c:axId val="189412944"/>
      </c:barChart>
      <c:catAx>
        <c:axId val="189412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9412944"/>
        <c:crosses val="autoZero"/>
        <c:auto val="1"/>
        <c:lblAlgn val="ctr"/>
        <c:lblOffset val="100"/>
        <c:noMultiLvlLbl val="0"/>
      </c:catAx>
      <c:valAx>
        <c:axId val="189412944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412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Continuous</c:v>
                </c:pt>
              </c:strCache>
            </c:strRef>
          </c:tx>
          <c:invertIfNegative val="0"/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  <c:spPr>
              <a:solidFill>
                <a:srgbClr val="0099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All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100</c:v>
                </c:pt>
                <c:pt idx="1">
                  <c:v>97</c:v>
                </c:pt>
                <c:pt idx="2">
                  <c:v>97</c:v>
                </c:pt>
                <c:pt idx="3">
                  <c:v>97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413728"/>
        <c:axId val="189414120"/>
      </c:barChart>
      <c:catAx>
        <c:axId val="189413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9414120"/>
        <c:crosses val="autoZero"/>
        <c:auto val="1"/>
        <c:lblAlgn val="ctr"/>
        <c:lblOffset val="100"/>
        <c:noMultiLvlLbl val="0"/>
      </c:catAx>
      <c:valAx>
        <c:axId val="189414120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413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Continuous</c:v>
                </c:pt>
              </c:strCache>
            </c:strRef>
          </c:tx>
          <c:invertIfNegative val="0"/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  <c:spPr>
              <a:solidFill>
                <a:srgbClr val="0099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All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31</c:v>
                </c:pt>
                <c:pt idx="1">
                  <c:v>82</c:v>
                </c:pt>
                <c:pt idx="2">
                  <c:v>42</c:v>
                </c:pt>
                <c:pt idx="3">
                  <c:v>14</c:v>
                </c:pt>
                <c:pt idx="4">
                  <c:v>47</c:v>
                </c:pt>
                <c:pt idx="5">
                  <c:v>65</c:v>
                </c:pt>
                <c:pt idx="6">
                  <c:v>83</c:v>
                </c:pt>
                <c:pt idx="7">
                  <c:v>53</c:v>
                </c:pt>
                <c:pt idx="8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414904"/>
        <c:axId val="189415296"/>
      </c:barChart>
      <c:catAx>
        <c:axId val="189414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9415296"/>
        <c:crosses val="autoZero"/>
        <c:auto val="1"/>
        <c:lblAlgn val="ctr"/>
        <c:lblOffset val="100"/>
        <c:noMultiLvlLbl val="0"/>
      </c:catAx>
      <c:valAx>
        <c:axId val="189415296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414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Continuous</c:v>
                </c:pt>
              </c:strCache>
            </c:strRef>
          </c:tx>
          <c:invertIfNegative val="0"/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  <c:spPr>
              <a:solidFill>
                <a:srgbClr val="0099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All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46</c:v>
                </c:pt>
                <c:pt idx="1">
                  <c:v>16</c:v>
                </c:pt>
                <c:pt idx="2">
                  <c:v>6</c:v>
                </c:pt>
                <c:pt idx="3">
                  <c:v>3</c:v>
                </c:pt>
                <c:pt idx="4">
                  <c:v>20</c:v>
                </c:pt>
                <c:pt idx="5">
                  <c:v>5</c:v>
                </c:pt>
                <c:pt idx="6">
                  <c:v>33</c:v>
                </c:pt>
                <c:pt idx="7">
                  <c:v>40</c:v>
                </c:pt>
                <c:pt idx="8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806560"/>
        <c:axId val="189806952"/>
      </c:barChart>
      <c:catAx>
        <c:axId val="189806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9806952"/>
        <c:crosses val="autoZero"/>
        <c:auto val="1"/>
        <c:lblAlgn val="ctr"/>
        <c:lblOffset val="100"/>
        <c:noMultiLvlLbl val="0"/>
      </c:catAx>
      <c:valAx>
        <c:axId val="189806952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806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Continuous</c:v>
                </c:pt>
              </c:strCache>
            </c:strRef>
          </c:tx>
          <c:invertIfNegative val="0"/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  <c:spPr>
              <a:solidFill>
                <a:srgbClr val="0099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All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46</c:v>
                </c:pt>
                <c:pt idx="1">
                  <c:v>53</c:v>
                </c:pt>
                <c:pt idx="2">
                  <c:v>24</c:v>
                </c:pt>
                <c:pt idx="3">
                  <c:v>34</c:v>
                </c:pt>
                <c:pt idx="4">
                  <c:v>13</c:v>
                </c:pt>
                <c:pt idx="5">
                  <c:v>40</c:v>
                </c:pt>
                <c:pt idx="6">
                  <c:v>83</c:v>
                </c:pt>
                <c:pt idx="7">
                  <c:v>43</c:v>
                </c:pt>
                <c:pt idx="8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807736"/>
        <c:axId val="189808128"/>
      </c:barChart>
      <c:catAx>
        <c:axId val="189807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9808128"/>
        <c:crosses val="autoZero"/>
        <c:auto val="1"/>
        <c:lblAlgn val="ctr"/>
        <c:lblOffset val="100"/>
        <c:noMultiLvlLbl val="0"/>
      </c:catAx>
      <c:valAx>
        <c:axId val="189808128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807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Continuous</c:v>
                </c:pt>
              </c:strCache>
            </c:strRef>
          </c:tx>
          <c:invertIfNegative val="0"/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  <c:spPr>
              <a:solidFill>
                <a:srgbClr val="0099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All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62</c:v>
                </c:pt>
                <c:pt idx="1">
                  <c:v>18</c:v>
                </c:pt>
                <c:pt idx="2">
                  <c:v>39</c:v>
                </c:pt>
                <c:pt idx="3">
                  <c:v>52</c:v>
                </c:pt>
                <c:pt idx="4">
                  <c:v>47</c:v>
                </c:pt>
                <c:pt idx="5">
                  <c:v>70</c:v>
                </c:pt>
                <c:pt idx="6">
                  <c:v>50</c:v>
                </c:pt>
                <c:pt idx="7">
                  <c:v>75</c:v>
                </c:pt>
                <c:pt idx="8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808912"/>
        <c:axId val="189809304"/>
      </c:barChart>
      <c:catAx>
        <c:axId val="189808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9809304"/>
        <c:crosses val="autoZero"/>
        <c:auto val="1"/>
        <c:lblAlgn val="ctr"/>
        <c:lblOffset val="100"/>
        <c:noMultiLvlLbl val="0"/>
      </c:catAx>
      <c:valAx>
        <c:axId val="189809304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808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Continuous</c:v>
                </c:pt>
              </c:strCache>
            </c:strRef>
          </c:tx>
          <c:invertIfNegative val="0"/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  <c:spPr>
              <a:solidFill>
                <a:srgbClr val="0099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All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85</c:v>
                </c:pt>
                <c:pt idx="1">
                  <c:v>69</c:v>
                </c:pt>
                <c:pt idx="2">
                  <c:v>73</c:v>
                </c:pt>
                <c:pt idx="3">
                  <c:v>55</c:v>
                </c:pt>
                <c:pt idx="4">
                  <c:v>33</c:v>
                </c:pt>
                <c:pt idx="5">
                  <c:v>50</c:v>
                </c:pt>
                <c:pt idx="6">
                  <c:v>100</c:v>
                </c:pt>
                <c:pt idx="7">
                  <c:v>78</c:v>
                </c:pt>
                <c:pt idx="8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810088"/>
        <c:axId val="190213928"/>
      </c:barChart>
      <c:catAx>
        <c:axId val="189810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0213928"/>
        <c:crosses val="autoZero"/>
        <c:auto val="1"/>
        <c:lblAlgn val="ctr"/>
        <c:lblOffset val="100"/>
        <c:noMultiLvlLbl val="0"/>
      </c:catAx>
      <c:valAx>
        <c:axId val="190213928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810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CPCCRN</c:v>
                </c:pt>
                <c:pt idx="7">
                  <c:v>Other PICU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92</c:v>
                </c:pt>
                <c:pt idx="1">
                  <c:v>97</c:v>
                </c:pt>
                <c:pt idx="2">
                  <c:v>96</c:v>
                </c:pt>
                <c:pt idx="3">
                  <c:v>74</c:v>
                </c:pt>
                <c:pt idx="4">
                  <c:v>95</c:v>
                </c:pt>
                <c:pt idx="5">
                  <c:v>93</c:v>
                </c:pt>
                <c:pt idx="6">
                  <c:v>92</c:v>
                </c:pt>
                <c:pt idx="7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925296"/>
        <c:axId val="141925688"/>
      </c:barChart>
      <c:catAx>
        <c:axId val="141925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1925688"/>
        <c:crosses val="autoZero"/>
        <c:auto val="1"/>
        <c:lblAlgn val="ctr"/>
        <c:lblOffset val="100"/>
        <c:noMultiLvlLbl val="0"/>
      </c:catAx>
      <c:valAx>
        <c:axId val="141925688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1925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CPCCRN</c:v>
                </c:pt>
                <c:pt idx="7">
                  <c:v>Other PICU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</c:v>
                </c:pt>
                <c:pt idx="1">
                  <c:v>6</c:v>
                </c:pt>
                <c:pt idx="2">
                  <c:v>0</c:v>
                </c:pt>
                <c:pt idx="3">
                  <c:v>0</c:v>
                </c:pt>
                <c:pt idx="4">
                  <c:v>8</c:v>
                </c:pt>
                <c:pt idx="5">
                  <c:v>6</c:v>
                </c:pt>
                <c:pt idx="6">
                  <c:v>5</c:v>
                </c:pt>
                <c:pt idx="7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926472"/>
        <c:axId val="142928352"/>
      </c:barChart>
      <c:catAx>
        <c:axId val="141926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928352"/>
        <c:crosses val="autoZero"/>
        <c:auto val="1"/>
        <c:lblAlgn val="ctr"/>
        <c:lblOffset val="100"/>
        <c:noMultiLvlLbl val="0"/>
      </c:catAx>
      <c:valAx>
        <c:axId val="142928352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1926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CPCCRN</c:v>
                </c:pt>
                <c:pt idx="7">
                  <c:v>Other PICU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20</c:v>
                </c:pt>
                <c:pt idx="1">
                  <c:v>11</c:v>
                </c:pt>
                <c:pt idx="2">
                  <c:v>17</c:v>
                </c:pt>
                <c:pt idx="3">
                  <c:v>74</c:v>
                </c:pt>
                <c:pt idx="4">
                  <c:v>12</c:v>
                </c:pt>
                <c:pt idx="5">
                  <c:v>54</c:v>
                </c:pt>
                <c:pt idx="6">
                  <c:v>24</c:v>
                </c:pt>
                <c:pt idx="7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929136"/>
        <c:axId val="142929528"/>
      </c:barChart>
      <c:catAx>
        <c:axId val="142929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929528"/>
        <c:crosses val="autoZero"/>
        <c:auto val="1"/>
        <c:lblAlgn val="ctr"/>
        <c:lblOffset val="100"/>
        <c:noMultiLvlLbl val="0"/>
      </c:catAx>
      <c:valAx>
        <c:axId val="142929528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929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CPCCRN</c:v>
                </c:pt>
                <c:pt idx="7">
                  <c:v>Other PICU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72</c:v>
                </c:pt>
                <c:pt idx="1">
                  <c:v>41</c:v>
                </c:pt>
                <c:pt idx="2">
                  <c:v>67</c:v>
                </c:pt>
                <c:pt idx="3">
                  <c:v>80</c:v>
                </c:pt>
                <c:pt idx="4">
                  <c:v>84</c:v>
                </c:pt>
                <c:pt idx="5">
                  <c:v>52</c:v>
                </c:pt>
                <c:pt idx="6">
                  <c:v>59</c:v>
                </c:pt>
                <c:pt idx="7">
                  <c:v>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930312"/>
        <c:axId val="142930704"/>
      </c:barChart>
      <c:catAx>
        <c:axId val="142930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930704"/>
        <c:crosses val="autoZero"/>
        <c:auto val="1"/>
        <c:lblAlgn val="ctr"/>
        <c:lblOffset val="100"/>
        <c:noMultiLvlLbl val="0"/>
      </c:catAx>
      <c:valAx>
        <c:axId val="142930704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930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CPCCRN</c:v>
                </c:pt>
                <c:pt idx="7">
                  <c:v>Other PICU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38</c:v>
                </c:pt>
                <c:pt idx="1">
                  <c:v>23</c:v>
                </c:pt>
                <c:pt idx="2">
                  <c:v>64</c:v>
                </c:pt>
                <c:pt idx="3">
                  <c:v>52</c:v>
                </c:pt>
                <c:pt idx="4">
                  <c:v>59</c:v>
                </c:pt>
                <c:pt idx="5">
                  <c:v>46</c:v>
                </c:pt>
                <c:pt idx="6">
                  <c:v>37</c:v>
                </c:pt>
                <c:pt idx="7">
                  <c:v>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931488"/>
        <c:axId val="142931880"/>
      </c:barChart>
      <c:catAx>
        <c:axId val="142931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931880"/>
        <c:crosses val="autoZero"/>
        <c:auto val="1"/>
        <c:lblAlgn val="ctr"/>
        <c:lblOffset val="100"/>
        <c:noMultiLvlLbl val="0"/>
      </c:catAx>
      <c:valAx>
        <c:axId val="142931880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931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CPCCRN</c:v>
                </c:pt>
                <c:pt idx="7">
                  <c:v>Other PICU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22</c:v>
                </c:pt>
                <c:pt idx="1">
                  <c:v>0.1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46</c:v>
                </c:pt>
                <c:pt idx="6">
                  <c:v>5</c:v>
                </c:pt>
                <c:pt idx="7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111024"/>
        <c:axId val="142111416"/>
      </c:barChart>
      <c:catAx>
        <c:axId val="142111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111416"/>
        <c:crosses val="autoZero"/>
        <c:auto val="1"/>
        <c:lblAlgn val="ctr"/>
        <c:lblOffset val="100"/>
        <c:noMultiLvlLbl val="0"/>
      </c:catAx>
      <c:valAx>
        <c:axId val="142111416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111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CPCCRN</c:v>
                </c:pt>
                <c:pt idx="7">
                  <c:v>Other PICU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56</c:v>
                </c:pt>
                <c:pt idx="1">
                  <c:v>34</c:v>
                </c:pt>
                <c:pt idx="2">
                  <c:v>39</c:v>
                </c:pt>
                <c:pt idx="3">
                  <c:v>41</c:v>
                </c:pt>
                <c:pt idx="4">
                  <c:v>31</c:v>
                </c:pt>
                <c:pt idx="5">
                  <c:v>33</c:v>
                </c:pt>
                <c:pt idx="6">
                  <c:v>38</c:v>
                </c:pt>
                <c:pt idx="7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112200"/>
        <c:axId val="142112592"/>
      </c:barChart>
      <c:catAx>
        <c:axId val="142112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112592"/>
        <c:crosses val="autoZero"/>
        <c:auto val="1"/>
        <c:lblAlgn val="ctr"/>
        <c:lblOffset val="100"/>
        <c:noMultiLvlLbl val="0"/>
      </c:catAx>
      <c:valAx>
        <c:axId val="142112592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112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Continuous</c:v>
                </c:pt>
              </c:strCache>
            </c:strRef>
          </c:tx>
          <c:invertIfNegative val="0"/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All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62</c:v>
                </c:pt>
                <c:pt idx="1">
                  <c:v>84</c:v>
                </c:pt>
                <c:pt idx="2">
                  <c:v>24</c:v>
                </c:pt>
                <c:pt idx="3">
                  <c:v>78</c:v>
                </c:pt>
                <c:pt idx="4">
                  <c:v>53</c:v>
                </c:pt>
                <c:pt idx="5">
                  <c:v>35</c:v>
                </c:pt>
                <c:pt idx="6">
                  <c:v>100</c:v>
                </c:pt>
                <c:pt idx="7">
                  <c:v>90</c:v>
                </c:pt>
                <c:pt idx="8">
                  <c:v>70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Intermittent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All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77</c:v>
                </c:pt>
                <c:pt idx="1">
                  <c:v>79</c:v>
                </c:pt>
                <c:pt idx="2">
                  <c:v>91</c:v>
                </c:pt>
                <c:pt idx="3">
                  <c:v>71</c:v>
                </c:pt>
                <c:pt idx="4">
                  <c:v>80</c:v>
                </c:pt>
                <c:pt idx="5">
                  <c:v>70</c:v>
                </c:pt>
                <c:pt idx="6">
                  <c:v>67</c:v>
                </c:pt>
                <c:pt idx="7">
                  <c:v>58</c:v>
                </c:pt>
                <c:pt idx="8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113768"/>
        <c:axId val="142114160"/>
      </c:barChart>
      <c:catAx>
        <c:axId val="142113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114160"/>
        <c:crosses val="autoZero"/>
        <c:auto val="1"/>
        <c:lblAlgn val="ctr"/>
        <c:lblOffset val="100"/>
        <c:noMultiLvlLbl val="0"/>
      </c:catAx>
      <c:valAx>
        <c:axId val="142114160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113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fld id="{1791F072-436A-4A65-ABBA-875D8E08B7F8}" type="datetimeFigureOut">
              <a:rPr lang="en-US"/>
              <a:pPr>
                <a:defRPr/>
              </a:pPr>
              <a:t>9/20/2017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fld id="{D15A6D91-249C-4DD4-9000-470FFEB34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923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fld id="{42121C21-F2FA-40D4-AAAC-D7353FC14265}" type="datetimeFigureOut">
              <a:rPr lang="en-US"/>
              <a:pPr>
                <a:defRPr/>
              </a:pPr>
              <a:t>9/20/2017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fld id="{8F2E719A-471A-4D6E-B52A-D789A7F93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9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542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954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4255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4255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95097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40511"/>
            <a:ext cx="5486400" cy="335105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61835"/>
            <a:ext cx="5486400" cy="4931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97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95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930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93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553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553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326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326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43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71439"/>
            <a:ext cx="5111750" cy="49141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33490"/>
            <a:ext cx="3008313" cy="37521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039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79762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77137"/>
            <a:ext cx="5486400" cy="5544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1194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194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748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9128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5685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73288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64907"/>
            <a:ext cx="5486400" cy="3906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4943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7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RBC-00442 footer-2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6563" y="5362575"/>
            <a:ext cx="8250237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4700588" y="5684838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07" r:id="rId8"/>
    <p:sldLayoutId id="2147483709" r:id="rId9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charset="0"/>
          <a:ea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charset="0"/>
          <a:ea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charset="0"/>
          <a:ea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charset="0"/>
          <a:ea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RBC-00442 top bar-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1800" y="406400"/>
            <a:ext cx="8259763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4700588" y="5684838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charset="0"/>
          <a:ea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charset="0"/>
          <a:ea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charset="0"/>
          <a:ea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charset="0"/>
          <a:ea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RBC-00442 divider-4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800" y="406400"/>
            <a:ext cx="8259763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4700588" y="5684838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charset="0"/>
          <a:ea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charset="0"/>
          <a:ea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charset="0"/>
          <a:ea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charset="0"/>
          <a:ea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RBC-00442 title-1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0850" y="406400"/>
            <a:ext cx="8259763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700588" y="5684838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oleObject" Target="../embeddings/Microsoft_Excel_97-2003_Worksheet1.xls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938416" y="1579083"/>
            <a:ext cx="7772400" cy="14700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5400" b="1" dirty="0" smtClean="0"/>
              <a:t>Update on Critical and Near-Fatal Asthma</a:t>
            </a:r>
            <a:endParaRPr lang="en-US" sz="4000" b="1" dirty="0" smtClean="0"/>
          </a:p>
        </p:txBody>
      </p:sp>
      <p:sp>
        <p:nvSpPr>
          <p:cNvPr id="40962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81105" y="3886200"/>
            <a:ext cx="6400800" cy="1752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b="1" dirty="0"/>
              <a:t>Alexandre T. Rotta, MD, </a:t>
            </a:r>
            <a:r>
              <a:rPr lang="en-US" sz="2000" b="1" dirty="0" smtClean="0"/>
              <a:t>FCCM</a:t>
            </a:r>
          </a:p>
          <a:p>
            <a:pPr algn="l"/>
            <a:r>
              <a:rPr lang="en-US" sz="2000" i="1" dirty="0" smtClean="0"/>
              <a:t>Professor </a:t>
            </a:r>
            <a:r>
              <a:rPr lang="en-US" sz="2000" i="1" dirty="0"/>
              <a:t>of Pediatrics</a:t>
            </a:r>
            <a:br>
              <a:rPr lang="en-US" sz="2000" i="1" dirty="0"/>
            </a:br>
            <a:r>
              <a:rPr lang="en-US" sz="2000" i="1" dirty="0"/>
              <a:t>The </a:t>
            </a:r>
            <a:r>
              <a:rPr lang="en-US" sz="2000" i="1" dirty="0" err="1"/>
              <a:t>Linsalata</a:t>
            </a:r>
            <a:r>
              <a:rPr lang="en-US" sz="2000" i="1" dirty="0"/>
              <a:t> </a:t>
            </a:r>
            <a:r>
              <a:rPr lang="en-US" sz="2000" i="1" dirty="0" smtClean="0"/>
              <a:t>Endowed Chair </a:t>
            </a:r>
            <a:r>
              <a:rPr lang="en-US" sz="2000" i="1" dirty="0"/>
              <a:t>in Pediatric Critical Care and Emergency Medicine </a:t>
            </a:r>
            <a:br>
              <a:rPr lang="en-US" sz="2000" i="1" dirty="0"/>
            </a:br>
            <a:r>
              <a:rPr lang="en-US" sz="2000" i="1" dirty="0" smtClean="0"/>
              <a:t>Chief, Pediatric Critical Care</a:t>
            </a:r>
            <a:r>
              <a:rPr lang="en-US" sz="2000" i="1" dirty="0"/>
              <a:t> </a:t>
            </a:r>
            <a:r>
              <a:rPr lang="en-US" sz="2000" i="1" dirty="0" smtClean="0"/>
              <a:t>and Emergency Medicine</a:t>
            </a:r>
          </a:p>
        </p:txBody>
      </p:sp>
    </p:spTree>
    <p:extLst>
      <p:ext uri="{BB962C8B-B14F-4D97-AF65-F5344CB8AC3E}">
        <p14:creationId xmlns:p14="http://schemas.microsoft.com/office/powerpoint/2010/main" val="17564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Steroids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448273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Inhaled Albuterol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436127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13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Inhaled Lev-Albuterol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225157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48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</a:t>
            </a:r>
            <a:r>
              <a:rPr lang="en-US" dirty="0" err="1" smtClean="0"/>
              <a:t>Terbutaline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8683384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73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Inhaled Ipratropium Bromide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302960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88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Magnesium Sulfate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401504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689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</a:t>
            </a:r>
            <a:r>
              <a:rPr lang="en-US" dirty="0" err="1" smtClean="0"/>
              <a:t>Methylxanthines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588778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90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Antibiotics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304692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7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26"/>
            <a:ext cx="9144000" cy="2797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3568"/>
            <a:ext cx="9144000" cy="5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Albuterol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59146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  <p:sp>
        <p:nvSpPr>
          <p:cNvPr id="3" name="Rounded Rectangle 2"/>
          <p:cNvSpPr/>
          <p:nvPr/>
        </p:nvSpPr>
        <p:spPr>
          <a:xfrm>
            <a:off x="6416836" y="427789"/>
            <a:ext cx="280737" cy="3074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22188" y="847549"/>
            <a:ext cx="280737" cy="307474"/>
          </a:xfrm>
          <a:prstGeom prst="roundRect">
            <a:avLst/>
          </a:prstGeom>
          <a:solidFill>
            <a:srgbClr val="FF66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70842" y="387685"/>
            <a:ext cx="125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Continuous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70842" y="80209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Intermittent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83" y="1457158"/>
            <a:ext cx="6165912" cy="294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5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40" y="268539"/>
            <a:ext cx="8229600" cy="1143000"/>
          </a:xfrm>
        </p:spPr>
        <p:txBody>
          <a:bodyPr/>
          <a:lstStyle/>
          <a:p>
            <a:r>
              <a:rPr lang="en-US" dirty="0" err="1" smtClean="0"/>
              <a:t>Terbutaline</a:t>
            </a:r>
            <a:r>
              <a:rPr lang="en-US" dirty="0" smtClean="0"/>
              <a:t> IV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576750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49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40" y="268539"/>
            <a:ext cx="8229600" cy="11430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orticosteroids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61925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60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40" y="268539"/>
            <a:ext cx="8229600" cy="1143000"/>
          </a:xfrm>
        </p:spPr>
        <p:txBody>
          <a:bodyPr/>
          <a:lstStyle/>
          <a:p>
            <a:r>
              <a:rPr lang="en-US" dirty="0" smtClean="0"/>
              <a:t>Ipratropium Bromide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227283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60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40" y="268539"/>
            <a:ext cx="8229600" cy="1143000"/>
          </a:xfrm>
        </p:spPr>
        <p:txBody>
          <a:bodyPr/>
          <a:lstStyle/>
          <a:p>
            <a:r>
              <a:rPr lang="en-US" dirty="0" smtClean="0"/>
              <a:t>Aminophylline/Theophylline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3449663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68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40" y="268539"/>
            <a:ext cx="8229600" cy="1143000"/>
          </a:xfrm>
        </p:spPr>
        <p:txBody>
          <a:bodyPr/>
          <a:lstStyle/>
          <a:p>
            <a:r>
              <a:rPr lang="en-US" dirty="0" smtClean="0"/>
              <a:t>Magnesium Sulfate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010720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73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40" y="268539"/>
            <a:ext cx="8229600" cy="1143000"/>
          </a:xfrm>
        </p:spPr>
        <p:txBody>
          <a:bodyPr/>
          <a:lstStyle/>
          <a:p>
            <a:r>
              <a:rPr lang="en-US" dirty="0" smtClean="0"/>
              <a:t>Ketamine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764265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143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40" y="268539"/>
            <a:ext cx="8229600" cy="1143000"/>
          </a:xfrm>
        </p:spPr>
        <p:txBody>
          <a:bodyPr/>
          <a:lstStyle/>
          <a:p>
            <a:r>
              <a:rPr lang="en-US" dirty="0" smtClean="0"/>
              <a:t>Neuromuscular Blockade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5406056"/>
              </p:ext>
            </p:extLst>
          </p:nvPr>
        </p:nvGraphicFramePr>
        <p:xfrm>
          <a:off x="802105" y="1484480"/>
          <a:ext cx="7644063" cy="350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08021" y="2739479"/>
            <a:ext cx="14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Usage (%)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42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 smtClean="0"/>
              <a:t>Oxygen</a:t>
            </a:r>
          </a:p>
          <a:p>
            <a:r>
              <a:rPr lang="en-US" sz="2400" dirty="0" smtClean="0"/>
              <a:t>IV Fluids</a:t>
            </a:r>
          </a:p>
          <a:p>
            <a:r>
              <a:rPr lang="en-US" sz="2400" dirty="0" smtClean="0"/>
              <a:t>Glucocorticoids</a:t>
            </a:r>
          </a:p>
          <a:p>
            <a:r>
              <a:rPr lang="en-US" sz="2400" dirty="0"/>
              <a:t>Inhaled 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dirty="0"/>
              <a:t>-agonist</a:t>
            </a:r>
          </a:p>
          <a:p>
            <a:r>
              <a:rPr lang="en-US" sz="2400" dirty="0" smtClean="0"/>
              <a:t>Ipratropium bromide</a:t>
            </a:r>
          </a:p>
          <a:p>
            <a:r>
              <a:rPr lang="en-US" sz="2400" dirty="0" smtClean="0"/>
              <a:t>Magnesium sulfate</a:t>
            </a:r>
          </a:p>
          <a:p>
            <a:r>
              <a:rPr lang="en-US" sz="2400" dirty="0" smtClean="0"/>
              <a:t>Intravenous 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dirty="0"/>
              <a:t>-agonist</a:t>
            </a:r>
          </a:p>
          <a:p>
            <a:r>
              <a:rPr lang="en-US" sz="2400" dirty="0" err="1" smtClean="0"/>
              <a:t>Methylxanthines</a:t>
            </a:r>
            <a:endParaRPr lang="en-US" sz="2400" dirty="0" smtClean="0"/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/>
              <a:t>Ketamine</a:t>
            </a:r>
          </a:p>
          <a:p>
            <a:r>
              <a:rPr lang="en-US" sz="2400" dirty="0" smtClean="0"/>
              <a:t>Mechanical ventilation</a:t>
            </a:r>
          </a:p>
          <a:p>
            <a:r>
              <a:rPr lang="en-US" sz="2400" dirty="0" smtClean="0"/>
              <a:t>Analgesia/sedation</a:t>
            </a:r>
          </a:p>
          <a:p>
            <a:r>
              <a:rPr lang="en-US" sz="2400" dirty="0" smtClean="0"/>
              <a:t>Neuromuscular blockade</a:t>
            </a:r>
          </a:p>
          <a:p>
            <a:r>
              <a:rPr lang="en-US" sz="2400" dirty="0" smtClean="0"/>
              <a:t>Inhaled anesthetics</a:t>
            </a:r>
          </a:p>
          <a:p>
            <a:r>
              <a:rPr lang="en-US" sz="2400" dirty="0" smtClean="0"/>
              <a:t>Antibiotics</a:t>
            </a:r>
          </a:p>
          <a:p>
            <a:r>
              <a:rPr lang="en-US" sz="2400" dirty="0" smtClean="0"/>
              <a:t>Bronchoscopy</a:t>
            </a:r>
          </a:p>
          <a:p>
            <a:r>
              <a:rPr lang="en-US" sz="2400" dirty="0" smtClean="0"/>
              <a:t>ECLS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00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 smtClean="0"/>
              <a:t>Oxygen</a:t>
            </a:r>
          </a:p>
          <a:p>
            <a:r>
              <a:rPr lang="en-US" sz="2400" dirty="0" smtClean="0"/>
              <a:t>IV Fluids</a:t>
            </a:r>
          </a:p>
          <a:p>
            <a:r>
              <a:rPr lang="en-US" sz="2400" dirty="0" smtClean="0"/>
              <a:t>Glucocorticoids</a:t>
            </a:r>
          </a:p>
          <a:p>
            <a:r>
              <a:rPr lang="en-US" sz="2400" dirty="0"/>
              <a:t>Inhaled 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dirty="0"/>
              <a:t>-agonist</a:t>
            </a:r>
          </a:p>
          <a:p>
            <a:r>
              <a:rPr lang="en-US" sz="2400" dirty="0" smtClean="0"/>
              <a:t>Ipratropium bromide</a:t>
            </a:r>
          </a:p>
          <a:p>
            <a:r>
              <a:rPr lang="en-US" sz="2400" dirty="0" smtClean="0"/>
              <a:t>Magnesium sulfate</a:t>
            </a:r>
          </a:p>
          <a:p>
            <a:r>
              <a:rPr lang="en-US" sz="2400" dirty="0" smtClean="0"/>
              <a:t>Intravenous 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dirty="0"/>
              <a:t>-agonist</a:t>
            </a:r>
          </a:p>
          <a:p>
            <a:r>
              <a:rPr lang="en-US" sz="2400" dirty="0" err="1" smtClean="0"/>
              <a:t>Methylxanthines</a:t>
            </a:r>
            <a:endParaRPr lang="en-US" sz="2400" dirty="0" smtClean="0"/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/>
              <a:t>Ketamine</a:t>
            </a:r>
          </a:p>
          <a:p>
            <a:r>
              <a:rPr lang="en-US" sz="2400" dirty="0"/>
              <a:t>Mechanical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/>
              <a:t>ventilation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Analgesia/sedation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Neuromuscular blockade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Inhaled anesthetics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Antibiotics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Bronchoscopy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ECLS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2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 smtClean="0"/>
              <a:t>Oxygen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IV Fluids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Glucocorticoids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Inhaled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Ipratropium bromide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Magnesium sulfate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Intravenous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Methylxanthines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Ketamine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Mechanical ventilation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Analgesia/sedation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Neuromuscular blockade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Inhaled anesthetics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Antibiotics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Bronchoscopy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ECLS</a:t>
            </a:r>
            <a:endParaRPr lang="en-US" sz="24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5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846"/>
            <a:ext cx="8229600" cy="1143000"/>
          </a:xfrm>
        </p:spPr>
        <p:txBody>
          <a:bodyPr/>
          <a:lstStyle/>
          <a:p>
            <a:r>
              <a:rPr lang="en-US" dirty="0" smtClean="0"/>
              <a:t>Nomenclature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368" y="1417638"/>
            <a:ext cx="8756316" cy="3617913"/>
          </a:xfrm>
        </p:spPr>
        <p:txBody>
          <a:bodyPr/>
          <a:lstStyle/>
          <a:p>
            <a:r>
              <a:rPr lang="en-US" sz="2400" u="sng" dirty="0" smtClean="0"/>
              <a:t>Status </a:t>
            </a:r>
            <a:r>
              <a:rPr lang="en-US" sz="2400" u="sng" dirty="0" err="1" smtClean="0"/>
              <a:t>Asthmaticus</a:t>
            </a:r>
            <a:r>
              <a:rPr lang="en-US" sz="2400" dirty="0" smtClean="0"/>
              <a:t>…</a:t>
            </a:r>
          </a:p>
          <a:p>
            <a:r>
              <a:rPr lang="en-US" sz="2400" u="sng" dirty="0" smtClean="0"/>
              <a:t>Acute Asthma Exacerbation</a:t>
            </a:r>
            <a:r>
              <a:rPr lang="en-US" sz="2400" dirty="0" smtClean="0"/>
              <a:t>: </a:t>
            </a:r>
            <a:r>
              <a:rPr lang="en-US" sz="2400" i="1" dirty="0" smtClean="0"/>
              <a:t>Acute manifestation of airway obstruction in a patient known to have asthma</a:t>
            </a:r>
            <a:endParaRPr lang="en-US" sz="2400" dirty="0" smtClean="0"/>
          </a:p>
          <a:p>
            <a:r>
              <a:rPr lang="en-US" sz="2400" u="sng" dirty="0" smtClean="0"/>
              <a:t>Acute Severe Asthma</a:t>
            </a:r>
            <a:r>
              <a:rPr lang="en-US" sz="2400" dirty="0" smtClean="0"/>
              <a:t>: </a:t>
            </a:r>
            <a:r>
              <a:rPr lang="en-US" sz="2400" i="1" dirty="0" smtClean="0"/>
              <a:t>an asthma attack unresponsive to repeated doses of beta-agonists and requiring hospital admission</a:t>
            </a:r>
          </a:p>
          <a:p>
            <a:r>
              <a:rPr lang="en-US" sz="2400" dirty="0" smtClean="0"/>
              <a:t> </a:t>
            </a:r>
            <a:r>
              <a:rPr lang="en-US" sz="2400" u="sng" dirty="0" smtClean="0"/>
              <a:t>Critical Asthma</a:t>
            </a:r>
            <a:r>
              <a:rPr lang="en-US" sz="2400" dirty="0" smtClean="0"/>
              <a:t>: </a:t>
            </a:r>
            <a:r>
              <a:rPr lang="en-US" sz="2400" i="1" dirty="0" smtClean="0"/>
              <a:t>Acute Severe Asthma that requires an ICU admission</a:t>
            </a:r>
          </a:p>
          <a:p>
            <a:r>
              <a:rPr lang="en-US" sz="2400" u="sng" dirty="0" smtClean="0"/>
              <a:t>Near-Fatal Asthma</a:t>
            </a:r>
            <a:r>
              <a:rPr lang="en-US" sz="2400" dirty="0" smtClean="0"/>
              <a:t>: </a:t>
            </a:r>
            <a:r>
              <a:rPr lang="en-US" sz="2400" i="1" dirty="0" smtClean="0"/>
              <a:t>Critical Asthma that requires intubation and mechanical ventilation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594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626" y="1724525"/>
            <a:ext cx="2576164" cy="3034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35" y="1724525"/>
            <a:ext cx="2710251" cy="303414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316" y="1724525"/>
            <a:ext cx="3039212" cy="297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3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-agonists abolish regional pulmonary hypoxic vasoconstriction (</a:t>
            </a:r>
            <a:r>
              <a:rPr lang="en-US" dirty="0" err="1" smtClean="0"/>
              <a:t>Connett</a:t>
            </a:r>
            <a:r>
              <a:rPr lang="en-US" dirty="0" smtClean="0"/>
              <a:t> 1993, Tal 1984)</a:t>
            </a:r>
          </a:p>
          <a:p>
            <a:r>
              <a:rPr lang="en-US" dirty="0" smtClean="0"/>
              <a:t>Oxygen should be the driver gas for </a:t>
            </a:r>
            <a:r>
              <a:rPr lang="en-US" dirty="0" err="1" smtClean="0"/>
              <a:t>nebulizations</a:t>
            </a:r>
            <a:r>
              <a:rPr lang="en-US" dirty="0" smtClean="0"/>
              <a:t> and used for SpO</a:t>
            </a:r>
            <a:r>
              <a:rPr lang="en-US" baseline="-25000" dirty="0" smtClean="0"/>
              <a:t>2</a:t>
            </a:r>
            <a:r>
              <a:rPr lang="en-US" dirty="0" smtClean="0"/>
              <a:t> &lt;92%</a:t>
            </a:r>
          </a:p>
          <a:p>
            <a:r>
              <a:rPr lang="en-US" dirty="0" smtClean="0"/>
              <a:t>No risk of oxygen-induced respiratory depression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Oxygen</a:t>
            </a:r>
          </a:p>
          <a:p>
            <a:r>
              <a:rPr lang="en-US" sz="2400" dirty="0" smtClean="0"/>
              <a:t>IV Fluids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Glucocorticoids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Inhaled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Ipratropium bromide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Magnesium sulfate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Intravenous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Methylxanthines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Ketamine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Mechanical ventilation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Analgesia/sedation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Neuromuscular blockade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Inhaled anesthetics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Antibiotics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Bronchoscopy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ECLS</a:t>
            </a:r>
            <a:endParaRPr lang="en-US" sz="24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94" y="324184"/>
            <a:ext cx="8234947" cy="491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831263" y="2299376"/>
            <a:ext cx="90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Preload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9241" y="1449144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Edema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Oxygen</a:t>
            </a:r>
          </a:p>
          <a:p>
            <a:r>
              <a:rPr lang="en-US" sz="2400" dirty="0" smtClean="0">
                <a:solidFill>
                  <a:srgbClr val="969696"/>
                </a:solidFill>
              </a:rPr>
              <a:t>IV Fluids</a:t>
            </a:r>
          </a:p>
          <a:p>
            <a:r>
              <a:rPr lang="en-US" sz="2400" dirty="0" smtClean="0"/>
              <a:t>Glucocorticoids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Inhaled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Ipratropium bromide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Magnesium sulfate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Intravenous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Methylxanthines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Ketamine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Mechanical ventilation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Analgesia/sedation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Neuromuscular blockade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Inhaled anesthetics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Antibiotics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Bronchoscopy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ECLS</a:t>
            </a:r>
            <a:endParaRPr lang="en-US" sz="24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8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169"/>
            <a:ext cx="8229600" cy="1143000"/>
          </a:xfrm>
        </p:spPr>
        <p:txBody>
          <a:bodyPr/>
          <a:lstStyle/>
          <a:p>
            <a:r>
              <a:rPr lang="en-US" dirty="0" smtClean="0"/>
              <a:t>Glucocorticoids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81847"/>
            <a:ext cx="8403958" cy="3617913"/>
          </a:xfrm>
        </p:spPr>
        <p:txBody>
          <a:bodyPr/>
          <a:lstStyle/>
          <a:p>
            <a:r>
              <a:rPr lang="en-US" sz="2800" dirty="0" smtClean="0"/>
              <a:t>Asthma is a disease of inflammation</a:t>
            </a:r>
          </a:p>
          <a:p>
            <a:r>
              <a:rPr lang="en-US" sz="2800" dirty="0" smtClean="0"/>
              <a:t>Play a central role in treatment</a:t>
            </a:r>
          </a:p>
          <a:p>
            <a:r>
              <a:rPr lang="en-US" sz="2800" dirty="0" smtClean="0"/>
              <a:t>Increase density, affinity and efficiency of </a:t>
            </a:r>
            <a:r>
              <a:rPr lang="en-US" sz="2800" dirty="0" smtClean="0">
                <a:latin typeface="Symbol" charset="2"/>
                <a:cs typeface="Symbol" charset="2"/>
              </a:rPr>
              <a:t>b</a:t>
            </a:r>
            <a:r>
              <a:rPr lang="en-US" sz="2800" dirty="0" smtClean="0"/>
              <a:t>-receptors</a:t>
            </a:r>
          </a:p>
          <a:p>
            <a:r>
              <a:rPr lang="en-US" sz="2800" dirty="0" smtClean="0"/>
              <a:t>Route</a:t>
            </a:r>
          </a:p>
          <a:p>
            <a:pPr lvl="1"/>
            <a:r>
              <a:rPr lang="en-US" sz="2400" dirty="0"/>
              <a:t>Inhaled steroids: Not </a:t>
            </a:r>
            <a:r>
              <a:rPr lang="en-US" sz="2400" dirty="0" smtClean="0"/>
              <a:t>indicated</a:t>
            </a:r>
          </a:p>
          <a:p>
            <a:pPr lvl="1"/>
            <a:r>
              <a:rPr lang="en-US" sz="2400" dirty="0" smtClean="0"/>
              <a:t>Enteral (prednisolone)</a:t>
            </a:r>
          </a:p>
          <a:p>
            <a:pPr lvl="1"/>
            <a:r>
              <a:rPr lang="en-US" sz="2400" dirty="0" smtClean="0"/>
              <a:t>IM Dexamethasone</a:t>
            </a:r>
          </a:p>
          <a:p>
            <a:pPr lvl="1"/>
            <a:r>
              <a:rPr lang="en-US" sz="2400" dirty="0" smtClean="0"/>
              <a:t>IV (methylprednisolone</a:t>
            </a:r>
            <a:r>
              <a:rPr lang="en-US" sz="2400" dirty="0"/>
              <a:t>); 2 mg/kg bolus followed by                     0.5 to 1 mg/kg/dose q 6hrs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916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Oxygen</a:t>
            </a:r>
          </a:p>
          <a:p>
            <a:r>
              <a:rPr lang="en-US" sz="2400" dirty="0" smtClean="0">
                <a:solidFill>
                  <a:srgbClr val="969696"/>
                </a:solidFill>
              </a:rPr>
              <a:t>IV Fluids</a:t>
            </a:r>
          </a:p>
          <a:p>
            <a:r>
              <a:rPr lang="en-US" sz="2400" dirty="0" smtClean="0">
                <a:solidFill>
                  <a:srgbClr val="969696"/>
                </a:solidFill>
              </a:rPr>
              <a:t>Glucocorticoids</a:t>
            </a:r>
          </a:p>
          <a:p>
            <a:r>
              <a:rPr lang="en-US" sz="2400" dirty="0"/>
              <a:t>Inhaled 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dirty="0"/>
              <a:t>-agonist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Ipratropium bromide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Magnesium sulfate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Intravenous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Methylxanthines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Ketamine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Mechanical ventilation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Analgesia/sedation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Neuromuscular blockade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Inhaled anesthetics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Antibiotics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Bronchoscopy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ECLS</a:t>
            </a:r>
            <a:endParaRPr lang="en-US" sz="24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Inhaled 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-agonist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64632"/>
            <a:ext cx="8229600" cy="3453481"/>
          </a:xfrm>
        </p:spPr>
        <p:txBody>
          <a:bodyPr/>
          <a:lstStyle/>
          <a:p>
            <a:r>
              <a:rPr lang="en-US" dirty="0" smtClean="0"/>
              <a:t>Albuterol</a:t>
            </a:r>
          </a:p>
          <a:p>
            <a:pPr lvl="1"/>
            <a:r>
              <a:rPr lang="en-US" dirty="0" smtClean="0"/>
              <a:t>Continuous</a:t>
            </a:r>
          </a:p>
          <a:p>
            <a:pPr lvl="1"/>
            <a:r>
              <a:rPr lang="en-US" dirty="0" smtClean="0"/>
              <a:t>Intermittent</a:t>
            </a:r>
          </a:p>
          <a:p>
            <a:r>
              <a:rPr lang="en-US" dirty="0" err="1" smtClean="0"/>
              <a:t>Levalbuterol</a:t>
            </a:r>
            <a:endParaRPr lang="en-US" dirty="0" smtClean="0"/>
          </a:p>
          <a:p>
            <a:r>
              <a:rPr lang="en-US" dirty="0" smtClean="0"/>
              <a:t>Isoproterenol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8420" y="1232972"/>
            <a:ext cx="783324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soproterenol &gt; </a:t>
            </a:r>
            <a:r>
              <a:rPr lang="en-US" dirty="0" err="1" smtClean="0">
                <a:solidFill>
                  <a:schemeClr val="bg1"/>
                </a:solidFill>
              </a:rPr>
              <a:t>fenoterol</a:t>
            </a:r>
            <a:r>
              <a:rPr lang="en-US" dirty="0" smtClean="0">
                <a:solidFill>
                  <a:schemeClr val="bg1"/>
                </a:solidFill>
              </a:rPr>
              <a:t> &gt; albuterol &gt; </a:t>
            </a:r>
            <a:r>
              <a:rPr lang="en-US" dirty="0" err="1" smtClean="0">
                <a:solidFill>
                  <a:schemeClr val="bg1"/>
                </a:solidFill>
              </a:rPr>
              <a:t>terbutaline</a:t>
            </a:r>
            <a:r>
              <a:rPr lang="en-US" dirty="0" smtClean="0">
                <a:solidFill>
                  <a:schemeClr val="bg1"/>
                </a:solidFill>
              </a:rPr>
              <a:t> &gt; </a:t>
            </a:r>
            <a:r>
              <a:rPr lang="en-US" dirty="0" err="1" smtClean="0">
                <a:solidFill>
                  <a:schemeClr val="bg1"/>
                </a:solidFill>
              </a:rPr>
              <a:t>isoetharine</a:t>
            </a:r>
            <a:r>
              <a:rPr lang="en-US" dirty="0" smtClean="0">
                <a:solidFill>
                  <a:schemeClr val="bg1"/>
                </a:solidFill>
              </a:rPr>
              <a:t> &gt; </a:t>
            </a:r>
            <a:r>
              <a:rPr lang="en-US" dirty="0" err="1" smtClean="0">
                <a:solidFill>
                  <a:schemeClr val="bg1"/>
                </a:solidFill>
              </a:rPr>
              <a:t>metaproterenol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94916"/>
            <a:ext cx="86233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294"/>
            <a:ext cx="9144000" cy="32299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684" y="5018377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Camargo </a:t>
            </a:r>
            <a:r>
              <a:rPr lang="en-US" sz="1100" i="1" dirty="0" err="1"/>
              <a:t>Jr</a:t>
            </a:r>
            <a:r>
              <a:rPr lang="en-US" sz="1100" i="1" dirty="0"/>
              <a:t> CA, Spooner C, Rowe BH. Continuous versus intermittent beta-agonists for acute asthma. Cochrane </a:t>
            </a:r>
            <a:r>
              <a:rPr lang="en-US" sz="1100" i="1" dirty="0" smtClean="0"/>
              <a:t>Database of </a:t>
            </a:r>
            <a:r>
              <a:rPr lang="en-US" sz="1100" i="1" dirty="0"/>
              <a:t>Systematic Reviews </a:t>
            </a:r>
            <a:r>
              <a:rPr lang="en-US" sz="1100" i="1" dirty="0" smtClean="0"/>
              <a:t>2003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9327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67" r="2609"/>
          <a:stretch/>
        </p:blipFill>
        <p:spPr>
          <a:xfrm>
            <a:off x="0" y="200526"/>
            <a:ext cx="4665579" cy="5032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614" y="1118252"/>
            <a:ext cx="4349386" cy="31596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327" y="5293901"/>
            <a:ext cx="2739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FFFFFF"/>
                </a:solidFill>
              </a:rPr>
              <a:t>Papo</a:t>
            </a:r>
            <a:r>
              <a:rPr lang="en-US" sz="1400" i="1" dirty="0" smtClean="0">
                <a:solidFill>
                  <a:srgbClr val="FFFFFF"/>
                </a:solidFill>
              </a:rPr>
              <a:t> MC et al, </a:t>
            </a:r>
            <a:r>
              <a:rPr lang="en-US" sz="1400" i="1" dirty="0" err="1" smtClean="0">
                <a:solidFill>
                  <a:srgbClr val="FFFFFF"/>
                </a:solidFill>
              </a:rPr>
              <a:t>Crit</a:t>
            </a:r>
            <a:r>
              <a:rPr lang="en-US" sz="1400" i="1" dirty="0" smtClean="0">
                <a:solidFill>
                  <a:srgbClr val="FFFFFF"/>
                </a:solidFill>
              </a:rPr>
              <a:t> Care Med 1993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 (USA)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554" y="1600200"/>
            <a:ext cx="4038600" cy="3755371"/>
          </a:xfrm>
        </p:spPr>
        <p:txBody>
          <a:bodyPr/>
          <a:lstStyle/>
          <a:p>
            <a:r>
              <a:rPr lang="en-US" sz="2400" dirty="0" smtClean="0"/>
              <a:t>Most common chronic illness among children (9.5%)</a:t>
            </a:r>
          </a:p>
          <a:p>
            <a:r>
              <a:rPr lang="en-US" sz="2400" dirty="0" smtClean="0"/>
              <a:t>150,000 hospital admissions/year</a:t>
            </a:r>
          </a:p>
          <a:p>
            <a:r>
              <a:rPr lang="en-US" sz="2400" dirty="0" smtClean="0"/>
              <a:t>Hospitalizations are </a:t>
            </a:r>
            <a:r>
              <a:rPr lang="en-US" sz="2400" dirty="0" smtClean="0">
                <a:solidFill>
                  <a:srgbClr val="009900"/>
                </a:solidFill>
              </a:rPr>
              <a:t>decreasing</a:t>
            </a:r>
          </a:p>
          <a:p>
            <a:r>
              <a:rPr lang="en-US" sz="2400" dirty="0" smtClean="0"/>
              <a:t>Critical asthma admissions are </a:t>
            </a:r>
            <a:r>
              <a:rPr lang="en-US" sz="2400" dirty="0" smtClean="0">
                <a:solidFill>
                  <a:srgbClr val="FF0000"/>
                </a:solidFill>
              </a:rPr>
              <a:t>increasing</a:t>
            </a:r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Ohio Collaborative: 25% of asthma admissions = PICU</a:t>
            </a:r>
          </a:p>
          <a:p>
            <a:r>
              <a:rPr lang="en-US" sz="2400" dirty="0" smtClean="0"/>
              <a:t>5-12% need mechanical ventilation</a:t>
            </a:r>
          </a:p>
          <a:p>
            <a:r>
              <a:rPr lang="en-US" sz="2400" dirty="0" smtClean="0"/>
              <a:t>3-5% need NIV</a:t>
            </a:r>
          </a:p>
          <a:p>
            <a:r>
              <a:rPr lang="en-US" sz="2400" dirty="0" smtClean="0"/>
              <a:t>Mortality is low</a:t>
            </a:r>
          </a:p>
          <a:p>
            <a:pPr lvl="1"/>
            <a:r>
              <a:rPr lang="en-US" sz="2000" dirty="0" smtClean="0"/>
              <a:t>Acute Severe Asthma: &lt;0.1%</a:t>
            </a:r>
          </a:p>
          <a:p>
            <a:pPr lvl="1"/>
            <a:r>
              <a:rPr lang="en-US" sz="2000" dirty="0" smtClean="0"/>
              <a:t>Critical Asthma: 0.3%</a:t>
            </a:r>
          </a:p>
          <a:p>
            <a:pPr lvl="1"/>
            <a:r>
              <a:rPr lang="en-US" sz="2000" dirty="0" smtClean="0"/>
              <a:t>Near-Fatal Asthma: 4%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181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22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95" y="1814688"/>
            <a:ext cx="4368991" cy="3209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842" y="1535919"/>
            <a:ext cx="4465053" cy="3488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694" y="5293588"/>
            <a:ext cx="2447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Qureshi</a:t>
            </a:r>
            <a:r>
              <a:rPr lang="en-US" sz="1200" i="1" dirty="0">
                <a:solidFill>
                  <a:schemeClr val="bg1"/>
                </a:solidFill>
              </a:rPr>
              <a:t> et </a:t>
            </a:r>
            <a:r>
              <a:rPr lang="en-US" sz="1200" i="1" dirty="0" smtClean="0">
                <a:solidFill>
                  <a:schemeClr val="bg1"/>
                </a:solidFill>
              </a:rPr>
              <a:t>al, Ann </a:t>
            </a:r>
            <a:r>
              <a:rPr lang="en-US" sz="1200" i="1" dirty="0" err="1" smtClean="0">
                <a:solidFill>
                  <a:schemeClr val="bg1"/>
                </a:solidFill>
              </a:rPr>
              <a:t>Emer</a:t>
            </a:r>
            <a:r>
              <a:rPr lang="en-US" sz="1200" i="1" dirty="0" smtClean="0">
                <a:solidFill>
                  <a:schemeClr val="bg1"/>
                </a:solidFill>
              </a:rPr>
              <a:t> Med 2005 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>
                <a:solidFill>
                  <a:srgbClr val="BFBFBF"/>
                </a:solidFill>
              </a:rPr>
              <a:t>Oxygen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IV Fluids</a:t>
            </a:r>
          </a:p>
          <a:p>
            <a:r>
              <a:rPr lang="en-US" sz="2400" dirty="0">
                <a:solidFill>
                  <a:srgbClr val="BFBFBF"/>
                </a:solidFill>
              </a:rPr>
              <a:t>Glucocorticoids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Inhaled b-agonist</a:t>
            </a:r>
          </a:p>
          <a:p>
            <a:r>
              <a:rPr lang="en-US" sz="2400" dirty="0"/>
              <a:t>Ipratropium bromide</a:t>
            </a:r>
          </a:p>
          <a:p>
            <a:r>
              <a:rPr lang="en-US" sz="2400" dirty="0">
                <a:solidFill>
                  <a:srgbClr val="BFBFBF"/>
                </a:solidFill>
              </a:rPr>
              <a:t>Magnesium sulfate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Intravenous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Methylxanthines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Ketamine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Mechanical ventilation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Analgesia/sedation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Neuromuscular blockade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Inhaled anesthetics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Antibiotics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Bronchoscopy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ECLS</a:t>
            </a:r>
            <a:endParaRPr lang="en-US" sz="24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0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1041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2018" y="528911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N </a:t>
            </a:r>
            <a:r>
              <a:rPr lang="en-US" sz="1400" i="1" dirty="0" err="1" smtClean="0">
                <a:solidFill>
                  <a:schemeClr val="bg1"/>
                </a:solidFill>
              </a:rPr>
              <a:t>Engl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da-DK" sz="1400" i="1" dirty="0" smtClean="0">
                <a:solidFill>
                  <a:schemeClr val="bg1"/>
                </a:solidFill>
              </a:rPr>
              <a:t>J </a:t>
            </a:r>
            <a:r>
              <a:rPr lang="da-DK" sz="1400" i="1" dirty="0">
                <a:solidFill>
                  <a:schemeClr val="bg1"/>
                </a:solidFill>
              </a:rPr>
              <a:t>Med 1998;339:1030-5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053" y="1382765"/>
            <a:ext cx="5897976" cy="39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>
                <a:solidFill>
                  <a:srgbClr val="BFBFBF"/>
                </a:solidFill>
              </a:rPr>
              <a:t>Oxygen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IV Fluids</a:t>
            </a:r>
          </a:p>
          <a:p>
            <a:r>
              <a:rPr lang="en-US" sz="2400" dirty="0">
                <a:solidFill>
                  <a:srgbClr val="BFBFBF"/>
                </a:solidFill>
              </a:rPr>
              <a:t>Glucocorticoids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Inhaled b-agonist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Ipratropium bromide</a:t>
            </a:r>
          </a:p>
          <a:p>
            <a:r>
              <a:rPr lang="en-US" sz="2400" dirty="0"/>
              <a:t>Magnesium sulfate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Intravenous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Methylxanthines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Ketamine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Mechanical ventilation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Analgesia/sedation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Neuromuscular blockade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Inhaled anesthetics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Antibiotics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Bronchoscopy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ECLS</a:t>
            </a:r>
            <a:endParaRPr lang="en-US" sz="24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91" y="60726"/>
            <a:ext cx="8691508" cy="2078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4879"/>
            <a:ext cx="9144000" cy="17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>
                <a:solidFill>
                  <a:srgbClr val="BFBFBF"/>
                </a:solidFill>
              </a:rPr>
              <a:t>Oxygen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IV Fluids</a:t>
            </a:r>
          </a:p>
          <a:p>
            <a:r>
              <a:rPr lang="en-US" sz="2400" dirty="0">
                <a:solidFill>
                  <a:srgbClr val="BFBFBF"/>
                </a:solidFill>
              </a:rPr>
              <a:t>Glucocorticoids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Inhaled b-agonist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Ipratropium bromide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Magnesium sulfate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Intravenous </a:t>
            </a:r>
            <a:r>
              <a:rPr lang="en-US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rgbClr val="000000"/>
                </a:solidFill>
              </a:rPr>
              <a:t>-agonist</a:t>
            </a:r>
          </a:p>
          <a:p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Methylxanthines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Ketamine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Mechanical ventilation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Analgesia/sedation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Neuromuscular blockade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Inhaled anesthetics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Antibiotics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Bronchoscopy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ECLS</a:t>
            </a:r>
            <a:endParaRPr lang="en-US" sz="24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Intravenous </a:t>
            </a:r>
            <a:r>
              <a:rPr lang="en-US" dirty="0" err="1" smtClean="0"/>
              <a:t>Terbutaline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Dose range: 0.1 to 10 mcg/kg/min</a:t>
            </a:r>
          </a:p>
          <a:p>
            <a:r>
              <a:rPr lang="en-US" dirty="0" smtClean="0"/>
              <a:t>Usual dose: 1 to 4 mcg/kg/min</a:t>
            </a:r>
          </a:p>
          <a:p>
            <a:r>
              <a:rPr lang="en-US" dirty="0" smtClean="0"/>
              <a:t>Monitor closely</a:t>
            </a:r>
          </a:p>
          <a:p>
            <a:pPr lvl="1"/>
            <a:r>
              <a:rPr lang="en-US" dirty="0" smtClean="0"/>
              <a:t>Hypokalemia</a:t>
            </a:r>
          </a:p>
          <a:p>
            <a:pPr lvl="1"/>
            <a:r>
              <a:rPr lang="en-US" dirty="0" smtClean="0"/>
              <a:t>Arrhythmias</a:t>
            </a:r>
          </a:p>
          <a:p>
            <a:pPr lvl="1"/>
            <a:r>
              <a:rPr lang="en-US" dirty="0" smtClean="0"/>
              <a:t>Chest 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>
                <a:solidFill>
                  <a:srgbClr val="BFBFBF"/>
                </a:solidFill>
              </a:rPr>
              <a:t>Oxygen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IV Fluids</a:t>
            </a:r>
          </a:p>
          <a:p>
            <a:r>
              <a:rPr lang="en-US" sz="2400" dirty="0">
                <a:solidFill>
                  <a:srgbClr val="BFBFBF"/>
                </a:solidFill>
              </a:rPr>
              <a:t>Glucocorticoids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Inhaled b-agonist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Ipratropium bromide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Magnesium sulfate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Intravenous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err="1" smtClean="0"/>
              <a:t>Methylxanthines</a:t>
            </a:r>
            <a:endParaRPr lang="en-US" sz="2400" dirty="0" smtClean="0"/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Ketamine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Mechanical ventilation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Analgesia/sedation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Neuromuscular blockade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Inhaled anesthetics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Antibiotics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Bronchoscopy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ECLS</a:t>
            </a:r>
            <a:endParaRPr lang="en-US" sz="24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65" y="1002627"/>
            <a:ext cx="3240323" cy="4339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835" y="1340107"/>
            <a:ext cx="5051849" cy="3868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6" y="49868"/>
            <a:ext cx="9037053" cy="421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925" y="452320"/>
            <a:ext cx="2888916" cy="2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7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Asthma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3152"/>
            <a:ext cx="4038600" cy="3755371"/>
          </a:xfrm>
        </p:spPr>
        <p:txBody>
          <a:bodyPr/>
          <a:lstStyle/>
          <a:p>
            <a:r>
              <a:rPr lang="en-US" sz="2400" dirty="0">
                <a:solidFill>
                  <a:srgbClr val="BFBFBF"/>
                </a:solidFill>
              </a:rPr>
              <a:t>Oxygen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IV Fluids</a:t>
            </a:r>
          </a:p>
          <a:p>
            <a:r>
              <a:rPr lang="en-US" sz="2400" dirty="0">
                <a:solidFill>
                  <a:srgbClr val="BFBFBF"/>
                </a:solidFill>
              </a:rPr>
              <a:t>Glucocorticoids</a:t>
            </a:r>
          </a:p>
          <a:p>
            <a:r>
              <a:rPr lang="en-US" sz="2400" dirty="0">
                <a:solidFill>
                  <a:srgbClr val="BFBFBF"/>
                </a:solidFill>
              </a:rPr>
              <a:t>Inhaled b-agonist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Ipratropium bromide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Magnesium sulfate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Intravenous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-agonist</a:t>
            </a:r>
          </a:p>
          <a:p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Methylxanthines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9888"/>
            <a:ext cx="4201695" cy="3755371"/>
          </a:xfrm>
        </p:spPr>
        <p:txBody>
          <a:bodyPr/>
          <a:lstStyle/>
          <a:p>
            <a:r>
              <a:rPr lang="en-US" sz="2400" dirty="0" smtClean="0"/>
              <a:t>Ketamine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Mechanical ventilation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Analgesia/sedation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Neuromuscular blockade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Inhaled anesthetics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Antibiotics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Bronchoscopy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ECLS</a:t>
            </a:r>
            <a:endParaRPr lang="en-US" sz="24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16" y="106947"/>
            <a:ext cx="4639890" cy="5211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8735" y="5318115"/>
            <a:ext cx="539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Rotta AT et al, Asthma, in Fuhrman and Zimmerman’s Pediatric Critical Care, 2011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Ketamine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Dissociative anesthetic</a:t>
            </a:r>
          </a:p>
          <a:p>
            <a:r>
              <a:rPr lang="en-US" sz="2800" dirty="0" err="1" smtClean="0"/>
              <a:t>Bronchodilation</a:t>
            </a:r>
            <a:endParaRPr lang="en-US" sz="2800" dirty="0" smtClean="0"/>
          </a:p>
          <a:p>
            <a:r>
              <a:rPr lang="en-US" sz="2800" dirty="0" err="1" smtClean="0"/>
              <a:t>Sialorrhea</a:t>
            </a:r>
            <a:endParaRPr lang="en-US" sz="2800" dirty="0" smtClean="0"/>
          </a:p>
          <a:p>
            <a:r>
              <a:rPr lang="en-US" sz="2800" dirty="0" smtClean="0"/>
              <a:t>Emergence phenomenon, hallucinations</a:t>
            </a:r>
          </a:p>
          <a:p>
            <a:r>
              <a:rPr lang="en-US" sz="2800" dirty="0" smtClean="0"/>
              <a:t>Bolus 1-2 mg/kg, IV</a:t>
            </a:r>
          </a:p>
          <a:p>
            <a:r>
              <a:rPr lang="en-US" sz="2800" dirty="0" smtClean="0"/>
              <a:t>Infusion 1-2 mg/kg/h, IV</a:t>
            </a:r>
          </a:p>
          <a:p>
            <a:r>
              <a:rPr lang="en-US" sz="2800" dirty="0" smtClean="0"/>
              <a:t>Be ready to intubate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49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Intubation</a:t>
            </a:r>
            <a:endParaRPr lang="en-US" dirty="0">
              <a:ea typeface="+mj-ea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3617913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Fentanyl or Ketamine</a:t>
            </a:r>
          </a:p>
          <a:p>
            <a:r>
              <a:rPr lang="en-US" sz="2800" dirty="0">
                <a:latin typeface="Arial" charset="0"/>
              </a:rPr>
              <a:t>Midazolam</a:t>
            </a:r>
          </a:p>
          <a:p>
            <a:r>
              <a:rPr lang="en-US" sz="2800" dirty="0">
                <a:latin typeface="Arial" charset="0"/>
              </a:rPr>
              <a:t>NMB: </a:t>
            </a:r>
            <a:r>
              <a:rPr lang="en-US" sz="2800" dirty="0" err="1" smtClean="0">
                <a:latin typeface="Arial" charset="0"/>
              </a:rPr>
              <a:t>Vecuronium</a:t>
            </a:r>
            <a:r>
              <a:rPr lang="en-US" sz="2800" dirty="0" smtClean="0">
                <a:latin typeface="Arial" charset="0"/>
              </a:rPr>
              <a:t> or </a:t>
            </a:r>
            <a:r>
              <a:rPr lang="en-US" sz="2800" dirty="0" err="1" smtClean="0">
                <a:latin typeface="Arial" charset="0"/>
              </a:rPr>
              <a:t>cisatracurium</a:t>
            </a:r>
            <a:endParaRPr lang="en-US" sz="2800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Cuffed ET Tube</a:t>
            </a:r>
          </a:p>
          <a:p>
            <a:r>
              <a:rPr lang="en-US" sz="2800" dirty="0">
                <a:latin typeface="Arial" charset="0"/>
              </a:rPr>
              <a:t>Slow hand bagging once intubated, long expiratory times</a:t>
            </a:r>
          </a:p>
          <a:p>
            <a:r>
              <a:rPr lang="en-US" sz="2800" dirty="0">
                <a:latin typeface="Arial" charset="0"/>
              </a:rPr>
              <a:t>Obtain chest </a:t>
            </a:r>
            <a:r>
              <a:rPr lang="en-US" sz="2800" dirty="0" err="1">
                <a:latin typeface="Arial" charset="0"/>
              </a:rPr>
              <a:t>Xray</a:t>
            </a: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</a:rPr>
              <a:t>Ventilation Strategies in Asthma</a:t>
            </a:r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793750" y="1164462"/>
            <a:ext cx="6826250" cy="4195763"/>
            <a:chOff x="500" y="1296"/>
            <a:chExt cx="4300" cy="2643"/>
          </a:xfrm>
        </p:grpSpPr>
        <p:graphicFrame>
          <p:nvGraphicFramePr>
            <p:cNvPr id="1026" name="Object 4"/>
            <p:cNvGraphicFramePr>
              <a:graphicFrameLocks noChangeAspect="1"/>
            </p:cNvGraphicFramePr>
            <p:nvPr/>
          </p:nvGraphicFramePr>
          <p:xfrm>
            <a:off x="707" y="1440"/>
            <a:ext cx="4093" cy="23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3" name="Chart" r:id="rId4" imgW="6498899" imgH="3767655" progId="Excel.Chart.8">
                    <p:embed/>
                  </p:oleObj>
                </mc:Choice>
                <mc:Fallback>
                  <p:oleObj name="Chart" r:id="rId4" imgW="6498899" imgH="3767655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" y="1440"/>
                          <a:ext cx="4093" cy="23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2" name="Text Box 5"/>
            <p:cNvSpPr txBox="1">
              <a:spLocks noChangeArrowheads="1"/>
            </p:cNvSpPr>
            <p:nvPr/>
          </p:nvSpPr>
          <p:spPr bwMode="auto">
            <a:xfrm>
              <a:off x="1248" y="1776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43%</a:t>
              </a:r>
            </a:p>
          </p:txBody>
        </p:sp>
        <p:sp>
          <p:nvSpPr>
            <p:cNvPr id="1033" name="Text Box 6"/>
            <p:cNvSpPr txBox="1">
              <a:spLocks noChangeArrowheads="1"/>
            </p:cNvSpPr>
            <p:nvPr/>
          </p:nvSpPr>
          <p:spPr bwMode="auto">
            <a:xfrm>
              <a:off x="2154" y="2601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23%</a:t>
              </a:r>
            </a:p>
          </p:txBody>
        </p:sp>
        <p:sp>
          <p:nvSpPr>
            <p:cNvPr id="1034" name="Text Box 7"/>
            <p:cNvSpPr txBox="1">
              <a:spLocks noChangeArrowheads="1"/>
            </p:cNvSpPr>
            <p:nvPr/>
          </p:nvSpPr>
          <p:spPr bwMode="auto">
            <a:xfrm>
              <a:off x="4140" y="3168"/>
              <a:ext cx="3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0%</a:t>
              </a:r>
            </a:p>
          </p:txBody>
        </p:sp>
        <p:sp>
          <p:nvSpPr>
            <p:cNvPr id="1035" name="Text Box 8"/>
            <p:cNvSpPr txBox="1">
              <a:spLocks noChangeArrowheads="1"/>
            </p:cNvSpPr>
            <p:nvPr/>
          </p:nvSpPr>
          <p:spPr bwMode="auto">
            <a:xfrm rot="-5400000">
              <a:off x="84" y="2456"/>
              <a:ext cx="108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/>
                <a:t>Mortality (%)</a:t>
              </a:r>
            </a:p>
          </p:txBody>
        </p:sp>
        <p:sp>
          <p:nvSpPr>
            <p:cNvPr id="1036" name="Text Box 9"/>
            <p:cNvSpPr txBox="1">
              <a:spLocks noChangeArrowheads="1"/>
            </p:cNvSpPr>
            <p:nvPr/>
          </p:nvSpPr>
          <p:spPr bwMode="auto">
            <a:xfrm>
              <a:off x="864" y="3641"/>
              <a:ext cx="103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/>
                <a:t>Scoggins CH, et al</a:t>
              </a:r>
            </a:p>
            <a:p>
              <a:pPr algn="ctr" eaLnBrk="1" hangingPunct="1"/>
              <a:r>
                <a:rPr lang="en-US" sz="1200" i="1"/>
                <a:t>JAMA 1977</a:t>
              </a:r>
            </a:p>
          </p:txBody>
        </p:sp>
        <p:sp>
          <p:nvSpPr>
            <p:cNvPr id="1037" name="Text Box 10"/>
            <p:cNvSpPr txBox="1">
              <a:spLocks noChangeArrowheads="1"/>
            </p:cNvSpPr>
            <p:nvPr/>
          </p:nvSpPr>
          <p:spPr bwMode="auto">
            <a:xfrm>
              <a:off x="1872" y="3648"/>
              <a:ext cx="115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/>
                <a:t>Picardo C, et al</a:t>
              </a:r>
            </a:p>
            <a:p>
              <a:pPr algn="ctr" eaLnBrk="1" hangingPunct="1"/>
              <a:r>
                <a:rPr lang="en-US" sz="1200" i="1"/>
                <a:t>Eur J Respir Dis 1983</a:t>
              </a:r>
            </a:p>
          </p:txBody>
        </p:sp>
        <p:sp>
          <p:nvSpPr>
            <p:cNvPr id="1038" name="Text Box 11"/>
            <p:cNvSpPr txBox="1">
              <a:spLocks noChangeArrowheads="1"/>
            </p:cNvSpPr>
            <p:nvPr/>
          </p:nvSpPr>
          <p:spPr bwMode="auto">
            <a:xfrm>
              <a:off x="3504" y="3616"/>
              <a:ext cx="120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/>
                <a:t>Darioli R, Perret C </a:t>
              </a:r>
            </a:p>
            <a:p>
              <a:pPr algn="ctr" eaLnBrk="1" hangingPunct="1"/>
              <a:r>
                <a:rPr lang="en-US" sz="1200" i="1"/>
                <a:t>Am Rev Respir Dis 1984</a:t>
              </a:r>
            </a:p>
          </p:txBody>
        </p:sp>
        <p:sp>
          <p:nvSpPr>
            <p:cNvPr id="1039" name="Text Box 12"/>
            <p:cNvSpPr txBox="1">
              <a:spLocks noChangeArrowheads="1"/>
            </p:cNvSpPr>
            <p:nvPr/>
          </p:nvSpPr>
          <p:spPr bwMode="auto">
            <a:xfrm>
              <a:off x="1416" y="1305"/>
              <a:ext cx="13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Traditional Strategy</a:t>
              </a:r>
            </a:p>
          </p:txBody>
        </p:sp>
        <p:sp>
          <p:nvSpPr>
            <p:cNvPr id="1040" name="Text Box 13"/>
            <p:cNvSpPr txBox="1">
              <a:spLocks noChangeArrowheads="1"/>
            </p:cNvSpPr>
            <p:nvPr/>
          </p:nvSpPr>
          <p:spPr bwMode="auto">
            <a:xfrm>
              <a:off x="3371" y="1305"/>
              <a:ext cx="97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/>
                <a:t> </a:t>
              </a:r>
              <a:r>
                <a:rPr lang="en-US" dirty="0" err="1"/>
                <a:t>Hypercapnia</a:t>
              </a:r>
              <a:endParaRPr lang="en-US" dirty="0"/>
            </a:p>
          </p:txBody>
        </p:sp>
        <p:sp>
          <p:nvSpPr>
            <p:cNvPr id="1041" name="Line 14"/>
            <p:cNvSpPr>
              <a:spLocks noChangeShapeType="1"/>
            </p:cNvSpPr>
            <p:nvPr/>
          </p:nvSpPr>
          <p:spPr bwMode="auto">
            <a:xfrm>
              <a:off x="3163" y="1296"/>
              <a:ext cx="0" cy="23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77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217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Ventilator Modes</a:t>
            </a:r>
            <a:endParaRPr lang="en-US" dirty="0">
              <a:ea typeface="+mj-ea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1053300"/>
            <a:ext cx="8229600" cy="4246563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PC-SIMV</a:t>
            </a:r>
          </a:p>
          <a:p>
            <a:pPr lvl="1"/>
            <a:r>
              <a:rPr lang="en-US" sz="2400" dirty="0">
                <a:latin typeface="Arial" charset="0"/>
              </a:rPr>
              <a:t>Decelerating </a:t>
            </a:r>
            <a:r>
              <a:rPr lang="en-US" sz="2400" dirty="0" err="1">
                <a:latin typeface="Arial" charset="0"/>
              </a:rPr>
              <a:t>insp</a:t>
            </a:r>
            <a:r>
              <a:rPr lang="en-US" sz="2400" dirty="0">
                <a:latin typeface="Arial" charset="0"/>
              </a:rPr>
              <a:t> flow</a:t>
            </a:r>
          </a:p>
          <a:p>
            <a:pPr lvl="1"/>
            <a:r>
              <a:rPr lang="en-US" sz="2400" dirty="0">
                <a:latin typeface="Arial" charset="0"/>
              </a:rPr>
              <a:t>Square pressure waveform</a:t>
            </a:r>
          </a:p>
          <a:p>
            <a:r>
              <a:rPr lang="en-US" sz="2800" dirty="0">
                <a:latin typeface="Arial" charset="0"/>
              </a:rPr>
              <a:t>VC-SMIV</a:t>
            </a:r>
          </a:p>
          <a:p>
            <a:pPr lvl="1"/>
            <a:r>
              <a:rPr lang="en-US" sz="2400" dirty="0">
                <a:latin typeface="Arial" charset="0"/>
              </a:rPr>
              <a:t>Constant inspiratory flow</a:t>
            </a:r>
          </a:p>
          <a:p>
            <a:pPr lvl="1"/>
            <a:r>
              <a:rPr lang="en-US" sz="2400" dirty="0">
                <a:latin typeface="Arial" charset="0"/>
              </a:rPr>
              <a:t>Triangular pressure waveform</a:t>
            </a:r>
          </a:p>
          <a:p>
            <a:pPr lvl="1"/>
            <a:r>
              <a:rPr lang="en-US" sz="2400" dirty="0">
                <a:latin typeface="Arial" charset="0"/>
              </a:rPr>
              <a:t>Allows for measurement of peak-to-plateau pressure</a:t>
            </a:r>
          </a:p>
          <a:p>
            <a:r>
              <a:rPr lang="en-US" sz="2800" dirty="0">
                <a:latin typeface="Arial" charset="0"/>
              </a:rPr>
              <a:t>PRVC</a:t>
            </a:r>
          </a:p>
          <a:p>
            <a:pPr lvl="1"/>
            <a:r>
              <a:rPr lang="en-US" sz="2400" dirty="0">
                <a:latin typeface="Arial" charset="0"/>
              </a:rPr>
              <a:t>Best of both strategies</a:t>
            </a:r>
          </a:p>
          <a:p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Ventilator Settings</a:t>
            </a:r>
            <a:endParaRPr lang="en-US" dirty="0">
              <a:ea typeface="+mj-ea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359585"/>
            <a:ext cx="8229600" cy="3617913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PRVC-SIMV mode</a:t>
            </a:r>
          </a:p>
          <a:p>
            <a:r>
              <a:rPr lang="en-US" sz="2400" dirty="0">
                <a:latin typeface="Arial" charset="0"/>
              </a:rPr>
              <a:t>Tidal volumes: 8 to 12 ml/kg</a:t>
            </a:r>
          </a:p>
          <a:p>
            <a:r>
              <a:rPr lang="en-US" sz="2400" dirty="0">
                <a:latin typeface="Arial" charset="0"/>
              </a:rPr>
              <a:t>Rate 6 to 12 breaths/min</a:t>
            </a:r>
          </a:p>
          <a:p>
            <a:r>
              <a:rPr lang="en-US" sz="2400" dirty="0">
                <a:latin typeface="Arial" charset="0"/>
              </a:rPr>
              <a:t>Inspiratory time: 1 to 1.5 sec</a:t>
            </a:r>
          </a:p>
          <a:p>
            <a:r>
              <a:rPr lang="en-US" sz="2400" dirty="0">
                <a:latin typeface="Arial" charset="0"/>
              </a:rPr>
              <a:t>Expiratory time: 4 to 9 sec</a:t>
            </a:r>
          </a:p>
          <a:p>
            <a:r>
              <a:rPr lang="en-US" sz="2400" dirty="0">
                <a:latin typeface="Arial" charset="0"/>
              </a:rPr>
              <a:t>PEEP</a:t>
            </a:r>
          </a:p>
          <a:p>
            <a:pPr lvl="1"/>
            <a:r>
              <a:rPr lang="en-US" sz="2000" dirty="0">
                <a:latin typeface="Arial" charset="0"/>
              </a:rPr>
              <a:t>Zero PEEP for paralyzed patients</a:t>
            </a:r>
          </a:p>
          <a:p>
            <a:pPr lvl="1"/>
            <a:r>
              <a:rPr lang="en-US" sz="2000" dirty="0">
                <a:latin typeface="Arial" charset="0"/>
              </a:rPr>
              <a:t>Low level PEEP (less than 8) set below auto-peep for </a:t>
            </a:r>
            <a:r>
              <a:rPr lang="en-US" sz="2000" dirty="0" err="1">
                <a:latin typeface="Arial" charset="0"/>
              </a:rPr>
              <a:t>unparalized</a:t>
            </a:r>
            <a:r>
              <a:rPr lang="en-US" sz="2000" dirty="0">
                <a:latin typeface="Arial" charset="0"/>
              </a:rPr>
              <a:t> patients to facilitate synchrony</a:t>
            </a:r>
          </a:p>
          <a:p>
            <a:endParaRPr lang="en-US" sz="2400" dirty="0">
              <a:latin typeface="Arial" charset="0"/>
            </a:endParaRPr>
          </a:p>
          <a:p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282" y="0"/>
            <a:ext cx="7109364" cy="5318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8755" y="5303773"/>
            <a:ext cx="3019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</a:rPr>
              <a:t>Modified from </a:t>
            </a:r>
            <a:r>
              <a:rPr lang="en-US" sz="1200" i="1" dirty="0" err="1" smtClean="0">
                <a:solidFill>
                  <a:srgbClr val="FFFFFF"/>
                </a:solidFill>
              </a:rPr>
              <a:t>Tuxen</a:t>
            </a:r>
            <a:r>
              <a:rPr lang="en-US" sz="1200" i="1" dirty="0" smtClean="0">
                <a:solidFill>
                  <a:srgbClr val="FFFFFF"/>
                </a:solidFill>
              </a:rPr>
              <a:t> Am Rev </a:t>
            </a:r>
            <a:r>
              <a:rPr lang="en-US" sz="1200" i="1" dirty="0" err="1" smtClean="0">
                <a:solidFill>
                  <a:srgbClr val="FFFFFF"/>
                </a:solidFill>
              </a:rPr>
              <a:t>Respir</a:t>
            </a:r>
            <a:r>
              <a:rPr lang="en-US" sz="1200" i="1" dirty="0" smtClean="0">
                <a:solidFill>
                  <a:srgbClr val="FFFFFF"/>
                </a:solidFill>
              </a:rPr>
              <a:t> Dis 1989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2179" y="5318115"/>
            <a:ext cx="18849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solidFill>
                  <a:schemeClr val="bg1"/>
                </a:solidFill>
              </a:rPr>
              <a:t>Shein</a:t>
            </a:r>
            <a:r>
              <a:rPr lang="en-US" sz="1100" i="1" dirty="0" smtClean="0">
                <a:solidFill>
                  <a:schemeClr val="bg1"/>
                </a:solidFill>
              </a:rPr>
              <a:t> SL, Rotta AT. RBTI 2016</a:t>
            </a:r>
            <a:endParaRPr lang="en-US" sz="1100" i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59" y="237574"/>
            <a:ext cx="6175076" cy="508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lex\My Documents\Publications\Asthma2\Figures 4th ed\Figure-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353" y="1061453"/>
            <a:ext cx="71247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385" y="5318115"/>
            <a:ext cx="3285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</a:rPr>
              <a:t>Rotta AT et al, Asthma, in Pediatric Critical Care, 2011</a:t>
            </a:r>
            <a:endParaRPr lang="en-US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158" y="27323"/>
            <a:ext cx="5451641" cy="1143000"/>
          </a:xfrm>
        </p:spPr>
        <p:txBody>
          <a:bodyPr/>
          <a:lstStyle/>
          <a:p>
            <a:r>
              <a:rPr lang="en-US" dirty="0" smtClean="0"/>
              <a:t>Extracorporeal Life Support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5053" y="1545792"/>
            <a:ext cx="3874168" cy="3755371"/>
          </a:xfrm>
        </p:spPr>
        <p:txBody>
          <a:bodyPr/>
          <a:lstStyle/>
          <a:p>
            <a:r>
              <a:rPr lang="en-US" dirty="0" smtClean="0"/>
              <a:t>ELSO Registry</a:t>
            </a:r>
          </a:p>
          <a:p>
            <a:r>
              <a:rPr lang="en-US" dirty="0" smtClean="0"/>
              <a:t>Asthma Primary Diagnosis</a:t>
            </a:r>
          </a:p>
          <a:p>
            <a:pPr lvl="1"/>
            <a:r>
              <a:rPr lang="en-US" dirty="0" smtClean="0"/>
              <a:t>256 runs / 32,975 runs</a:t>
            </a:r>
          </a:p>
          <a:p>
            <a:pPr lvl="1"/>
            <a:r>
              <a:rPr lang="en-US" dirty="0" smtClean="0"/>
              <a:t>0.78% of all pediatric and adult runs</a:t>
            </a:r>
          </a:p>
          <a:p>
            <a:pPr lvl="1"/>
            <a:r>
              <a:rPr lang="en-US" dirty="0" smtClean="0"/>
              <a:t>Survival 83%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911" t="5140" b="3438"/>
          <a:stretch/>
        </p:blipFill>
        <p:spPr>
          <a:xfrm>
            <a:off x="735263" y="180046"/>
            <a:ext cx="2499896" cy="514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9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8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41" y="1042737"/>
            <a:ext cx="7063085" cy="3699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737" y="5318115"/>
            <a:ext cx="3246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Rotta AT et al, Asthma, in Pediatric Critical Care, 2011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987yt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41749" r="27749" b="2989"/>
          <a:stretch/>
        </p:blipFill>
        <p:spPr>
          <a:xfrm>
            <a:off x="2578531" y="343647"/>
            <a:ext cx="4057798" cy="4229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208758" y="4677793"/>
            <a:ext cx="49309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Alex.Rotta@UHhospitals.org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717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a1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b="4443"/>
          <a:stretch>
            <a:fillRect/>
          </a:stretch>
        </p:blipFill>
        <p:spPr bwMode="auto">
          <a:xfrm>
            <a:off x="1594882" y="457880"/>
            <a:ext cx="5958561" cy="457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735" y="5318115"/>
            <a:ext cx="539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Rotta AT et al, Asthma, in Fuhrman and Zimmerman’s Pediatric Critical Care, 2011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a1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2499" b="3333"/>
          <a:stretch>
            <a:fillRect/>
          </a:stretch>
        </p:blipFill>
        <p:spPr bwMode="auto">
          <a:xfrm>
            <a:off x="1432947" y="696131"/>
            <a:ext cx="5759033" cy="443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735" y="5318115"/>
            <a:ext cx="5396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Rotta AT et al, Asthma, in Fuhrman and Zimmerman’s Pediatric Critical Care, 2011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584"/>
            <a:ext cx="9144000" cy="2608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3979110"/>
            <a:ext cx="3771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RBC-00442 pwrpt">
  <a:themeElements>
    <a:clrScheme name="RBC-00442 pwrp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RBC-00442 pwrpt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BC-00442 pwrp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RBC-00442 pwrpt</Template>
  <TotalTime>20708</TotalTime>
  <Words>958</Words>
  <Application>Microsoft Office PowerPoint</Application>
  <PresentationFormat>On-screen Show (4:3)</PresentationFormat>
  <Paragraphs>337</Paragraphs>
  <Slides>60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ＭＳ Ｐゴシック</vt:lpstr>
      <vt:lpstr>Arial</vt:lpstr>
      <vt:lpstr>Calibri</vt:lpstr>
      <vt:lpstr>Geneva</vt:lpstr>
      <vt:lpstr>Helvetica</vt:lpstr>
      <vt:lpstr>Symbol</vt:lpstr>
      <vt:lpstr>Wingdings</vt:lpstr>
      <vt:lpstr>Custom Design</vt:lpstr>
      <vt:lpstr>1_Custom Design</vt:lpstr>
      <vt:lpstr>2_Custom Design</vt:lpstr>
      <vt:lpstr>RBC-00442 pwrpt</vt:lpstr>
      <vt:lpstr>Chart</vt:lpstr>
      <vt:lpstr>Update on Critical and Near-Fatal Asthma</vt:lpstr>
      <vt:lpstr>PowerPoint Presentation</vt:lpstr>
      <vt:lpstr>Nomenclature</vt:lpstr>
      <vt:lpstr>Epidemiology (USA)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Steroids</vt:lpstr>
      <vt:lpstr>Inhaled Albuterol</vt:lpstr>
      <vt:lpstr>Inhaled Lev-Albuterol</vt:lpstr>
      <vt:lpstr>IV Terbutaline</vt:lpstr>
      <vt:lpstr>Inhaled Ipratropium Bromide</vt:lpstr>
      <vt:lpstr>IV Magnesium Sulfate</vt:lpstr>
      <vt:lpstr>IV Methylxanthines</vt:lpstr>
      <vt:lpstr>Antibiotics</vt:lpstr>
      <vt:lpstr>PowerPoint Presentation</vt:lpstr>
      <vt:lpstr>Albuterol</vt:lpstr>
      <vt:lpstr>Terbutaline IV</vt:lpstr>
      <vt:lpstr>Corticosteroids</vt:lpstr>
      <vt:lpstr>Ipratropium Bromide</vt:lpstr>
      <vt:lpstr>Aminophylline/Theophylline</vt:lpstr>
      <vt:lpstr>Magnesium Sulfate</vt:lpstr>
      <vt:lpstr>Ketamine</vt:lpstr>
      <vt:lpstr>Neuromuscular Blockade</vt:lpstr>
      <vt:lpstr>Critical Asthma Treatment</vt:lpstr>
      <vt:lpstr>Critical Asthma Treatment</vt:lpstr>
      <vt:lpstr>Critical Asthma Treatment</vt:lpstr>
      <vt:lpstr>Oxygen</vt:lpstr>
      <vt:lpstr>Oxygen</vt:lpstr>
      <vt:lpstr>Critical Asthma Treatment</vt:lpstr>
      <vt:lpstr>PowerPoint Presentation</vt:lpstr>
      <vt:lpstr>Critical Asthma Treatment</vt:lpstr>
      <vt:lpstr>Glucocorticoids</vt:lpstr>
      <vt:lpstr>Critical Asthma Treatment</vt:lpstr>
      <vt:lpstr>Inhaled b-agonist </vt:lpstr>
      <vt:lpstr>PowerPoint Presentation</vt:lpstr>
      <vt:lpstr>PowerPoint Presentation</vt:lpstr>
      <vt:lpstr>PowerPoint Presentation</vt:lpstr>
      <vt:lpstr>Critical Asthma Treatment</vt:lpstr>
      <vt:lpstr>PowerPoint Presentation</vt:lpstr>
      <vt:lpstr>Critical Asthma Treatment</vt:lpstr>
      <vt:lpstr>PowerPoint Presentation</vt:lpstr>
      <vt:lpstr>Critical Asthma Treatment</vt:lpstr>
      <vt:lpstr>Intravenous Terbutaline</vt:lpstr>
      <vt:lpstr>Critical Asthma Treatment</vt:lpstr>
      <vt:lpstr>PowerPoint Presentation</vt:lpstr>
      <vt:lpstr>Critical Asthma Treatment</vt:lpstr>
      <vt:lpstr>Ketamine</vt:lpstr>
      <vt:lpstr>Intubation</vt:lpstr>
      <vt:lpstr>Ventilation Strategies in Asthma</vt:lpstr>
      <vt:lpstr>Ventilator Modes</vt:lpstr>
      <vt:lpstr>Ventilator Settings</vt:lpstr>
      <vt:lpstr>PowerPoint Presentation</vt:lpstr>
      <vt:lpstr>PowerPoint Presentation</vt:lpstr>
      <vt:lpstr>PowerPoint Presentation</vt:lpstr>
      <vt:lpstr>Extracorporeal Life Support</vt:lpstr>
      <vt:lpstr>PowerPoint Presentation</vt:lpstr>
      <vt:lpstr>PowerPoint Presentation</vt:lpstr>
    </vt:vector>
  </TitlesOfParts>
  <Company>UHHS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ttrivis1</dc:creator>
  <cp:lastModifiedBy>Johnson, Nancy A</cp:lastModifiedBy>
  <cp:revision>304</cp:revision>
  <dcterms:created xsi:type="dcterms:W3CDTF">2011-10-03T18:12:03Z</dcterms:created>
  <dcterms:modified xsi:type="dcterms:W3CDTF">2017-09-20T10:44:18Z</dcterms:modified>
</cp:coreProperties>
</file>