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260" r:id="rId3"/>
    <p:sldId id="340" r:id="rId4"/>
    <p:sldId id="258" r:id="rId5"/>
    <p:sldId id="299" r:id="rId6"/>
    <p:sldId id="261" r:id="rId7"/>
    <p:sldId id="262" r:id="rId8"/>
    <p:sldId id="264" r:id="rId9"/>
    <p:sldId id="263" r:id="rId10"/>
    <p:sldId id="265" r:id="rId11"/>
    <p:sldId id="292" r:id="rId12"/>
    <p:sldId id="293" r:id="rId13"/>
    <p:sldId id="294" r:id="rId14"/>
    <p:sldId id="298" r:id="rId15"/>
    <p:sldId id="266" r:id="rId16"/>
    <p:sldId id="267" r:id="rId17"/>
    <p:sldId id="268" r:id="rId18"/>
    <p:sldId id="270" r:id="rId19"/>
    <p:sldId id="295" r:id="rId20"/>
    <p:sldId id="296" r:id="rId21"/>
    <p:sldId id="269" r:id="rId22"/>
    <p:sldId id="297" r:id="rId23"/>
    <p:sldId id="300" r:id="rId24"/>
    <p:sldId id="277" r:id="rId25"/>
    <p:sldId id="278" r:id="rId26"/>
    <p:sldId id="280" r:id="rId27"/>
    <p:sldId id="279" r:id="rId28"/>
    <p:sldId id="281" r:id="rId29"/>
    <p:sldId id="282" r:id="rId30"/>
    <p:sldId id="283" r:id="rId31"/>
    <p:sldId id="301" r:id="rId32"/>
    <p:sldId id="284" r:id="rId33"/>
    <p:sldId id="302" r:id="rId34"/>
    <p:sldId id="303" r:id="rId35"/>
    <p:sldId id="304" r:id="rId36"/>
    <p:sldId id="306" r:id="rId37"/>
    <p:sldId id="341" r:id="rId38"/>
    <p:sldId id="307" r:id="rId39"/>
    <p:sldId id="308" r:id="rId40"/>
    <p:sldId id="309" r:id="rId41"/>
    <p:sldId id="310" r:id="rId42"/>
    <p:sldId id="286" r:id="rId43"/>
    <p:sldId id="312" r:id="rId44"/>
    <p:sldId id="313" r:id="rId45"/>
    <p:sldId id="287" r:id="rId46"/>
    <p:sldId id="311" r:id="rId47"/>
    <p:sldId id="315" r:id="rId48"/>
    <p:sldId id="288" r:id="rId49"/>
    <p:sldId id="317" r:id="rId50"/>
    <p:sldId id="289" r:id="rId51"/>
    <p:sldId id="318" r:id="rId52"/>
    <p:sldId id="290" r:id="rId53"/>
    <p:sldId id="319" r:id="rId54"/>
    <p:sldId id="320" r:id="rId55"/>
    <p:sldId id="321" r:id="rId56"/>
    <p:sldId id="291" r:id="rId57"/>
    <p:sldId id="322" r:id="rId58"/>
    <p:sldId id="323" r:id="rId59"/>
    <p:sldId id="324" r:id="rId60"/>
    <p:sldId id="325" r:id="rId61"/>
    <p:sldId id="326" r:id="rId62"/>
    <p:sldId id="328" r:id="rId63"/>
    <p:sldId id="327" r:id="rId64"/>
    <p:sldId id="329" r:id="rId65"/>
    <p:sldId id="330" r:id="rId66"/>
    <p:sldId id="331" r:id="rId67"/>
    <p:sldId id="333" r:id="rId68"/>
    <p:sldId id="332" r:id="rId69"/>
    <p:sldId id="334" r:id="rId70"/>
    <p:sldId id="335" r:id="rId71"/>
    <p:sldId id="336" r:id="rId72"/>
    <p:sldId id="339" r:id="rId73"/>
  </p:sldIdLst>
  <p:sldSz cx="9144000" cy="6858000" type="screen4x3"/>
  <p:notesSz cx="6858000" cy="9144000"/>
  <p:defaultTex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58" autoAdjust="0"/>
  </p:normalViewPr>
  <p:slideViewPr>
    <p:cSldViewPr>
      <p:cViewPr varScale="1">
        <p:scale>
          <a:sx n="103" d="100"/>
          <a:sy n="103" d="100"/>
        </p:scale>
        <p:origin x="-4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9A5D5-A34A-4B82-844E-2FAF060E0CDA}" type="datetimeFigureOut">
              <a:rPr lang="en-US" smtClean="0"/>
              <a:t>9/14/2017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00CAE-87EC-46B5-9D97-F7D7AFD92C75}" type="slidenum">
              <a:rPr lang="en-US" smtClean="0"/>
              <a:t>‹#›</a:t>
            </a:fld>
            <a:endParaRPr lang="en-US"/>
          </a:p>
        </p:txBody>
      </p:sp>
    </p:spTree>
    <p:extLst>
      <p:ext uri="{BB962C8B-B14F-4D97-AF65-F5344CB8AC3E}">
        <p14:creationId xmlns:p14="http://schemas.microsoft.com/office/powerpoint/2010/main" val="2788558473"/>
      </p:ext>
    </p:extLst>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bi.nlm.nih.gov/pubmed/2669026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ubmed/26301526"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ubmed/28538236"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ncbi.nlm.nih.gov/pubmed/24947477" TargetMode="External"/><Relationship Id="rId4" Type="http://schemas.openxmlformats.org/officeDocument/2006/relationships/hyperlink" Target="https://www.ncbi.nlm.nih.gov/pubmed/22419276"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ubmed/28538236"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ubmed/28538236"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ncbi.nlm.nih.gov/pubmed/27852668"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ubmed/28538236" TargetMode="External"/><Relationship Id="rId7" Type="http://schemas.openxmlformats.org/officeDocument/2006/relationships/hyperlink" Target="https://www.ncbi.nlm.nih.gov/pubmed/27780385/"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ncbi.nlm.nih.gov/pubmed/?term=Vannozzi%20I%5bAuthor%5d&amp;cauthor=true&amp;cauthor_uid=27780385" TargetMode="External"/><Relationship Id="rId5" Type="http://schemas.openxmlformats.org/officeDocument/2006/relationships/hyperlink" Target="https://www.ncbi.nlm.nih.gov/pubmed/26633145/" TargetMode="External"/><Relationship Id="rId4" Type="http://schemas.openxmlformats.org/officeDocument/2006/relationships/hyperlink" Target="https://www.ncbi.nlm.nih.gov/pubmed/21735428"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pubmed/28538236" TargetMode="External"/><Relationship Id="rId7" Type="http://schemas.openxmlformats.org/officeDocument/2006/relationships/hyperlink" Target="https://www.ncbi.nlm.nih.gov/pubmed/27780385/"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ncbi.nlm.nih.gov/pubmed/?term=Vannozzi%20I%5bAuthor%5d&amp;cauthor=true&amp;cauthor_uid=27780385" TargetMode="External"/><Relationship Id="rId5" Type="http://schemas.openxmlformats.org/officeDocument/2006/relationships/hyperlink" Target="https://www.ncbi.nlm.nih.gov/pubmed/26633145/" TargetMode="External"/><Relationship Id="rId4" Type="http://schemas.openxmlformats.org/officeDocument/2006/relationships/hyperlink" Target="https://www.ncbi.nlm.nih.gov/pubmed/21735428"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ncbi.nlm.nih.gov/pubmed/23421901" TargetMode="External"/><Relationship Id="rId3" Type="http://schemas.openxmlformats.org/officeDocument/2006/relationships/hyperlink" Target="https://www.ncbi.nlm.nih.gov/pubmed/28538236" TargetMode="External"/><Relationship Id="rId7" Type="http://schemas.openxmlformats.org/officeDocument/2006/relationships/hyperlink" Target="https://www.ncbi.nlm.nih.gov/pubmed/?term=Pohlmann%20G%5bAuthor%5d&amp;cauthor=true&amp;cauthor_uid=23421901"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ncbi.nlm.nih.gov/pubmed/22940623" TargetMode="External"/><Relationship Id="rId5" Type="http://schemas.openxmlformats.org/officeDocument/2006/relationships/hyperlink" Target="https://www.ncbi.nlm.nih.gov/pubmed/?term=Pillow%20JJ%5bAuthor%5d&amp;cauthor=true&amp;cauthor_uid=22940623" TargetMode="External"/><Relationship Id="rId4" Type="http://schemas.openxmlformats.org/officeDocument/2006/relationships/hyperlink" Target="https://www.ncbi.nlm.nih.gov/pubmed/23076945"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cbi.nlm.nih.gov/pubmed/28538236"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ncbi.nlm.nih.gov/pubmed/23421901" TargetMode="External"/><Relationship Id="rId4" Type="http://schemas.openxmlformats.org/officeDocument/2006/relationships/hyperlink" Target="https://www.ncbi.nlm.nih.gov/pubmed/?term=Pohlmann%20G%5bAuthor%5d&amp;cauthor=true&amp;cauthor_uid=2342190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pubmed/?term=Subramaniam%20P%5bAuthor%5d&amp;cauthor=true&amp;cauthor_uid=27315509"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www.ncbi.nlm.nih.gov/pubmed/27315509" TargetMode="External"/><Relationship Id="rId5" Type="http://schemas.openxmlformats.org/officeDocument/2006/relationships/hyperlink" Target="https://www.ncbi.nlm.nih.gov/pubmed/?term=Davis%20PG%5bAuthor%5d&amp;cauthor=true&amp;cauthor_uid=27315509" TargetMode="External"/><Relationship Id="rId4" Type="http://schemas.openxmlformats.org/officeDocument/2006/relationships/hyperlink" Target="https://www.ncbi.nlm.nih.gov/pubmed/?term=Ho%20JJ%5bAuthor%5d&amp;cauthor=true&amp;cauthor_uid=2731550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ubmed/?term=Davis%20PG%5bAuthor%5d&amp;cauthor=true&amp;cauthor_uid=12804388"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www.ncbi.nlm.nih.gov/pubmed/12804388" TargetMode="External"/><Relationship Id="rId4" Type="http://schemas.openxmlformats.org/officeDocument/2006/relationships/hyperlink" Target="https://www.ncbi.nlm.nih.gov/pubmed/?term=Henderson-Smart%20DJ%5bAuthor%5d&amp;cauthor=true&amp;cauthor_uid=12804388"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ncbi.nlm.nih.gov/pubmed/?term=Davis%20PG%5bAuthor%5d&amp;cauthor=true&amp;cauthor_uid=18254011" TargetMode="External"/><Relationship Id="rId13" Type="http://schemas.openxmlformats.org/officeDocument/2006/relationships/hyperlink" Target="https://www.ncbi.nlm.nih.gov/pubmed/?term=Maria%20A%5bAuthor%5d&amp;cauthor=true&amp;cauthor_uid=27790540" TargetMode="External"/><Relationship Id="rId18" Type="http://schemas.openxmlformats.org/officeDocument/2006/relationships/hyperlink" Target="https://www.ncbi.nlm.nih.gov/pubmed/?term=Duke%20T%5bAuthor%5d&amp;cauthor=true&amp;cauthor_uid=25085942" TargetMode="External"/><Relationship Id="rId3" Type="http://schemas.openxmlformats.org/officeDocument/2006/relationships/hyperlink" Target="https://www.ncbi.nlm.nih.gov/pubmed/?term=Ho%20JJ%5bAuthor%5d&amp;cauthor=true&amp;cauthor_uid=26141572" TargetMode="External"/><Relationship Id="rId21" Type="http://schemas.openxmlformats.org/officeDocument/2006/relationships/hyperlink" Target="https://www.ncbi.nlm.nih.gov/pubmed/19230906" TargetMode="External"/><Relationship Id="rId7" Type="http://schemas.openxmlformats.org/officeDocument/2006/relationships/hyperlink" Target="https://www.ncbi.nlm.nih.gov/pubmed/?term=De%20Paoli%20AG%5bAuthor%5d&amp;cauthor=true&amp;cauthor_uid=18254011" TargetMode="External"/><Relationship Id="rId12" Type="http://schemas.openxmlformats.org/officeDocument/2006/relationships/hyperlink" Target="https://www.ncbi.nlm.nih.gov/pubmed/?term=Agarwal%20S%5bAuthor%5d&amp;cauthor=true&amp;cauthor_uid=27790540" TargetMode="External"/><Relationship Id="rId17" Type="http://schemas.openxmlformats.org/officeDocument/2006/relationships/hyperlink" Target="https://www.ncbi.nlm.nih.gov/pubmed/?term=Martin%20S%5bAuthor%5d&amp;cauthor=true&amp;cauthor_uid=25085942" TargetMode="External"/><Relationship Id="rId2" Type="http://schemas.openxmlformats.org/officeDocument/2006/relationships/slide" Target="../slides/slide48.xml"/><Relationship Id="rId16" Type="http://schemas.openxmlformats.org/officeDocument/2006/relationships/hyperlink" Target="https://www.ncbi.nlm.nih.gov/pubmed/27790540" TargetMode="External"/><Relationship Id="rId20" Type="http://schemas.openxmlformats.org/officeDocument/2006/relationships/hyperlink" Target="https://www.ncbi.nlm.nih.gov/pubmed/25085942" TargetMode="External"/><Relationship Id="rId1" Type="http://schemas.openxmlformats.org/officeDocument/2006/relationships/notesMaster" Target="../notesMasters/notesMaster1.xml"/><Relationship Id="rId6" Type="http://schemas.openxmlformats.org/officeDocument/2006/relationships/hyperlink" Target="https://www.ncbi.nlm.nih.gov/pubmed/26141572" TargetMode="External"/><Relationship Id="rId11" Type="http://schemas.openxmlformats.org/officeDocument/2006/relationships/hyperlink" Target="https://www.ncbi.nlm.nih.gov/pubmed/18254011" TargetMode="External"/><Relationship Id="rId24" Type="http://schemas.openxmlformats.org/officeDocument/2006/relationships/hyperlink" Target="https://www.ncbi.nlm.nih.gov/pubmed/?term=Arch+Dis+Child+Fetal+Neonatal+ED+2010;95:F85-F89" TargetMode="External"/><Relationship Id="rId5" Type="http://schemas.openxmlformats.org/officeDocument/2006/relationships/hyperlink" Target="https://www.ncbi.nlm.nih.gov/pubmed/?term=Davis%20PG%5bAuthor%5d&amp;cauthor=true&amp;cauthor_uid=26141572" TargetMode="External"/><Relationship Id="rId15" Type="http://schemas.openxmlformats.org/officeDocument/2006/relationships/hyperlink" Target="https://www.ncbi.nlm.nih.gov/pubmed/?term=Verma%20A%5bAuthor%5d&amp;cauthor=true&amp;cauthor_uid=27790540" TargetMode="External"/><Relationship Id="rId23" Type="http://schemas.openxmlformats.org/officeDocument/2006/relationships/hyperlink" Target="https://www.ncbi.nlm.nih.gov/pubmed/?term=Castoldi%20F%5bAuthor%5d&amp;cauthor=true&amp;cauthor_uid=19948523" TargetMode="External"/><Relationship Id="rId10" Type="http://schemas.openxmlformats.org/officeDocument/2006/relationships/hyperlink" Target="https://www.ncbi.nlm.nih.gov/pubmed/?term=Morley%20CJ%5bAuthor%5d&amp;cauthor=true&amp;cauthor_uid=18254011" TargetMode="External"/><Relationship Id="rId19" Type="http://schemas.openxmlformats.org/officeDocument/2006/relationships/hyperlink" Target="https://www.ncbi.nlm.nih.gov/pubmed/?term=Davis%20P%5bAuthor%5d&amp;cauthor=true&amp;cauthor_uid=25085942" TargetMode="External"/><Relationship Id="rId4" Type="http://schemas.openxmlformats.org/officeDocument/2006/relationships/hyperlink" Target="https://www.ncbi.nlm.nih.gov/pubmed/?term=Subramaniam%20P%5bAuthor%5d&amp;cauthor=true&amp;cauthor_uid=26141572" TargetMode="External"/><Relationship Id="rId9" Type="http://schemas.openxmlformats.org/officeDocument/2006/relationships/hyperlink" Target="https://www.ncbi.nlm.nih.gov/pubmed/?term=Faber%20B%5bAuthor%5d&amp;cauthor=true&amp;cauthor_uid=18254011" TargetMode="External"/><Relationship Id="rId14" Type="http://schemas.openxmlformats.org/officeDocument/2006/relationships/hyperlink" Target="https://www.ncbi.nlm.nih.gov/pubmed/?term=Roy%20MK%5bAuthor%5d&amp;cauthor=true&amp;cauthor_uid=27790540" TargetMode="External"/><Relationship Id="rId22" Type="http://schemas.openxmlformats.org/officeDocument/2006/relationships/hyperlink" Target="https://www.ncbi.nlm.nih.gov/pubmed/?term=Lista%20G%5bAuthor%5d&amp;cauthor=true&amp;cauthor_uid=19948523"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ncbi.nlm.nih.gov/pubmed/?term=Davis%20PG%5bAuthor%5d&amp;cauthor=true&amp;cauthor_uid=18254011" TargetMode="External"/><Relationship Id="rId13" Type="http://schemas.openxmlformats.org/officeDocument/2006/relationships/hyperlink" Target="https://www.ncbi.nlm.nih.gov/pubmed/?term=Maria%20A%5bAuthor%5d&amp;cauthor=true&amp;cauthor_uid=27790540" TargetMode="External"/><Relationship Id="rId18" Type="http://schemas.openxmlformats.org/officeDocument/2006/relationships/hyperlink" Target="https://www.ncbi.nlm.nih.gov/pubmed/?term=Duke%20T%5bAuthor%5d&amp;cauthor=true&amp;cauthor_uid=25085942" TargetMode="External"/><Relationship Id="rId3" Type="http://schemas.openxmlformats.org/officeDocument/2006/relationships/hyperlink" Target="https://www.ncbi.nlm.nih.gov/pubmed/?term=Ho%20JJ%5bAuthor%5d&amp;cauthor=true&amp;cauthor_uid=26141572" TargetMode="External"/><Relationship Id="rId21" Type="http://schemas.openxmlformats.org/officeDocument/2006/relationships/hyperlink" Target="https://www.ncbi.nlm.nih.gov/pubmed/19230906" TargetMode="External"/><Relationship Id="rId7" Type="http://schemas.openxmlformats.org/officeDocument/2006/relationships/hyperlink" Target="https://www.ncbi.nlm.nih.gov/pubmed/?term=De%20Paoli%20AG%5bAuthor%5d&amp;cauthor=true&amp;cauthor_uid=18254011" TargetMode="External"/><Relationship Id="rId12" Type="http://schemas.openxmlformats.org/officeDocument/2006/relationships/hyperlink" Target="https://www.ncbi.nlm.nih.gov/pubmed/?term=Agarwal%20S%5bAuthor%5d&amp;cauthor=true&amp;cauthor_uid=27790540" TargetMode="External"/><Relationship Id="rId17" Type="http://schemas.openxmlformats.org/officeDocument/2006/relationships/hyperlink" Target="https://www.ncbi.nlm.nih.gov/pubmed/?term=Martin%20S%5bAuthor%5d&amp;cauthor=true&amp;cauthor_uid=25085942" TargetMode="External"/><Relationship Id="rId2" Type="http://schemas.openxmlformats.org/officeDocument/2006/relationships/slide" Target="../slides/slide49.xml"/><Relationship Id="rId16" Type="http://schemas.openxmlformats.org/officeDocument/2006/relationships/hyperlink" Target="https://www.ncbi.nlm.nih.gov/pubmed/27790540" TargetMode="External"/><Relationship Id="rId20" Type="http://schemas.openxmlformats.org/officeDocument/2006/relationships/hyperlink" Target="https://www.ncbi.nlm.nih.gov/pubmed/25085942" TargetMode="External"/><Relationship Id="rId1" Type="http://schemas.openxmlformats.org/officeDocument/2006/relationships/notesMaster" Target="../notesMasters/notesMaster1.xml"/><Relationship Id="rId6" Type="http://schemas.openxmlformats.org/officeDocument/2006/relationships/hyperlink" Target="https://www.ncbi.nlm.nih.gov/pubmed/26141572" TargetMode="External"/><Relationship Id="rId11" Type="http://schemas.openxmlformats.org/officeDocument/2006/relationships/hyperlink" Target="https://www.ncbi.nlm.nih.gov/pubmed/18254011" TargetMode="External"/><Relationship Id="rId24" Type="http://schemas.openxmlformats.org/officeDocument/2006/relationships/hyperlink" Target="https://www.ncbi.nlm.nih.gov/pubmed/?term=Arch+Dis+Child+Fetal+Neonatal+ED+2010;95:F85-F89" TargetMode="External"/><Relationship Id="rId5" Type="http://schemas.openxmlformats.org/officeDocument/2006/relationships/hyperlink" Target="https://www.ncbi.nlm.nih.gov/pubmed/?term=Davis%20PG%5bAuthor%5d&amp;cauthor=true&amp;cauthor_uid=26141572" TargetMode="External"/><Relationship Id="rId15" Type="http://schemas.openxmlformats.org/officeDocument/2006/relationships/hyperlink" Target="https://www.ncbi.nlm.nih.gov/pubmed/?term=Verma%20A%5bAuthor%5d&amp;cauthor=true&amp;cauthor_uid=27790540" TargetMode="External"/><Relationship Id="rId23" Type="http://schemas.openxmlformats.org/officeDocument/2006/relationships/hyperlink" Target="https://www.ncbi.nlm.nih.gov/pubmed/?term=Castoldi%20F%5bAuthor%5d&amp;cauthor=true&amp;cauthor_uid=19948523" TargetMode="External"/><Relationship Id="rId10" Type="http://schemas.openxmlformats.org/officeDocument/2006/relationships/hyperlink" Target="https://www.ncbi.nlm.nih.gov/pubmed/?term=Morley%20CJ%5bAuthor%5d&amp;cauthor=true&amp;cauthor_uid=18254011" TargetMode="External"/><Relationship Id="rId19" Type="http://schemas.openxmlformats.org/officeDocument/2006/relationships/hyperlink" Target="https://www.ncbi.nlm.nih.gov/pubmed/?term=Davis%20P%5bAuthor%5d&amp;cauthor=true&amp;cauthor_uid=25085942" TargetMode="External"/><Relationship Id="rId4" Type="http://schemas.openxmlformats.org/officeDocument/2006/relationships/hyperlink" Target="https://www.ncbi.nlm.nih.gov/pubmed/?term=Subramaniam%20P%5bAuthor%5d&amp;cauthor=true&amp;cauthor_uid=26141572" TargetMode="External"/><Relationship Id="rId9" Type="http://schemas.openxmlformats.org/officeDocument/2006/relationships/hyperlink" Target="https://www.ncbi.nlm.nih.gov/pubmed/?term=Faber%20B%5bAuthor%5d&amp;cauthor=true&amp;cauthor_uid=18254011" TargetMode="External"/><Relationship Id="rId14" Type="http://schemas.openxmlformats.org/officeDocument/2006/relationships/hyperlink" Target="https://www.ncbi.nlm.nih.gov/pubmed/?term=Roy%20MK%5bAuthor%5d&amp;cauthor=true&amp;cauthor_uid=27790540" TargetMode="External"/><Relationship Id="rId22" Type="http://schemas.openxmlformats.org/officeDocument/2006/relationships/hyperlink" Target="https://www.ncbi.nlm.nih.gov/pubmed/?term=Lista%20G%5bAuthor%5d&amp;cauthor=true&amp;cauthor_uid=19948523"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ncbi.nlm.nih.gov/pubmed/26899543" TargetMode="External"/><Relationship Id="rId3" Type="http://schemas.openxmlformats.org/officeDocument/2006/relationships/hyperlink" Target="https://www.ncbi.nlm.nih.gov/pubmed/?term=Wilkinson%20D%5bAuthor%5d&amp;cauthor=true&amp;cauthor_uid=26899543" TargetMode="External"/><Relationship Id="rId7" Type="http://schemas.openxmlformats.org/officeDocument/2006/relationships/hyperlink" Target="https://www.ncbi.nlm.nih.gov/pubmed/?term=Manley%20BJ%5bAuthor%5d&amp;cauthor=true&amp;cauthor_uid=26899543"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www.ncbi.nlm.nih.gov/pubmed/?term=De%20Paoli%20AG%5bAuthor%5d&amp;cauthor=true&amp;cauthor_uid=26899543" TargetMode="External"/><Relationship Id="rId5" Type="http://schemas.openxmlformats.org/officeDocument/2006/relationships/hyperlink" Target="https://www.ncbi.nlm.nih.gov/pubmed/?term=O'Donnell%20CP%5bAuthor%5d&amp;cauthor=true&amp;cauthor_uid=26899543" TargetMode="External"/><Relationship Id="rId4" Type="http://schemas.openxmlformats.org/officeDocument/2006/relationships/hyperlink" Target="https://www.ncbi.nlm.nih.gov/pubmed/?term=Andersen%20C%5bAuthor%5d&amp;cauthor=true&amp;cauthor_uid=26899543"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ncbi.nlm.nih.gov/pubmed/?term=Salvo%20V%5bAuthor%5d&amp;cauthor=true&amp;cauthor_uid=25667244" TargetMode="External"/><Relationship Id="rId3" Type="http://schemas.openxmlformats.org/officeDocument/2006/relationships/hyperlink" Target="https://www.ncbi.nlm.nih.gov/pubmed/?term=Lemyre%20B%5bAuthor%5d&amp;cauthor=true&amp;cauthor_uid=27976361" TargetMode="External"/><Relationship Id="rId7" Type="http://schemas.openxmlformats.org/officeDocument/2006/relationships/hyperlink" Target="https://www.ncbi.nlm.nih.gov/pubmed/?term=Lemyre%20B%5bAuthor%5d&amp;cauthor=true&amp;cauthor_uid=28146296"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ncbi.nlm.nih.gov/pubmed/25418007" TargetMode="External"/><Relationship Id="rId5" Type="http://schemas.openxmlformats.org/officeDocument/2006/relationships/hyperlink" Target="https://www.ncbi.nlm.nih.gov/pubmed/?term=Li%20W%5bAuthor%5d&amp;cauthor=true&amp;cauthor_uid=25418007" TargetMode="External"/><Relationship Id="rId4" Type="http://schemas.openxmlformats.org/officeDocument/2006/relationships/hyperlink" Target="https://www.ncbi.nlm.nih.gov/pubmed/27976361" TargetMode="External"/><Relationship Id="rId9" Type="http://schemas.openxmlformats.org/officeDocument/2006/relationships/hyperlink" Target="https://www.ncbi.nlm.nih.gov/pubmed/25667244"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cbi.nlm.nih.gov/pubmed/?term=Lemyre%20B%5bAuthor%5d&amp;cauthor=true&amp;cauthor_uid=28146296"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ncbi.nlm.nih.gov/pubmed/28146296"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ncbi.nlm.nih.gov/pubmed/?term=Ohlsson%20A%5bAuthor%5d&amp;cauthor=true&amp;cauthor_uid=27420164" TargetMode="External"/><Relationship Id="rId3" Type="http://schemas.openxmlformats.org/officeDocument/2006/relationships/hyperlink" Target="https://www.ncbi.nlm.nih.gov/pubmed/?term=Lim%20Y%5bAuthor%5d&amp;cauthor=true&amp;cauthor_uid=28724533" TargetMode="External"/><Relationship Id="rId7" Type="http://schemas.openxmlformats.org/officeDocument/2006/relationships/hyperlink" Target="https://www.ncbi.nlm.nih.gov/pubmed/?term=Yamada%20J%5bAuthor%5d&amp;cauthor=true&amp;cauthor_uid=27420164"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www.ncbi.nlm.nih.gov/pubmed/?term=Stevens%20B%5bAuthor%5d&amp;cauthor=true&amp;cauthor_uid=27420164" TargetMode="External"/><Relationship Id="rId11" Type="http://schemas.openxmlformats.org/officeDocument/2006/relationships/hyperlink" Target="https://www.ncbi.nlm.nih.gov/pubmed/27420164" TargetMode="External"/><Relationship Id="rId5" Type="http://schemas.openxmlformats.org/officeDocument/2006/relationships/hyperlink" Target="https://www.ncbi.nlm.nih.gov/pubmed/28724533" TargetMode="External"/><Relationship Id="rId10" Type="http://schemas.openxmlformats.org/officeDocument/2006/relationships/hyperlink" Target="https://www.ncbi.nlm.nih.gov/pubmed/?term=Shorkey%20A%5bAuthor%5d&amp;cauthor=true&amp;cauthor_uid=27420164" TargetMode="External"/><Relationship Id="rId4" Type="http://schemas.openxmlformats.org/officeDocument/2006/relationships/hyperlink" Target="https://www.ncbi.nlm.nih.gov/pubmed/?term=Godambe%20S%5bAuthor%5d&amp;cauthor=true&amp;cauthor_uid=28724533" TargetMode="External"/><Relationship Id="rId9" Type="http://schemas.openxmlformats.org/officeDocument/2006/relationships/hyperlink" Target="https://www.ncbi.nlm.nih.gov/pubmed/?term=Haliburton%20S%5bAuthor%5d&amp;cauthor=true&amp;cauthor_uid=27420164"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cbi.nlm.nih.gov/pubmed/?term=Johnston%20C%5bAuthor%5d&amp;cauthor=true&amp;cauthor_uid=28205208" TargetMode="External"/><Relationship Id="rId7" Type="http://schemas.openxmlformats.org/officeDocument/2006/relationships/hyperlink" Target="https://www.ncbi.nlm.nih.gov/pubmed/28724533"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s://www.ncbi.nlm.nih.gov/pubmed/?term=Godambe%20S%5bAuthor%5d&amp;cauthor=true&amp;cauthor_uid=28724533" TargetMode="External"/><Relationship Id="rId5" Type="http://schemas.openxmlformats.org/officeDocument/2006/relationships/hyperlink" Target="https://www.ncbi.nlm.nih.gov/pubmed/?term=Lim%20Y%5bAuthor%5d&amp;cauthor=true&amp;cauthor_uid=28724533" TargetMode="External"/><Relationship Id="rId4" Type="http://schemas.openxmlformats.org/officeDocument/2006/relationships/hyperlink" Target="https://www.ncbi.nlm.nih.gov/pubmed/28205208"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www.ncbi.nlm.nih.gov/pubmed/?term=Ohlsson%20A%5bAuthor%5d&amp;cauthor=true&amp;cauthor_uid=27420164" TargetMode="External"/><Relationship Id="rId13" Type="http://schemas.openxmlformats.org/officeDocument/2006/relationships/hyperlink" Target="https://www.ncbi.nlm.nih.gov/pubmed/?term=Taddio%20A%5bAuthor%5d&amp;cauthor=true&amp;cauthor_uid=28141899" TargetMode="External"/><Relationship Id="rId3" Type="http://schemas.openxmlformats.org/officeDocument/2006/relationships/hyperlink" Target="https://www.ncbi.nlm.nih.gov/pubmed/?term=Lim%20Y%5bAuthor%5d&amp;cauthor=true&amp;cauthor_uid=28724533" TargetMode="External"/><Relationship Id="rId7" Type="http://schemas.openxmlformats.org/officeDocument/2006/relationships/hyperlink" Target="https://www.ncbi.nlm.nih.gov/pubmed/?term=Yamada%20J%5bAuthor%5d&amp;cauthor=true&amp;cauthor_uid=27420164" TargetMode="External"/><Relationship Id="rId12" Type="http://schemas.openxmlformats.org/officeDocument/2006/relationships/hyperlink" Target="https://www.ncbi.nlm.nih.gov/pubmed/?term=Ng%20E%5bAuthor%5d&amp;cauthor=true&amp;cauthor_uid=28141899"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www.ncbi.nlm.nih.gov/pubmed/?term=Stevens%20B%5bAuthor%5d&amp;cauthor=true&amp;cauthor_uid=27420164" TargetMode="External"/><Relationship Id="rId11" Type="http://schemas.openxmlformats.org/officeDocument/2006/relationships/hyperlink" Target="https://www.ncbi.nlm.nih.gov/pubmed/27420164" TargetMode="External"/><Relationship Id="rId5" Type="http://schemas.openxmlformats.org/officeDocument/2006/relationships/hyperlink" Target="https://www.ncbi.nlm.nih.gov/pubmed/28724533" TargetMode="External"/><Relationship Id="rId15" Type="http://schemas.openxmlformats.org/officeDocument/2006/relationships/hyperlink" Target="https://www.ncbi.nlm.nih.gov/pubmed/28141899" TargetMode="External"/><Relationship Id="rId10" Type="http://schemas.openxmlformats.org/officeDocument/2006/relationships/hyperlink" Target="https://www.ncbi.nlm.nih.gov/pubmed/?term=Shorkey%20A%5bAuthor%5d&amp;cauthor=true&amp;cauthor_uid=27420164" TargetMode="External"/><Relationship Id="rId4" Type="http://schemas.openxmlformats.org/officeDocument/2006/relationships/hyperlink" Target="https://www.ncbi.nlm.nih.gov/pubmed/?term=Godambe%20S%5bAuthor%5d&amp;cauthor=true&amp;cauthor_uid=28724533" TargetMode="External"/><Relationship Id="rId9" Type="http://schemas.openxmlformats.org/officeDocument/2006/relationships/hyperlink" Target="https://www.ncbi.nlm.nih.gov/pubmed/?term=Haliburton%20S%5bAuthor%5d&amp;cauthor=true&amp;cauthor_uid=27420164" TargetMode="External"/><Relationship Id="rId14" Type="http://schemas.openxmlformats.org/officeDocument/2006/relationships/hyperlink" Target="https://www.ncbi.nlm.nih.gov/pubmed/?term=Ohlsson%20A%5bAuthor%5d&amp;cauthor=true&amp;cauthor_uid=28141899"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cbi.nlm.nih.gov/pubmed/?term=Allen%20KA%5bAuthor%5d&amp;cauthor=true&amp;cauthor_uid=22469965"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ncbi.nlm.nih.gov/entrez/eutils/elink.fcgi?dbfrom=pubmed&amp;retmode=ref&amp;cmd=prlinks&amp;id=22469965"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ncbi.nlm.nih.gov/pubmed/?term=Kumar%20P%5bAuthor%5d&amp;cauthor=true&amp;cauthor_uid=20176672"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www.ncbi.nlm.nih.gov/pubmed/20176672"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www.ncbi.nlm.nih.gov/pubmed/28488361" TargetMode="External"/><Relationship Id="rId3" Type="http://schemas.openxmlformats.org/officeDocument/2006/relationships/hyperlink" Target="https://www.ncbi.nlm.nih.gov/pubmed/?term=Bell%C3%B9%20R%5bAuthor%5d&amp;cauthor=true&amp;cauthor_uid=19531519" TargetMode="External"/><Relationship Id="rId7" Type="http://schemas.openxmlformats.org/officeDocument/2006/relationships/hyperlink" Target="https://www.ncbi.nlm.nih.gov/pubmed/?term=Romantsik%20O%5bAuthor%5d&amp;cauthor=true&amp;cauthor_uid=28488361"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www.ncbi.nlm.nih.gov/pubmed/18254040" TargetMode="External"/><Relationship Id="rId5" Type="http://schemas.openxmlformats.org/officeDocument/2006/relationships/hyperlink" Target="https://www.ncbi.nlm.nih.gov/pubmed/?term=Bell%C3%B9%20R%5bAuthor%5d&amp;cauthor=true&amp;cauthor_uid=18254040" TargetMode="External"/><Relationship Id="rId4" Type="http://schemas.openxmlformats.org/officeDocument/2006/relationships/hyperlink" Target="https://www.ncbi.nlm.nih.gov/pubmed/19531519"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cbi.nlm.nih.gov/pubmed/?term=Lim%20Y%5bAuthor%5d&amp;cauthor=true&amp;cauthor_uid=28724533" TargetMode="External"/><Relationship Id="rId7" Type="http://schemas.openxmlformats.org/officeDocument/2006/relationships/hyperlink" Target="https://www.ncbi.nlm.nih.gov/pubmed/26763312"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www.ncbi.nlm.nih.gov/pubmed/?term=Zwicker%20JG%5bAuthor%5d&amp;cauthor=true&amp;cauthor_uid=26763312" TargetMode="External"/><Relationship Id="rId5" Type="http://schemas.openxmlformats.org/officeDocument/2006/relationships/hyperlink" Target="https://www.ncbi.nlm.nih.gov/pubmed/28724533" TargetMode="External"/><Relationship Id="rId4" Type="http://schemas.openxmlformats.org/officeDocument/2006/relationships/hyperlink" Target="https://www.ncbi.nlm.nih.gov/pubmed/?term=Godambe%20S%5bAuthor%5d&amp;cauthor=true&amp;cauthor_uid=28724533"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ubmed/2540460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ubmed/2289593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ubmed/2344078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ubmed/2344078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7B1BE-19E2-48E4-BAB9-F1F81CA77DFF}" type="slidenum">
              <a:rPr lang="en-US" smtClean="0"/>
              <a:t>1</a:t>
            </a:fld>
            <a:endParaRPr lang="en-US" dirty="0"/>
          </a:p>
        </p:txBody>
      </p:sp>
    </p:spTree>
    <p:extLst>
      <p:ext uri="{BB962C8B-B14F-4D97-AF65-F5344CB8AC3E}">
        <p14:creationId xmlns:p14="http://schemas.microsoft.com/office/powerpoint/2010/main" val="3974553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n-NO" dirty="0" smtClean="0">
                <a:hlinkClick r:id="rId3" tooltip="The Cochrane database of systematic reviews."/>
              </a:rPr>
              <a:t>Cochrane Database Syst Rev.</a:t>
            </a:r>
            <a:r>
              <a:rPr lang="nn-NO" dirty="0" smtClean="0"/>
              <a:t> 2015 Dec 21;(12</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30</a:t>
            </a:fld>
            <a:endParaRPr lang="en-US"/>
          </a:p>
        </p:txBody>
      </p:sp>
    </p:spTree>
    <p:extLst>
      <p:ext uri="{BB962C8B-B14F-4D97-AF65-F5344CB8AC3E}">
        <p14:creationId xmlns:p14="http://schemas.microsoft.com/office/powerpoint/2010/main" val="379712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The Cochrane database of systematic reviews."/>
              </a:rPr>
              <a:t>Cochrane Database </a:t>
            </a:r>
            <a:r>
              <a:rPr lang="en-US" dirty="0" err="1" smtClean="0">
                <a:hlinkClick r:id="rId3" tooltip="The Cochrane database of systematic reviews."/>
              </a:rPr>
              <a:t>Syst</a:t>
            </a:r>
            <a:r>
              <a:rPr lang="en-US" dirty="0" smtClean="0">
                <a:hlinkClick r:id="rId3" tooltip="The Cochrane database of systematic reviews."/>
              </a:rPr>
              <a:t> Rev.</a:t>
            </a:r>
            <a:r>
              <a:rPr lang="en-US" dirty="0" smtClean="0"/>
              <a:t> 2015 Aug 24;8:</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31</a:t>
            </a:fld>
            <a:endParaRPr lang="en-US"/>
          </a:p>
        </p:txBody>
      </p:sp>
    </p:spTree>
    <p:extLst>
      <p:ext uri="{BB962C8B-B14F-4D97-AF65-F5344CB8AC3E}">
        <p14:creationId xmlns:p14="http://schemas.microsoft.com/office/powerpoint/2010/main" val="6675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Neonatology."/>
              </a:rPr>
              <a:t>Neonatology.</a:t>
            </a:r>
            <a:r>
              <a:rPr lang="en-US" dirty="0" smtClean="0"/>
              <a:t> 2017;111(4):408-414</a:t>
            </a:r>
          </a:p>
          <a:p>
            <a:endParaRPr lang="nn-NO" dirty="0" smtClean="0">
              <a:hlinkClick r:id="rId4" tooltip="The Cochrane database of systematic reviews."/>
            </a:endParaRPr>
          </a:p>
          <a:p>
            <a:r>
              <a:rPr lang="nn-NO" dirty="0" smtClean="0">
                <a:hlinkClick r:id="rId4" tooltip="The Cochrane database of systematic reviews."/>
              </a:rPr>
              <a:t>Cochrane Database Syst Rev.</a:t>
            </a:r>
            <a:r>
              <a:rPr lang="nn-NO" dirty="0" smtClean="0"/>
              <a:t> 2012 Mar 14;(3): </a:t>
            </a:r>
            <a:r>
              <a:rPr lang="en-US" dirty="0" smtClean="0"/>
              <a:t>However, the analyses of studies that allowed for routine stabilization on CPAP demonstrated a decrease in the risk of chronic lung disease or death in infants stabilized on CPAP. When all studies were evaluated together, the benefits of prophylactic surfactant could no longer be demonstrated.</a:t>
            </a:r>
          </a:p>
          <a:p>
            <a:endParaRPr lang="en-US" dirty="0" smtClean="0"/>
          </a:p>
          <a:p>
            <a:r>
              <a:rPr lang="pt-BR" dirty="0" smtClean="0">
                <a:hlinkClick r:id="rId5" tooltip="BMC pediatrics."/>
              </a:rPr>
              <a:t>BMC Pediatr.</a:t>
            </a:r>
            <a:r>
              <a:rPr lang="pt-BR" dirty="0" smtClean="0"/>
              <a:t> 2014 Jun 19;14:155. </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33</a:t>
            </a:fld>
            <a:endParaRPr lang="en-US"/>
          </a:p>
        </p:txBody>
      </p:sp>
    </p:spTree>
    <p:extLst>
      <p:ext uri="{BB962C8B-B14F-4D97-AF65-F5344CB8AC3E}">
        <p14:creationId xmlns:p14="http://schemas.microsoft.com/office/powerpoint/2010/main" val="185598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Neonatology."/>
              </a:rPr>
              <a:t>Neonatology.</a:t>
            </a:r>
            <a:r>
              <a:rPr lang="en-US" dirty="0" smtClean="0"/>
              <a:t> 2017;111(4):408-414</a:t>
            </a:r>
          </a:p>
          <a:p>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34</a:t>
            </a:fld>
            <a:endParaRPr lang="en-US"/>
          </a:p>
        </p:txBody>
      </p:sp>
    </p:spTree>
    <p:extLst>
      <p:ext uri="{BB962C8B-B14F-4D97-AF65-F5344CB8AC3E}">
        <p14:creationId xmlns:p14="http://schemas.microsoft.com/office/powerpoint/2010/main" val="1855988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Neonatology."/>
              </a:rPr>
              <a:t>Neonatology.</a:t>
            </a:r>
            <a:r>
              <a:rPr lang="en-US" dirty="0" smtClean="0"/>
              <a:t> 2017;111(4):408-414</a:t>
            </a:r>
          </a:p>
          <a:p>
            <a:r>
              <a:rPr lang="en-US" dirty="0" err="1" smtClean="0">
                <a:hlinkClick r:id="rId4" tooltip="Archives of disease in childhood. Fetal and neonatal edition."/>
              </a:rPr>
              <a:t>Isayama</a:t>
            </a:r>
            <a:r>
              <a:rPr lang="en-US" dirty="0" smtClean="0">
                <a:hlinkClick r:id="rId4" tooltip="Archives of disease in childhood. Fetal and neonatal edition."/>
              </a:rPr>
              <a:t> </a:t>
            </a:r>
            <a:r>
              <a:rPr lang="en-US" dirty="0" smtClean="0"/>
              <a:t>JAMA. 2016;316(6):611-624</a:t>
            </a:r>
            <a:endParaRPr lang="en-US" dirty="0" smtClean="0">
              <a:hlinkClick r:id="rId4" tooltip="Archives of disease in childhood. Fetal and neonatal edition."/>
            </a:endParaRPr>
          </a:p>
          <a:p>
            <a:r>
              <a:rPr lang="en-US" dirty="0" smtClean="0">
                <a:hlinkClick r:id="rId4" tooltip="Archives of disease in childhood. Fetal and neonatal edition."/>
              </a:rPr>
              <a:t>Arch Dis Child Fetal Neonatal Ed.</a:t>
            </a:r>
            <a:r>
              <a:rPr lang="en-US" dirty="0" smtClean="0"/>
              <a:t> 2017 Jan;102(1):F17-F23</a:t>
            </a:r>
          </a:p>
        </p:txBody>
      </p:sp>
      <p:sp>
        <p:nvSpPr>
          <p:cNvPr id="4" name="Slide Number Placeholder 3"/>
          <p:cNvSpPr>
            <a:spLocks noGrp="1"/>
          </p:cNvSpPr>
          <p:nvPr>
            <p:ph type="sldNum" sz="quarter" idx="10"/>
          </p:nvPr>
        </p:nvSpPr>
        <p:spPr/>
        <p:txBody>
          <a:bodyPr/>
          <a:lstStyle/>
          <a:p>
            <a:fld id="{8C300CAE-87EC-46B5-9D97-F7D7AFD92C75}" type="slidenum">
              <a:rPr lang="en-US" smtClean="0"/>
              <a:t>35</a:t>
            </a:fld>
            <a:endParaRPr lang="en-US"/>
          </a:p>
        </p:txBody>
      </p:sp>
    </p:spTree>
    <p:extLst>
      <p:ext uri="{BB962C8B-B14F-4D97-AF65-F5344CB8AC3E}">
        <p14:creationId xmlns:p14="http://schemas.microsoft.com/office/powerpoint/2010/main" val="185598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Neonatology."/>
              </a:rPr>
              <a:t>Neonatology.</a:t>
            </a:r>
            <a:r>
              <a:rPr lang="en-US" dirty="0" smtClean="0"/>
              <a:t> 2017;111(4):408-414</a:t>
            </a:r>
          </a:p>
          <a:p>
            <a:r>
              <a:rPr lang="nb-NO" dirty="0" smtClean="0">
                <a:hlinkClick r:id="rId4" tooltip="The Cochrane database of systematic reviews."/>
              </a:rPr>
              <a:t>Cochrane Database Syst Rev.</a:t>
            </a:r>
            <a:r>
              <a:rPr lang="nb-NO" dirty="0" smtClean="0"/>
              <a:t> 2011 Jul 6;(7):CD008309. </a:t>
            </a:r>
          </a:p>
          <a:p>
            <a:r>
              <a:rPr lang="en-US" dirty="0" err="1" smtClean="0">
                <a:effectLst/>
              </a:rPr>
              <a:t>Pinheiro</a:t>
            </a:r>
            <a:r>
              <a:rPr lang="en-US" dirty="0" smtClean="0">
                <a:effectLst/>
              </a:rPr>
              <a:t> JM </a:t>
            </a:r>
            <a:r>
              <a:rPr lang="pt-BR" dirty="0" smtClean="0">
                <a:hlinkClick r:id="rId5" tooltip="Journal of perinatology : official journal of the California Perinatal Association."/>
              </a:rPr>
              <a:t>J Perinatol.</a:t>
            </a:r>
            <a:r>
              <a:rPr lang="pt-BR" dirty="0" smtClean="0"/>
              <a:t> 2016 Mar;36(3):196-201. </a:t>
            </a:r>
          </a:p>
          <a:p>
            <a:r>
              <a:rPr lang="en-US" dirty="0" err="1" smtClean="0">
                <a:hlinkClick r:id="rId6"/>
              </a:rPr>
              <a:t>Vannozzi</a:t>
            </a:r>
            <a:r>
              <a:rPr lang="en-US" dirty="0" smtClean="0">
                <a:hlinkClick r:id="rId6"/>
              </a:rPr>
              <a:t> </a:t>
            </a:r>
            <a:r>
              <a:rPr lang="en-US" dirty="0" smtClean="0">
                <a:hlinkClick r:id="rId7" tooltip="The journal of maternal-fetal &amp; neonatal medicine : the official journal of the European Association of Perinatal Medicine, the Federation of Asia and Oceania Perinatal Societies, the International Society of Perinatal Obstetricians."/>
              </a:rPr>
              <a:t>J </a:t>
            </a:r>
            <a:r>
              <a:rPr lang="en-US" dirty="0" err="1" smtClean="0">
                <a:hlinkClick r:id="rId7" tooltip="The journal of maternal-fetal &amp; neonatal medicine : the official journal of the European Association of Perinatal Medicine, the Federation of Asia and Oceania Perinatal Societies, the International Society of Perinatal Obstetricians."/>
              </a:rPr>
              <a:t>Matern</a:t>
            </a:r>
            <a:r>
              <a:rPr lang="en-US" dirty="0" smtClean="0">
                <a:hlinkClick r:id="rId7" tooltip="The journal of maternal-fetal &amp; neonatal medicine : the official journal of the European Association of Perinatal Medicine, the Federation of Asia and Oceania Perinatal Societies, the International Society of Perinatal Obstetricians."/>
              </a:rPr>
              <a:t> Fetal Neonatal Med.</a:t>
            </a:r>
            <a:r>
              <a:rPr lang="en-US" dirty="0" smtClean="0"/>
              <a:t> 2017 Oct;30(19):2375-2377. </a:t>
            </a:r>
          </a:p>
        </p:txBody>
      </p:sp>
      <p:sp>
        <p:nvSpPr>
          <p:cNvPr id="4" name="Slide Number Placeholder 3"/>
          <p:cNvSpPr>
            <a:spLocks noGrp="1"/>
          </p:cNvSpPr>
          <p:nvPr>
            <p:ph type="sldNum" sz="quarter" idx="10"/>
          </p:nvPr>
        </p:nvSpPr>
        <p:spPr/>
        <p:txBody>
          <a:bodyPr/>
          <a:lstStyle/>
          <a:p>
            <a:fld id="{8C300CAE-87EC-46B5-9D97-F7D7AFD92C75}" type="slidenum">
              <a:rPr lang="en-US" smtClean="0"/>
              <a:t>36</a:t>
            </a:fld>
            <a:endParaRPr lang="en-US"/>
          </a:p>
        </p:txBody>
      </p:sp>
    </p:spTree>
    <p:extLst>
      <p:ext uri="{BB962C8B-B14F-4D97-AF65-F5344CB8AC3E}">
        <p14:creationId xmlns:p14="http://schemas.microsoft.com/office/powerpoint/2010/main" val="185598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Neonatology."/>
              </a:rPr>
              <a:t>Neonatology.</a:t>
            </a:r>
            <a:r>
              <a:rPr lang="en-US" dirty="0" smtClean="0"/>
              <a:t> 2017;111(4):408-414</a:t>
            </a:r>
          </a:p>
          <a:p>
            <a:r>
              <a:rPr lang="nb-NO" dirty="0" smtClean="0">
                <a:hlinkClick r:id="rId4" tooltip="The Cochrane database of systematic reviews."/>
              </a:rPr>
              <a:t>Cochrane Database Syst Rev.</a:t>
            </a:r>
            <a:r>
              <a:rPr lang="nb-NO" dirty="0" smtClean="0"/>
              <a:t> 2011 Jul 6;(7):CD008309. </a:t>
            </a:r>
          </a:p>
          <a:p>
            <a:r>
              <a:rPr lang="en-US" dirty="0" err="1" smtClean="0">
                <a:effectLst/>
              </a:rPr>
              <a:t>Pinheiro</a:t>
            </a:r>
            <a:r>
              <a:rPr lang="en-US" dirty="0" smtClean="0">
                <a:effectLst/>
              </a:rPr>
              <a:t> JM </a:t>
            </a:r>
            <a:r>
              <a:rPr lang="pt-BR" dirty="0" smtClean="0">
                <a:hlinkClick r:id="rId5" tooltip="Journal of perinatology : official journal of the California Perinatal Association."/>
              </a:rPr>
              <a:t>J Perinatol.</a:t>
            </a:r>
            <a:r>
              <a:rPr lang="pt-BR" dirty="0" smtClean="0"/>
              <a:t> 2016 Mar;36(3):196-201. </a:t>
            </a:r>
          </a:p>
          <a:p>
            <a:r>
              <a:rPr lang="en-US" dirty="0" err="1" smtClean="0">
                <a:hlinkClick r:id="rId6"/>
              </a:rPr>
              <a:t>Vannozzi</a:t>
            </a:r>
            <a:r>
              <a:rPr lang="en-US" dirty="0" smtClean="0">
                <a:hlinkClick r:id="rId6"/>
              </a:rPr>
              <a:t> </a:t>
            </a:r>
            <a:r>
              <a:rPr lang="en-US" dirty="0" smtClean="0">
                <a:hlinkClick r:id="rId7" tooltip="The journal of maternal-fetal &amp; neonatal medicine : the official journal of the European Association of Perinatal Medicine, the Federation of Asia and Oceania Perinatal Societies, the International Society of Perinatal Obstetricians."/>
              </a:rPr>
              <a:t>J </a:t>
            </a:r>
            <a:r>
              <a:rPr lang="en-US" dirty="0" err="1" smtClean="0">
                <a:hlinkClick r:id="rId7" tooltip="The journal of maternal-fetal &amp; neonatal medicine : the official journal of the European Association of Perinatal Medicine, the Federation of Asia and Oceania Perinatal Societies, the International Society of Perinatal Obstetricians."/>
              </a:rPr>
              <a:t>Matern</a:t>
            </a:r>
            <a:r>
              <a:rPr lang="en-US" dirty="0" smtClean="0">
                <a:hlinkClick r:id="rId7" tooltip="The journal of maternal-fetal &amp; neonatal medicine : the official journal of the European Association of Perinatal Medicine, the Federation of Asia and Oceania Perinatal Societies, the International Society of Perinatal Obstetricians."/>
              </a:rPr>
              <a:t> Fetal Neonatal Med.</a:t>
            </a:r>
            <a:r>
              <a:rPr lang="en-US" dirty="0" smtClean="0"/>
              <a:t> 2017 Oct;30(19):2375-2377. </a:t>
            </a:r>
          </a:p>
        </p:txBody>
      </p:sp>
      <p:sp>
        <p:nvSpPr>
          <p:cNvPr id="4" name="Slide Number Placeholder 3"/>
          <p:cNvSpPr>
            <a:spLocks noGrp="1"/>
          </p:cNvSpPr>
          <p:nvPr>
            <p:ph type="sldNum" sz="quarter" idx="10"/>
          </p:nvPr>
        </p:nvSpPr>
        <p:spPr/>
        <p:txBody>
          <a:bodyPr/>
          <a:lstStyle/>
          <a:p>
            <a:fld id="{8C300CAE-87EC-46B5-9D97-F7D7AFD92C75}" type="slidenum">
              <a:rPr lang="en-US" smtClean="0"/>
              <a:t>37</a:t>
            </a:fld>
            <a:endParaRPr lang="en-US"/>
          </a:p>
        </p:txBody>
      </p:sp>
    </p:spTree>
    <p:extLst>
      <p:ext uri="{BB962C8B-B14F-4D97-AF65-F5344CB8AC3E}">
        <p14:creationId xmlns:p14="http://schemas.microsoft.com/office/powerpoint/2010/main" val="185598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Neonatology."/>
              </a:rPr>
              <a:t>Neonatology.</a:t>
            </a:r>
            <a:r>
              <a:rPr lang="en-US" dirty="0" smtClean="0"/>
              <a:t> 2017;111(4):408-414</a:t>
            </a:r>
          </a:p>
          <a:p>
            <a:r>
              <a:rPr lang="en-US" dirty="0" smtClean="0">
                <a:hlinkClick r:id="rId4" tooltip="The Cochrane database of systematic reviews."/>
              </a:rPr>
              <a:t>Cochrane Database </a:t>
            </a:r>
            <a:r>
              <a:rPr lang="en-US" dirty="0" err="1" smtClean="0">
                <a:hlinkClick r:id="rId4" tooltip="The Cochrane database of systematic reviews."/>
              </a:rPr>
              <a:t>Syst</a:t>
            </a:r>
            <a:r>
              <a:rPr lang="en-US" dirty="0" smtClean="0">
                <a:hlinkClick r:id="rId4" tooltip="The Cochrane database of systematic reviews."/>
              </a:rPr>
              <a:t> Rev.</a:t>
            </a:r>
            <a:r>
              <a:rPr lang="en-US" dirty="0" smtClean="0"/>
              <a:t> 2012 Oct 17;10</a:t>
            </a:r>
          </a:p>
          <a:p>
            <a:r>
              <a:rPr lang="en-US" dirty="0" smtClean="0">
                <a:hlinkClick r:id="rId5"/>
              </a:rPr>
              <a:t>Pillow JJ</a:t>
            </a:r>
            <a:r>
              <a:rPr lang="en-US" dirty="0" smtClean="0"/>
              <a:t> </a:t>
            </a:r>
            <a:r>
              <a:rPr lang="en-US" dirty="0" smtClean="0">
                <a:hlinkClick r:id="rId6" tooltip="Neonatology."/>
              </a:rPr>
              <a:t>Neonatology.</a:t>
            </a:r>
            <a:r>
              <a:rPr lang="en-US" dirty="0" smtClean="0"/>
              <a:t> 2012;101(4):337-44.</a:t>
            </a:r>
          </a:p>
          <a:p>
            <a:r>
              <a:rPr lang="en-US" sz="1200" b="0" i="0" u="none" strike="noStrike" kern="1200" baseline="0" dirty="0" smtClean="0">
                <a:solidFill>
                  <a:schemeClr val="tx1"/>
                </a:solidFill>
                <a:latin typeface="+mn-lt"/>
                <a:ea typeface="+mn-ea"/>
                <a:cs typeface="+mn-cs"/>
              </a:rPr>
              <a:t>Finer N. J Aerosol Med </a:t>
            </a:r>
            <a:r>
              <a:rPr lang="en-US" sz="1200" b="0" i="0" u="none" strike="noStrike" kern="1200" baseline="0" dirty="0" err="1" smtClean="0">
                <a:solidFill>
                  <a:schemeClr val="tx1"/>
                </a:solidFill>
                <a:latin typeface="+mn-lt"/>
                <a:ea typeface="+mn-ea"/>
                <a:cs typeface="+mn-cs"/>
              </a:rPr>
              <a:t>Pulm</a:t>
            </a:r>
            <a:r>
              <a:rPr lang="en-US" sz="1200" b="0" i="0" u="none" strike="noStrike" kern="1200" baseline="0" dirty="0" smtClean="0">
                <a:solidFill>
                  <a:schemeClr val="tx1"/>
                </a:solidFill>
                <a:latin typeface="+mn-lt"/>
                <a:ea typeface="+mn-ea"/>
                <a:cs typeface="+mn-cs"/>
              </a:rPr>
              <a:t> Drug </a:t>
            </a:r>
            <a:r>
              <a:rPr lang="en-US" sz="1200" b="0" i="0" u="none" strike="noStrike" kern="1200" baseline="0" dirty="0" err="1" smtClean="0">
                <a:solidFill>
                  <a:schemeClr val="tx1"/>
                </a:solidFill>
                <a:latin typeface="+mn-lt"/>
                <a:ea typeface="+mn-ea"/>
                <a:cs typeface="+mn-cs"/>
              </a:rPr>
              <a:t>Deliv</a:t>
            </a:r>
            <a:r>
              <a:rPr lang="en-US" sz="1200" b="0" i="0" u="none" strike="noStrike" kern="1200" baseline="0" dirty="0" smtClean="0">
                <a:solidFill>
                  <a:schemeClr val="tx1"/>
                </a:solidFill>
                <a:latin typeface="+mn-lt"/>
                <a:ea typeface="+mn-ea"/>
                <a:cs typeface="+mn-cs"/>
              </a:rPr>
              <a:t> 2010; 23: 303–309. n= 14 infants</a:t>
            </a:r>
            <a:endParaRPr lang="en-US" dirty="0" smtClean="0">
              <a:hlinkClick r:id="rId7"/>
            </a:endParaRPr>
          </a:p>
          <a:p>
            <a:r>
              <a:rPr lang="en-US" dirty="0" err="1" smtClean="0">
                <a:hlinkClick r:id="rId7"/>
              </a:rPr>
              <a:t>Pohlmann</a:t>
            </a:r>
            <a:r>
              <a:rPr lang="en-US" dirty="0" smtClean="0">
                <a:hlinkClick r:id="rId7"/>
              </a:rPr>
              <a:t> G</a:t>
            </a:r>
            <a:r>
              <a:rPr lang="en-US" dirty="0" smtClean="0">
                <a:hlinkClick r:id="rId8" tooltip="Journal of aerosol medicine and pulmonary drug delivery."/>
              </a:rPr>
              <a:t>J Aerosol Med </a:t>
            </a:r>
            <a:r>
              <a:rPr lang="en-US" dirty="0" err="1" smtClean="0">
                <a:hlinkClick r:id="rId8" tooltip="Journal of aerosol medicine and pulmonary drug delivery."/>
              </a:rPr>
              <a:t>Pulm</a:t>
            </a:r>
            <a:r>
              <a:rPr lang="en-US" dirty="0" smtClean="0">
                <a:hlinkClick r:id="rId8" tooltip="Journal of aerosol medicine and pulmonary drug delivery."/>
              </a:rPr>
              <a:t> Drug </a:t>
            </a:r>
            <a:r>
              <a:rPr lang="en-US" dirty="0" err="1" smtClean="0">
                <a:hlinkClick r:id="rId8" tooltip="Journal of aerosol medicine and pulmonary drug delivery."/>
              </a:rPr>
              <a:t>Deliv</a:t>
            </a:r>
            <a:r>
              <a:rPr lang="en-US" dirty="0" smtClean="0">
                <a:hlinkClick r:id="rId8" tooltip="Journal of aerosol medicine and pulmonary drug delivery."/>
              </a:rPr>
              <a:t>.</a:t>
            </a:r>
            <a:r>
              <a:rPr lang="en-US" dirty="0" smtClean="0"/>
              <a:t> 2013 Dec;26(6):370-9. </a:t>
            </a:r>
          </a:p>
        </p:txBody>
      </p:sp>
      <p:sp>
        <p:nvSpPr>
          <p:cNvPr id="4" name="Slide Number Placeholder 3"/>
          <p:cNvSpPr>
            <a:spLocks noGrp="1"/>
          </p:cNvSpPr>
          <p:nvPr>
            <p:ph type="sldNum" sz="quarter" idx="10"/>
          </p:nvPr>
        </p:nvSpPr>
        <p:spPr/>
        <p:txBody>
          <a:bodyPr/>
          <a:lstStyle/>
          <a:p>
            <a:fld id="{8C300CAE-87EC-46B5-9D97-F7D7AFD92C75}" type="slidenum">
              <a:rPr lang="en-US" smtClean="0"/>
              <a:t>38</a:t>
            </a:fld>
            <a:endParaRPr lang="en-US"/>
          </a:p>
        </p:txBody>
      </p:sp>
    </p:spTree>
    <p:extLst>
      <p:ext uri="{BB962C8B-B14F-4D97-AF65-F5344CB8AC3E}">
        <p14:creationId xmlns:p14="http://schemas.microsoft.com/office/powerpoint/2010/main" val="1855988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Neonatology."/>
              </a:rPr>
              <a:t>Neonatology.</a:t>
            </a:r>
            <a:r>
              <a:rPr lang="en-US" dirty="0" smtClean="0"/>
              <a:t> 2017;111(4):408-414</a:t>
            </a:r>
          </a:p>
          <a:p>
            <a:r>
              <a:rPr lang="en-US" dirty="0" err="1" smtClean="0">
                <a:hlinkClick r:id="rId4"/>
              </a:rPr>
              <a:t>Pohlmann</a:t>
            </a:r>
            <a:r>
              <a:rPr lang="en-US" dirty="0" smtClean="0">
                <a:hlinkClick r:id="rId4"/>
              </a:rPr>
              <a:t> G</a:t>
            </a:r>
            <a:r>
              <a:rPr lang="en-US" dirty="0" smtClean="0">
                <a:hlinkClick r:id="rId5" tooltip="Journal of aerosol medicine and pulmonary drug delivery."/>
              </a:rPr>
              <a:t>J Aerosol Med </a:t>
            </a:r>
            <a:r>
              <a:rPr lang="en-US" dirty="0" err="1" smtClean="0">
                <a:hlinkClick r:id="rId5" tooltip="Journal of aerosol medicine and pulmonary drug delivery."/>
              </a:rPr>
              <a:t>Pulm</a:t>
            </a:r>
            <a:r>
              <a:rPr lang="en-US" dirty="0" smtClean="0">
                <a:hlinkClick r:id="rId5" tooltip="Journal of aerosol medicine and pulmonary drug delivery."/>
              </a:rPr>
              <a:t> Drug </a:t>
            </a:r>
            <a:r>
              <a:rPr lang="en-US" dirty="0" err="1" smtClean="0">
                <a:hlinkClick r:id="rId5" tooltip="Journal of aerosol medicine and pulmonary drug delivery."/>
              </a:rPr>
              <a:t>Deliv</a:t>
            </a:r>
            <a:r>
              <a:rPr lang="en-US" dirty="0" smtClean="0">
                <a:hlinkClick r:id="rId5" tooltip="Journal of aerosol medicine and pulmonary drug delivery."/>
              </a:rPr>
              <a:t>.</a:t>
            </a:r>
            <a:r>
              <a:rPr lang="en-US" dirty="0" smtClean="0"/>
              <a:t> 2013 Dec;26(6):370-9. </a:t>
            </a:r>
          </a:p>
        </p:txBody>
      </p:sp>
      <p:sp>
        <p:nvSpPr>
          <p:cNvPr id="4" name="Slide Number Placeholder 3"/>
          <p:cNvSpPr>
            <a:spLocks noGrp="1"/>
          </p:cNvSpPr>
          <p:nvPr>
            <p:ph type="sldNum" sz="quarter" idx="10"/>
          </p:nvPr>
        </p:nvSpPr>
        <p:spPr/>
        <p:txBody>
          <a:bodyPr/>
          <a:lstStyle/>
          <a:p>
            <a:fld id="{8C300CAE-87EC-46B5-9D97-F7D7AFD92C75}" type="slidenum">
              <a:rPr lang="en-US" smtClean="0"/>
              <a:t>39</a:t>
            </a:fld>
            <a:endParaRPr lang="en-US"/>
          </a:p>
        </p:txBody>
      </p:sp>
    </p:spTree>
    <p:extLst>
      <p:ext uri="{BB962C8B-B14F-4D97-AF65-F5344CB8AC3E}">
        <p14:creationId xmlns:p14="http://schemas.microsoft.com/office/powerpoint/2010/main" val="1855988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hlinkClick r:id="rId3"/>
              </a:rPr>
              <a:t>Subramaniam</a:t>
            </a:r>
            <a:r>
              <a:rPr lang="en-US" dirty="0" smtClean="0">
                <a:hlinkClick r:id="rId3"/>
              </a:rPr>
              <a:t> P</a:t>
            </a:r>
            <a:r>
              <a:rPr lang="en-US" baseline="30000" dirty="0" smtClean="0"/>
              <a:t>1</a:t>
            </a:r>
            <a:r>
              <a:rPr lang="en-US" dirty="0" smtClean="0"/>
              <a:t>, </a:t>
            </a:r>
            <a:r>
              <a:rPr lang="en-US" dirty="0" smtClean="0">
                <a:hlinkClick r:id="rId4"/>
              </a:rPr>
              <a:t>Ho JJ</a:t>
            </a:r>
            <a:r>
              <a:rPr lang="en-US" dirty="0" smtClean="0"/>
              <a:t>, </a:t>
            </a:r>
            <a:r>
              <a:rPr lang="en-US" dirty="0" smtClean="0">
                <a:hlinkClick r:id="rId5"/>
              </a:rPr>
              <a:t>Davis PG</a:t>
            </a:r>
            <a:r>
              <a:rPr lang="en-US" dirty="0" smtClean="0"/>
              <a:t>. </a:t>
            </a:r>
            <a:r>
              <a:rPr lang="en-US" dirty="0" smtClean="0">
                <a:hlinkClick r:id="rId6" tooltip="The Cochrane database of systematic reviews."/>
              </a:rPr>
              <a:t>Cochrane Database </a:t>
            </a:r>
            <a:r>
              <a:rPr lang="en-US" dirty="0" err="1" smtClean="0">
                <a:hlinkClick r:id="rId6" tooltip="The Cochrane database of systematic reviews."/>
              </a:rPr>
              <a:t>Syst</a:t>
            </a:r>
            <a:r>
              <a:rPr lang="en-US" dirty="0" smtClean="0">
                <a:hlinkClick r:id="rId6" tooltip="The Cochrane database of systematic reviews."/>
              </a:rPr>
              <a:t> Rev.</a:t>
            </a:r>
            <a:r>
              <a:rPr lang="en-US" dirty="0" smtClean="0"/>
              <a:t> 2016 Jun 14;(6):CD001243</a:t>
            </a:r>
          </a:p>
          <a:p>
            <a:r>
              <a:rPr lang="en-US" dirty="0" smtClean="0"/>
              <a:t>CPAP compared to assisted ventilation with or without surfactant started within the first 15 minutes of life usually in the delivery room. Overall there was no increase in the incidence of pneumothorax except in the small subgroup using CPAP applied at 8 cm of water. Similarly there is no overall reduction in the use of surfactant except in a small subgroup of infants below 1000 grams, but this should be treated with caution. </a:t>
            </a:r>
          </a:p>
          <a:p>
            <a:r>
              <a:rPr lang="en-US" dirty="0" smtClean="0"/>
              <a:t>CPAP started soon after birth compared to supportive care which may include supplemental oxygen delivered by head box or standard nasal </a:t>
            </a:r>
            <a:r>
              <a:rPr lang="en-US" dirty="0" err="1" smtClean="0"/>
              <a:t>canula</a:t>
            </a:r>
            <a:r>
              <a:rPr lang="en-US" dirty="0" smtClean="0"/>
              <a:t>. There is no difference in BPD at 28 days or 36 weeks postmenstrual age.</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46</a:t>
            </a:fld>
            <a:endParaRPr lang="en-US"/>
          </a:p>
        </p:txBody>
      </p:sp>
    </p:spTree>
    <p:extLst>
      <p:ext uri="{BB962C8B-B14F-4D97-AF65-F5344CB8AC3E}">
        <p14:creationId xmlns:p14="http://schemas.microsoft.com/office/powerpoint/2010/main" val="28720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Klaus and </a:t>
            </a:r>
            <a:r>
              <a:rPr lang="en-US" sz="1200" dirty="0" err="1" smtClean="0"/>
              <a:t>Fanaroff’s</a:t>
            </a:r>
            <a:r>
              <a:rPr lang="en-US" sz="1200" dirty="0" smtClean="0"/>
              <a:t> Care of the High-Risk Neonate. 6</a:t>
            </a:r>
            <a:r>
              <a:rPr lang="en-US" sz="1200" baseline="30000" dirty="0" smtClean="0"/>
              <a:t>th</a:t>
            </a:r>
            <a:r>
              <a:rPr lang="en-US" sz="1200" dirty="0" smtClean="0"/>
              <a:t> ed. 2013: Fig 19-1</a:t>
            </a:r>
          </a:p>
          <a:p>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4</a:t>
            </a:fld>
            <a:endParaRPr lang="en-US"/>
          </a:p>
        </p:txBody>
      </p:sp>
    </p:spTree>
    <p:extLst>
      <p:ext uri="{BB962C8B-B14F-4D97-AF65-F5344CB8AC3E}">
        <p14:creationId xmlns:p14="http://schemas.microsoft.com/office/powerpoint/2010/main" val="1214102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Davis PG</a:t>
            </a:r>
            <a:r>
              <a:rPr lang="en-US" baseline="30000" dirty="0" smtClean="0"/>
              <a:t>1</a:t>
            </a:r>
            <a:r>
              <a:rPr lang="en-US" dirty="0" smtClean="0"/>
              <a:t>, </a:t>
            </a:r>
            <a:r>
              <a:rPr lang="en-US" dirty="0" smtClean="0">
                <a:hlinkClick r:id="rId4"/>
              </a:rPr>
              <a:t>Henderson-Smart DJ</a:t>
            </a:r>
            <a:r>
              <a:rPr lang="en-US" dirty="0" smtClean="0"/>
              <a:t>.</a:t>
            </a:r>
            <a:r>
              <a:rPr lang="en-US" dirty="0" smtClean="0">
                <a:hlinkClick r:id="rId5" tooltip="The Cochrane database of systematic reviews."/>
              </a:rPr>
              <a:t> Cochrane Database </a:t>
            </a:r>
            <a:r>
              <a:rPr lang="en-US" dirty="0" err="1" smtClean="0">
                <a:hlinkClick r:id="rId5" tooltip="The Cochrane database of systematic reviews."/>
              </a:rPr>
              <a:t>Syst</a:t>
            </a:r>
            <a:r>
              <a:rPr lang="en-US" dirty="0" smtClean="0">
                <a:hlinkClick r:id="rId5" tooltip="The Cochrane database of systematic reviews."/>
              </a:rPr>
              <a:t> Rev.</a:t>
            </a:r>
            <a:r>
              <a:rPr lang="en-US" dirty="0" smtClean="0"/>
              <a:t> 2003;(2):</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47</a:t>
            </a:fld>
            <a:endParaRPr lang="en-US"/>
          </a:p>
        </p:txBody>
      </p:sp>
    </p:spTree>
    <p:extLst>
      <p:ext uri="{BB962C8B-B14F-4D97-AF65-F5344CB8AC3E}">
        <p14:creationId xmlns:p14="http://schemas.microsoft.com/office/powerpoint/2010/main" val="287202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hlinkClick r:id="rId3"/>
              </a:rPr>
              <a:t>Ho JJ</a:t>
            </a:r>
            <a:r>
              <a:rPr lang="pt-BR" baseline="30000" dirty="0" smtClean="0"/>
              <a:t>1</a:t>
            </a:r>
            <a:r>
              <a:rPr lang="pt-BR" dirty="0" smtClean="0"/>
              <a:t>, </a:t>
            </a:r>
            <a:r>
              <a:rPr lang="pt-BR" dirty="0" smtClean="0">
                <a:hlinkClick r:id="rId4"/>
              </a:rPr>
              <a:t>Subramaniam P</a:t>
            </a:r>
            <a:r>
              <a:rPr lang="pt-BR" dirty="0" smtClean="0"/>
              <a:t>, </a:t>
            </a:r>
            <a:r>
              <a:rPr lang="pt-BR" dirty="0" smtClean="0">
                <a:hlinkClick r:id="rId5"/>
              </a:rPr>
              <a:t>Davis PG</a:t>
            </a:r>
            <a:r>
              <a:rPr lang="pt-BR" dirty="0" smtClean="0"/>
              <a:t> </a:t>
            </a:r>
            <a:r>
              <a:rPr lang="nb-NO" dirty="0" smtClean="0">
                <a:hlinkClick r:id="rId6" tooltip="The Cochrane database of systematic reviews."/>
              </a:rPr>
              <a:t>Cochrane Database Syst Rev.</a:t>
            </a:r>
            <a:r>
              <a:rPr lang="nb-NO" dirty="0" smtClean="0"/>
              <a:t> 2015 Jul 4;(7):</a:t>
            </a:r>
          </a:p>
          <a:p>
            <a:r>
              <a:rPr lang="en-US" dirty="0" smtClean="0">
                <a:hlinkClick r:id="rId7"/>
              </a:rPr>
              <a:t>De Paoli AG</a:t>
            </a:r>
            <a:r>
              <a:rPr lang="en-US" baseline="30000" dirty="0" smtClean="0"/>
              <a:t>1</a:t>
            </a:r>
            <a:r>
              <a:rPr lang="en-US" dirty="0" smtClean="0"/>
              <a:t>, </a:t>
            </a:r>
            <a:r>
              <a:rPr lang="en-US" dirty="0" smtClean="0">
                <a:hlinkClick r:id="rId8"/>
              </a:rPr>
              <a:t>Davis PG</a:t>
            </a:r>
            <a:r>
              <a:rPr lang="en-US" dirty="0" smtClean="0"/>
              <a:t>, </a:t>
            </a:r>
            <a:r>
              <a:rPr lang="en-US" dirty="0" smtClean="0">
                <a:hlinkClick r:id="rId9"/>
              </a:rPr>
              <a:t>Faber B</a:t>
            </a:r>
            <a:r>
              <a:rPr lang="en-US" dirty="0" smtClean="0"/>
              <a:t>, </a:t>
            </a:r>
            <a:r>
              <a:rPr lang="en-US" dirty="0" smtClean="0">
                <a:hlinkClick r:id="rId10"/>
              </a:rPr>
              <a:t>Morley CJ</a:t>
            </a:r>
            <a:r>
              <a:rPr lang="en-US" dirty="0" smtClean="0"/>
              <a:t> </a:t>
            </a:r>
            <a:r>
              <a:rPr lang="nn-NO" dirty="0" smtClean="0">
                <a:hlinkClick r:id="rId11" tooltip="The Cochrane database of systematic reviews."/>
              </a:rPr>
              <a:t>Cochrane Database Syst Rev.</a:t>
            </a:r>
            <a:r>
              <a:rPr lang="nn-NO" dirty="0" smtClean="0"/>
              <a:t> 2008 Jan 23;(1):CD002977</a:t>
            </a:r>
          </a:p>
          <a:p>
            <a:r>
              <a:rPr lang="pt-BR" dirty="0" smtClean="0">
                <a:hlinkClick r:id="rId12"/>
              </a:rPr>
              <a:t>Agarwal S</a:t>
            </a:r>
            <a:r>
              <a:rPr lang="pt-BR" baseline="30000" dirty="0" smtClean="0"/>
              <a:t>1</a:t>
            </a:r>
            <a:r>
              <a:rPr lang="pt-BR" dirty="0" smtClean="0"/>
              <a:t>, </a:t>
            </a:r>
            <a:r>
              <a:rPr lang="pt-BR" dirty="0" smtClean="0">
                <a:hlinkClick r:id="rId13"/>
              </a:rPr>
              <a:t>Maria A</a:t>
            </a:r>
            <a:r>
              <a:rPr lang="pt-BR" baseline="30000" dirty="0" smtClean="0"/>
              <a:t>2</a:t>
            </a:r>
            <a:r>
              <a:rPr lang="pt-BR" dirty="0" smtClean="0"/>
              <a:t>, </a:t>
            </a:r>
            <a:r>
              <a:rPr lang="pt-BR" dirty="0" smtClean="0">
                <a:hlinkClick r:id="rId14"/>
              </a:rPr>
              <a:t>Roy MK</a:t>
            </a:r>
            <a:r>
              <a:rPr lang="pt-BR" baseline="30000" dirty="0" smtClean="0"/>
              <a:t>3</a:t>
            </a:r>
            <a:r>
              <a:rPr lang="pt-BR" dirty="0" smtClean="0"/>
              <a:t>, </a:t>
            </a:r>
            <a:r>
              <a:rPr lang="pt-BR" dirty="0" smtClean="0">
                <a:hlinkClick r:id="rId15"/>
              </a:rPr>
              <a:t>Verma A</a:t>
            </a:r>
            <a:r>
              <a:rPr lang="pt-BR" baseline="30000" dirty="0" smtClean="0"/>
              <a:t>3 </a:t>
            </a:r>
            <a:r>
              <a:rPr lang="fr-FR" dirty="0" smtClean="0">
                <a:hlinkClick r:id="rId16" tooltip="Journal of clinical and diagnostic research : JCDR."/>
              </a:rPr>
              <a:t>J Clin </a:t>
            </a:r>
            <a:r>
              <a:rPr lang="fr-FR" dirty="0" err="1" smtClean="0">
                <a:hlinkClick r:id="rId16" tooltip="Journal of clinical and diagnostic research : JCDR."/>
              </a:rPr>
              <a:t>Diagn</a:t>
            </a:r>
            <a:r>
              <a:rPr lang="fr-FR" dirty="0" smtClean="0">
                <a:hlinkClick r:id="rId16" tooltip="Journal of clinical and diagnostic research : JCDR."/>
              </a:rPr>
              <a:t> </a:t>
            </a:r>
            <a:r>
              <a:rPr lang="fr-FR" dirty="0" err="1" smtClean="0">
                <a:hlinkClick r:id="rId16" tooltip="Journal of clinical and diagnostic research : JCDR."/>
              </a:rPr>
              <a:t>Res</a:t>
            </a:r>
            <a:r>
              <a:rPr lang="fr-FR" dirty="0" smtClean="0">
                <a:hlinkClick r:id="rId16" tooltip="Journal of clinical and diagnostic research : JCDR."/>
              </a:rPr>
              <a:t>.</a:t>
            </a:r>
            <a:r>
              <a:rPr lang="fr-FR" dirty="0" smtClean="0"/>
              <a:t> 2016 Sep;10(9):SC09-SC12</a:t>
            </a:r>
          </a:p>
          <a:p>
            <a:r>
              <a:rPr lang="en-US" dirty="0" smtClean="0">
                <a:hlinkClick r:id="rId17"/>
              </a:rPr>
              <a:t>Martin S</a:t>
            </a:r>
            <a:r>
              <a:rPr lang="en-US" baseline="30000" dirty="0" smtClean="0"/>
              <a:t>1</a:t>
            </a:r>
            <a:r>
              <a:rPr lang="en-US" dirty="0" smtClean="0"/>
              <a:t>, </a:t>
            </a:r>
            <a:r>
              <a:rPr lang="en-US" dirty="0" smtClean="0">
                <a:hlinkClick r:id="rId18"/>
              </a:rPr>
              <a:t>Duke T</a:t>
            </a:r>
            <a:r>
              <a:rPr lang="en-US" baseline="30000" dirty="0" smtClean="0"/>
              <a:t>2</a:t>
            </a:r>
            <a:r>
              <a:rPr lang="en-US" dirty="0" smtClean="0"/>
              <a:t>, </a:t>
            </a:r>
            <a:r>
              <a:rPr lang="en-US" dirty="0" smtClean="0">
                <a:hlinkClick r:id="rId19"/>
              </a:rPr>
              <a:t>Davis P</a:t>
            </a:r>
            <a:r>
              <a:rPr lang="en-US" baseline="30000" dirty="0" smtClean="0"/>
              <a:t>3 </a:t>
            </a:r>
            <a:r>
              <a:rPr lang="en-US" dirty="0" smtClean="0">
                <a:hlinkClick r:id="rId20" tooltip="Archives of disease in childhood. Fetal and neonatal edition."/>
              </a:rPr>
              <a:t>Arch Dis Child Fetal Neonatal Ed.</a:t>
            </a:r>
            <a:r>
              <a:rPr lang="en-US" dirty="0" smtClean="0"/>
              <a:t> 2014 Nov;99(6):F495-504</a:t>
            </a:r>
          </a:p>
          <a:p>
            <a:endParaRPr lang="en-US" dirty="0" smtClean="0"/>
          </a:p>
          <a:p>
            <a:r>
              <a:rPr lang="en-US" dirty="0" smtClean="0">
                <a:hlinkClick r:id="rId21" tooltip="The Journal of pediatrics."/>
              </a:rPr>
              <a:t>J </a:t>
            </a:r>
            <a:r>
              <a:rPr lang="en-US" dirty="0" err="1" smtClean="0">
                <a:hlinkClick r:id="rId21" tooltip="The Journal of pediatrics."/>
              </a:rPr>
              <a:t>Pediatr</a:t>
            </a:r>
            <a:r>
              <a:rPr lang="en-US" dirty="0" smtClean="0">
                <a:hlinkClick r:id="rId21" tooltip="The Journal of pediatrics."/>
              </a:rPr>
              <a:t>.</a:t>
            </a:r>
            <a:r>
              <a:rPr lang="en-US" dirty="0" smtClean="0"/>
              <a:t> 2009 May;154(5):645-50. </a:t>
            </a:r>
            <a:r>
              <a:rPr lang="en-US" dirty="0" err="1" smtClean="0"/>
              <a:t>doi</a:t>
            </a:r>
            <a:r>
              <a:rPr lang="en-US" dirty="0" smtClean="0"/>
              <a:t>: 10.1016/j.jpeds.2008  140 preterm infants. Bubble CPAP is as effective as IFD CPAP in the post-</a:t>
            </a:r>
            <a:r>
              <a:rPr lang="en-US" dirty="0" err="1" smtClean="0"/>
              <a:t>extubation</a:t>
            </a:r>
            <a:r>
              <a:rPr lang="en-US" dirty="0" smtClean="0"/>
              <a:t> management of infants with RDS; however, in infants ventilated for &lt; or = 14 days, bubble CPAP is associated with a significantly higher rate of successful </a:t>
            </a:r>
            <a:r>
              <a:rPr lang="en-US" dirty="0" err="1" smtClean="0"/>
              <a:t>extubation</a:t>
            </a:r>
            <a:r>
              <a:rPr lang="en-US" dirty="0" smtClean="0"/>
              <a:t>. Bubble CPAP also is associated with a significantly reduced duration of CPAP support</a:t>
            </a:r>
          </a:p>
          <a:p>
            <a:endParaRPr lang="en-US" dirty="0" smtClean="0"/>
          </a:p>
          <a:p>
            <a:r>
              <a:rPr lang="en-US" dirty="0" err="1" smtClean="0">
                <a:hlinkClick r:id="rId22"/>
              </a:rPr>
              <a:t>Lista</a:t>
            </a:r>
            <a:r>
              <a:rPr lang="en-US" dirty="0" smtClean="0">
                <a:hlinkClick r:id="rId22"/>
              </a:rPr>
              <a:t> G</a:t>
            </a:r>
            <a:r>
              <a:rPr lang="en-US" baseline="30000" dirty="0" smtClean="0"/>
              <a:t>1</a:t>
            </a:r>
            <a:r>
              <a:rPr lang="en-US" dirty="0" smtClean="0"/>
              <a:t>, </a:t>
            </a:r>
            <a:r>
              <a:rPr lang="en-US" dirty="0" err="1" smtClean="0">
                <a:hlinkClick r:id="rId23"/>
              </a:rPr>
              <a:t>Castoldi</a:t>
            </a:r>
            <a:r>
              <a:rPr lang="en-US" dirty="0" smtClean="0">
                <a:hlinkClick r:id="rId23"/>
              </a:rPr>
              <a:t> F</a:t>
            </a:r>
            <a:r>
              <a:rPr lang="en-US" dirty="0" smtClean="0"/>
              <a:t>,</a:t>
            </a:r>
            <a:r>
              <a:rPr lang="en-US" dirty="0" smtClean="0">
                <a:hlinkClick r:id="rId24" tooltip="Archives of disease in childhood. Fetal and neonatal edition."/>
              </a:rPr>
              <a:t> Arch Dis Child Fetal Neonatal Ed.</a:t>
            </a:r>
            <a:r>
              <a:rPr lang="en-US" dirty="0" smtClean="0"/>
              <a:t> 2010 Mar;95(2):F85-9</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48</a:t>
            </a:fld>
            <a:endParaRPr lang="en-US"/>
          </a:p>
        </p:txBody>
      </p:sp>
    </p:spTree>
    <p:extLst>
      <p:ext uri="{BB962C8B-B14F-4D97-AF65-F5344CB8AC3E}">
        <p14:creationId xmlns:p14="http://schemas.microsoft.com/office/powerpoint/2010/main" val="2826144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hlinkClick r:id="rId3"/>
              </a:rPr>
              <a:t>Ho JJ</a:t>
            </a:r>
            <a:r>
              <a:rPr lang="pt-BR" baseline="30000" dirty="0" smtClean="0"/>
              <a:t>1</a:t>
            </a:r>
            <a:r>
              <a:rPr lang="pt-BR" dirty="0" smtClean="0"/>
              <a:t>, </a:t>
            </a:r>
            <a:r>
              <a:rPr lang="pt-BR" dirty="0" smtClean="0">
                <a:hlinkClick r:id="rId4"/>
              </a:rPr>
              <a:t>Subramaniam P</a:t>
            </a:r>
            <a:r>
              <a:rPr lang="pt-BR" dirty="0" smtClean="0"/>
              <a:t>, </a:t>
            </a:r>
            <a:r>
              <a:rPr lang="pt-BR" dirty="0" smtClean="0">
                <a:hlinkClick r:id="rId5"/>
              </a:rPr>
              <a:t>Davis PG</a:t>
            </a:r>
            <a:r>
              <a:rPr lang="pt-BR" dirty="0" smtClean="0"/>
              <a:t> </a:t>
            </a:r>
            <a:r>
              <a:rPr lang="nb-NO" dirty="0" smtClean="0">
                <a:hlinkClick r:id="rId6" tooltip="The Cochrane database of systematic reviews."/>
              </a:rPr>
              <a:t>Cochrane Database Syst Rev.</a:t>
            </a:r>
            <a:r>
              <a:rPr lang="nb-NO" dirty="0" smtClean="0"/>
              <a:t> 2015 Jul 4;(7):</a:t>
            </a:r>
          </a:p>
          <a:p>
            <a:r>
              <a:rPr lang="en-US" dirty="0" smtClean="0">
                <a:hlinkClick r:id="rId7"/>
              </a:rPr>
              <a:t>De Paoli AG</a:t>
            </a:r>
            <a:r>
              <a:rPr lang="en-US" baseline="30000" dirty="0" smtClean="0"/>
              <a:t>1</a:t>
            </a:r>
            <a:r>
              <a:rPr lang="en-US" dirty="0" smtClean="0"/>
              <a:t>, </a:t>
            </a:r>
            <a:r>
              <a:rPr lang="en-US" dirty="0" smtClean="0">
                <a:hlinkClick r:id="rId8"/>
              </a:rPr>
              <a:t>Davis PG</a:t>
            </a:r>
            <a:r>
              <a:rPr lang="en-US" dirty="0" smtClean="0"/>
              <a:t>, </a:t>
            </a:r>
            <a:r>
              <a:rPr lang="en-US" dirty="0" smtClean="0">
                <a:hlinkClick r:id="rId9"/>
              </a:rPr>
              <a:t>Faber B</a:t>
            </a:r>
            <a:r>
              <a:rPr lang="en-US" dirty="0" smtClean="0"/>
              <a:t>, </a:t>
            </a:r>
            <a:r>
              <a:rPr lang="en-US" dirty="0" smtClean="0">
                <a:hlinkClick r:id="rId10"/>
              </a:rPr>
              <a:t>Morley CJ</a:t>
            </a:r>
            <a:r>
              <a:rPr lang="en-US" dirty="0" smtClean="0"/>
              <a:t> </a:t>
            </a:r>
            <a:r>
              <a:rPr lang="nn-NO" dirty="0" smtClean="0">
                <a:hlinkClick r:id="rId11" tooltip="The Cochrane database of systematic reviews."/>
              </a:rPr>
              <a:t>Cochrane Database Syst Rev.</a:t>
            </a:r>
            <a:r>
              <a:rPr lang="nn-NO" dirty="0" smtClean="0"/>
              <a:t> 2008 Jan 23;(1):CD002977</a:t>
            </a:r>
          </a:p>
          <a:p>
            <a:r>
              <a:rPr lang="pt-BR" dirty="0" smtClean="0">
                <a:hlinkClick r:id="rId12"/>
              </a:rPr>
              <a:t>Agarwal S</a:t>
            </a:r>
            <a:r>
              <a:rPr lang="pt-BR" baseline="30000" dirty="0" smtClean="0"/>
              <a:t>1</a:t>
            </a:r>
            <a:r>
              <a:rPr lang="pt-BR" dirty="0" smtClean="0"/>
              <a:t>, </a:t>
            </a:r>
            <a:r>
              <a:rPr lang="pt-BR" dirty="0" smtClean="0">
                <a:hlinkClick r:id="rId13"/>
              </a:rPr>
              <a:t>Maria A</a:t>
            </a:r>
            <a:r>
              <a:rPr lang="pt-BR" baseline="30000" dirty="0" smtClean="0"/>
              <a:t>2</a:t>
            </a:r>
            <a:r>
              <a:rPr lang="pt-BR" dirty="0" smtClean="0"/>
              <a:t>, </a:t>
            </a:r>
            <a:r>
              <a:rPr lang="pt-BR" dirty="0" smtClean="0">
                <a:hlinkClick r:id="rId14"/>
              </a:rPr>
              <a:t>Roy MK</a:t>
            </a:r>
            <a:r>
              <a:rPr lang="pt-BR" baseline="30000" dirty="0" smtClean="0"/>
              <a:t>3</a:t>
            </a:r>
            <a:r>
              <a:rPr lang="pt-BR" dirty="0" smtClean="0"/>
              <a:t>, </a:t>
            </a:r>
            <a:r>
              <a:rPr lang="pt-BR" dirty="0" smtClean="0">
                <a:hlinkClick r:id="rId15"/>
              </a:rPr>
              <a:t>Verma A</a:t>
            </a:r>
            <a:r>
              <a:rPr lang="pt-BR" baseline="30000" dirty="0" smtClean="0"/>
              <a:t>3 </a:t>
            </a:r>
            <a:r>
              <a:rPr lang="fr-FR" dirty="0" smtClean="0">
                <a:hlinkClick r:id="rId16" tooltip="Journal of clinical and diagnostic research : JCDR."/>
              </a:rPr>
              <a:t>J Clin </a:t>
            </a:r>
            <a:r>
              <a:rPr lang="fr-FR" dirty="0" err="1" smtClean="0">
                <a:hlinkClick r:id="rId16" tooltip="Journal of clinical and diagnostic research : JCDR."/>
              </a:rPr>
              <a:t>Diagn</a:t>
            </a:r>
            <a:r>
              <a:rPr lang="fr-FR" dirty="0" smtClean="0">
                <a:hlinkClick r:id="rId16" tooltip="Journal of clinical and diagnostic research : JCDR."/>
              </a:rPr>
              <a:t> </a:t>
            </a:r>
            <a:r>
              <a:rPr lang="fr-FR" dirty="0" err="1" smtClean="0">
                <a:hlinkClick r:id="rId16" tooltip="Journal of clinical and diagnostic research : JCDR."/>
              </a:rPr>
              <a:t>Res</a:t>
            </a:r>
            <a:r>
              <a:rPr lang="fr-FR" dirty="0" smtClean="0">
                <a:hlinkClick r:id="rId16" tooltip="Journal of clinical and diagnostic research : JCDR."/>
              </a:rPr>
              <a:t>.</a:t>
            </a:r>
            <a:r>
              <a:rPr lang="fr-FR" dirty="0" smtClean="0"/>
              <a:t> 2016 Sep;10(9):SC09-SC12</a:t>
            </a:r>
          </a:p>
          <a:p>
            <a:r>
              <a:rPr lang="en-US" dirty="0" smtClean="0">
                <a:hlinkClick r:id="rId17"/>
              </a:rPr>
              <a:t>Martin S</a:t>
            </a:r>
            <a:r>
              <a:rPr lang="en-US" baseline="30000" dirty="0" smtClean="0"/>
              <a:t>1</a:t>
            </a:r>
            <a:r>
              <a:rPr lang="en-US" dirty="0" smtClean="0"/>
              <a:t>, </a:t>
            </a:r>
            <a:r>
              <a:rPr lang="en-US" dirty="0" smtClean="0">
                <a:hlinkClick r:id="rId18"/>
              </a:rPr>
              <a:t>Duke T</a:t>
            </a:r>
            <a:r>
              <a:rPr lang="en-US" baseline="30000" dirty="0" smtClean="0"/>
              <a:t>2</a:t>
            </a:r>
            <a:r>
              <a:rPr lang="en-US" dirty="0" smtClean="0"/>
              <a:t>, </a:t>
            </a:r>
            <a:r>
              <a:rPr lang="en-US" dirty="0" smtClean="0">
                <a:hlinkClick r:id="rId19"/>
              </a:rPr>
              <a:t>Davis P</a:t>
            </a:r>
            <a:r>
              <a:rPr lang="en-US" baseline="30000" dirty="0" smtClean="0"/>
              <a:t>3 </a:t>
            </a:r>
            <a:r>
              <a:rPr lang="en-US" dirty="0" smtClean="0">
                <a:hlinkClick r:id="rId20" tooltip="Archives of disease in childhood. Fetal and neonatal edition."/>
              </a:rPr>
              <a:t>Arch Dis Child Fetal Neonatal Ed.</a:t>
            </a:r>
            <a:r>
              <a:rPr lang="en-US" dirty="0" smtClean="0"/>
              <a:t> 2014 Nov;99(6):F495-504</a:t>
            </a:r>
          </a:p>
          <a:p>
            <a:endParaRPr lang="en-US" dirty="0" smtClean="0"/>
          </a:p>
          <a:p>
            <a:r>
              <a:rPr lang="en-US" dirty="0" smtClean="0">
                <a:hlinkClick r:id="rId21" tooltip="The Journal of pediatrics."/>
              </a:rPr>
              <a:t>J </a:t>
            </a:r>
            <a:r>
              <a:rPr lang="en-US" dirty="0" err="1" smtClean="0">
                <a:hlinkClick r:id="rId21" tooltip="The Journal of pediatrics."/>
              </a:rPr>
              <a:t>Pediatr</a:t>
            </a:r>
            <a:r>
              <a:rPr lang="en-US" dirty="0" smtClean="0">
                <a:hlinkClick r:id="rId21" tooltip="The Journal of pediatrics."/>
              </a:rPr>
              <a:t>.</a:t>
            </a:r>
            <a:r>
              <a:rPr lang="en-US" dirty="0" smtClean="0"/>
              <a:t> 2009 May;154(5):645-50. </a:t>
            </a:r>
            <a:r>
              <a:rPr lang="en-US" dirty="0" err="1" smtClean="0"/>
              <a:t>doi</a:t>
            </a:r>
            <a:r>
              <a:rPr lang="en-US" dirty="0" smtClean="0"/>
              <a:t>: 10.1016/j.jpeds.2008  140 preterm infants. Bubble CPAP is as effective as IFD CPAP in the post-</a:t>
            </a:r>
            <a:r>
              <a:rPr lang="en-US" dirty="0" err="1" smtClean="0"/>
              <a:t>extubation</a:t>
            </a:r>
            <a:r>
              <a:rPr lang="en-US" dirty="0" smtClean="0"/>
              <a:t> management of infants with RDS; however, in infants ventilated for &lt; or = 14 days, bubble CPAP is associated with a significantly higher rate of successful </a:t>
            </a:r>
            <a:r>
              <a:rPr lang="en-US" dirty="0" err="1" smtClean="0"/>
              <a:t>extubation</a:t>
            </a:r>
            <a:r>
              <a:rPr lang="en-US" dirty="0" smtClean="0"/>
              <a:t>. Bubble CPAP also is associated with a significantly reduced duration of CPAP support</a:t>
            </a:r>
          </a:p>
          <a:p>
            <a:endParaRPr lang="en-US" dirty="0" smtClean="0"/>
          </a:p>
          <a:p>
            <a:r>
              <a:rPr lang="en-US" dirty="0" err="1" smtClean="0">
                <a:hlinkClick r:id="rId22"/>
              </a:rPr>
              <a:t>Lista</a:t>
            </a:r>
            <a:r>
              <a:rPr lang="en-US" dirty="0" smtClean="0">
                <a:hlinkClick r:id="rId22"/>
              </a:rPr>
              <a:t> G</a:t>
            </a:r>
            <a:r>
              <a:rPr lang="en-US" baseline="30000" dirty="0" smtClean="0"/>
              <a:t>1</a:t>
            </a:r>
            <a:r>
              <a:rPr lang="en-US" dirty="0" smtClean="0"/>
              <a:t>, </a:t>
            </a:r>
            <a:r>
              <a:rPr lang="en-US" dirty="0" err="1" smtClean="0">
                <a:hlinkClick r:id="rId23"/>
              </a:rPr>
              <a:t>Castoldi</a:t>
            </a:r>
            <a:r>
              <a:rPr lang="en-US" dirty="0" smtClean="0">
                <a:hlinkClick r:id="rId23"/>
              </a:rPr>
              <a:t> F</a:t>
            </a:r>
            <a:r>
              <a:rPr lang="en-US" dirty="0" smtClean="0"/>
              <a:t>,</a:t>
            </a:r>
            <a:r>
              <a:rPr lang="en-US" dirty="0" smtClean="0">
                <a:hlinkClick r:id="rId24" tooltip="Archives of disease in childhood. Fetal and neonatal edition."/>
              </a:rPr>
              <a:t> Arch Dis Child Fetal Neonatal Ed.</a:t>
            </a:r>
            <a:r>
              <a:rPr lang="en-US" dirty="0" smtClean="0"/>
              <a:t> 2010 Mar;95(2):F85-9</a:t>
            </a:r>
          </a:p>
          <a:p>
            <a:endParaRPr lang="en-US" dirty="0" smtClean="0"/>
          </a:p>
          <a:p>
            <a:pPr marL="0" marR="0" indent="0" algn="l" defTabSz="914306" rtl="0" eaLnBrk="1" fontAlgn="auto" latinLnBrk="0" hangingPunct="1">
              <a:lnSpc>
                <a:spcPct val="100000"/>
              </a:lnSpc>
              <a:spcBef>
                <a:spcPts val="0"/>
              </a:spcBef>
              <a:spcAft>
                <a:spcPts val="0"/>
              </a:spcAft>
              <a:buClrTx/>
              <a:buSzTx/>
              <a:buFontTx/>
              <a:buNone/>
              <a:tabLst/>
              <a:defRPr/>
            </a:pPr>
            <a:r>
              <a:rPr lang="en-US" dirty="0" smtClean="0"/>
              <a:t>O'Brien, C. Campbell, L. Brown </a:t>
            </a:r>
            <a:r>
              <a:rPr lang="pt-BR" dirty="0" smtClean="0"/>
              <a:t>BMC Pediatr, 12 (2012), p. 43</a:t>
            </a:r>
          </a:p>
          <a:p>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49</a:t>
            </a:fld>
            <a:endParaRPr lang="en-US"/>
          </a:p>
        </p:txBody>
      </p:sp>
    </p:spTree>
    <p:extLst>
      <p:ext uri="{BB962C8B-B14F-4D97-AF65-F5344CB8AC3E}">
        <p14:creationId xmlns:p14="http://schemas.microsoft.com/office/powerpoint/2010/main" val="2826144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Wilkinson D</a:t>
            </a:r>
            <a:r>
              <a:rPr lang="en-US" baseline="30000" dirty="0" smtClean="0"/>
              <a:t>1</a:t>
            </a:r>
            <a:r>
              <a:rPr lang="en-US" dirty="0" smtClean="0"/>
              <a:t>, </a:t>
            </a:r>
            <a:r>
              <a:rPr lang="en-US" dirty="0" smtClean="0">
                <a:hlinkClick r:id="rId4"/>
              </a:rPr>
              <a:t>Andersen C</a:t>
            </a:r>
            <a:r>
              <a:rPr lang="en-US" dirty="0" smtClean="0"/>
              <a:t>, </a:t>
            </a:r>
            <a:r>
              <a:rPr lang="en-US" dirty="0" smtClean="0">
                <a:hlinkClick r:id="rId5"/>
              </a:rPr>
              <a:t>O'Donnell CP</a:t>
            </a:r>
            <a:r>
              <a:rPr lang="en-US" dirty="0" smtClean="0"/>
              <a:t>, </a:t>
            </a:r>
            <a:r>
              <a:rPr lang="en-US" dirty="0" smtClean="0">
                <a:hlinkClick r:id="rId6"/>
              </a:rPr>
              <a:t>De Paoli AG</a:t>
            </a:r>
            <a:r>
              <a:rPr lang="en-US" dirty="0" smtClean="0"/>
              <a:t>, </a:t>
            </a:r>
            <a:r>
              <a:rPr lang="en-US" dirty="0" smtClean="0">
                <a:hlinkClick r:id="rId7"/>
              </a:rPr>
              <a:t>Manley BJ</a:t>
            </a:r>
            <a:r>
              <a:rPr lang="en-US" dirty="0" smtClean="0"/>
              <a:t> </a:t>
            </a:r>
            <a:r>
              <a:rPr lang="en-US" dirty="0" smtClean="0">
                <a:hlinkClick r:id="rId8" tooltip="The Cochrane database of systematic reviews."/>
              </a:rPr>
              <a:t>Cochrane Database </a:t>
            </a:r>
            <a:r>
              <a:rPr lang="en-US" dirty="0" err="1" smtClean="0">
                <a:hlinkClick r:id="rId8" tooltip="The Cochrane database of systematic reviews."/>
              </a:rPr>
              <a:t>Syst</a:t>
            </a:r>
            <a:r>
              <a:rPr lang="en-US" dirty="0" smtClean="0">
                <a:hlinkClick r:id="rId8" tooltip="The Cochrane database of systematic reviews."/>
              </a:rPr>
              <a:t> Rev.</a:t>
            </a:r>
            <a:r>
              <a:rPr lang="en-US" dirty="0" smtClean="0"/>
              <a:t> 2016 Feb 22;2:CD006405</a:t>
            </a:r>
          </a:p>
          <a:p>
            <a:r>
              <a:rPr lang="en-US" dirty="0" smtClean="0"/>
              <a:t>We identified 15 studies for inclusion in the review. HFNC has similar rates of efficacy to other forms of non-invasive respiratory support in preterm infants for preventing treatment failure, death and CLD. Most evidence is available for the use of HFNC as post-</a:t>
            </a:r>
            <a:r>
              <a:rPr lang="en-US" dirty="0" err="1" smtClean="0"/>
              <a:t>extubation</a:t>
            </a:r>
            <a:r>
              <a:rPr lang="en-US" dirty="0" smtClean="0"/>
              <a:t> support. Following </a:t>
            </a:r>
            <a:r>
              <a:rPr lang="en-US" dirty="0" err="1" smtClean="0"/>
              <a:t>extubation</a:t>
            </a:r>
            <a:r>
              <a:rPr lang="en-US" dirty="0" smtClean="0"/>
              <a:t>, HFNC is associated with less nasal trauma, and may be associated with reduced pneumothorax compared with nasal CPAP. </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51</a:t>
            </a:fld>
            <a:endParaRPr lang="en-US"/>
          </a:p>
        </p:txBody>
      </p:sp>
    </p:spTree>
    <p:extLst>
      <p:ext uri="{BB962C8B-B14F-4D97-AF65-F5344CB8AC3E}">
        <p14:creationId xmlns:p14="http://schemas.microsoft.com/office/powerpoint/2010/main" val="836138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err="1" smtClean="0">
                <a:solidFill>
                  <a:schemeClr val="tx1"/>
                </a:solidFill>
                <a:latin typeface="+mn-lt"/>
                <a:ea typeface="+mn-ea"/>
                <a:cs typeface="+mn-cs"/>
              </a:rPr>
              <a:t>NeoReviews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2017;18;e413</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52</a:t>
            </a:fld>
            <a:endParaRPr lang="en-US"/>
          </a:p>
        </p:txBody>
      </p:sp>
    </p:spTree>
    <p:extLst>
      <p:ext uri="{BB962C8B-B14F-4D97-AF65-F5344CB8AC3E}">
        <p14:creationId xmlns:p14="http://schemas.microsoft.com/office/powerpoint/2010/main" val="1235767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hlinkClick r:id="rId3"/>
              </a:rPr>
              <a:t>Lemyre</a:t>
            </a:r>
            <a:r>
              <a:rPr lang="en-US" dirty="0" smtClean="0">
                <a:hlinkClick r:id="rId3"/>
              </a:rPr>
              <a:t> B</a:t>
            </a:r>
            <a:r>
              <a:rPr lang="en-US" baseline="30000" dirty="0" smtClean="0"/>
              <a:t>1 </a:t>
            </a:r>
            <a:r>
              <a:rPr lang="nn-NO" dirty="0" smtClean="0">
                <a:hlinkClick r:id="rId4" tooltip="The Cochrane database of systematic reviews."/>
              </a:rPr>
              <a:t>Cochrane Database Syst Rev.</a:t>
            </a:r>
            <a:r>
              <a:rPr lang="nn-NO" dirty="0" smtClean="0"/>
              <a:t> 2016 Dec 15;12:CD005384 </a:t>
            </a:r>
            <a:r>
              <a:rPr lang="en-US" dirty="0" smtClean="0"/>
              <a:t>Ten trials, enrolling a total of 1061 infants Early NIPPV does appear to be superior to NCPAP alone for decreasing respiratory failure and the need for intubation and endotracheal tube ventilation among preterm infants with respiratory distress syndrome. </a:t>
            </a:r>
          </a:p>
          <a:p>
            <a:r>
              <a:rPr lang="en-US" dirty="0" smtClean="0">
                <a:hlinkClick r:id="rId5"/>
              </a:rPr>
              <a:t>Li W</a:t>
            </a:r>
            <a:r>
              <a:rPr lang="en-US" dirty="0" smtClean="0"/>
              <a:t> </a:t>
            </a:r>
            <a:r>
              <a:rPr lang="en-US" dirty="0" err="1" smtClean="0">
                <a:hlinkClick r:id="rId6" tooltip="Pediatric pulmonology."/>
              </a:rPr>
              <a:t>Pediatr</a:t>
            </a:r>
            <a:r>
              <a:rPr lang="en-US" dirty="0" smtClean="0">
                <a:hlinkClick r:id="rId6" tooltip="Pediatric pulmonology."/>
              </a:rPr>
              <a:t> </a:t>
            </a:r>
            <a:r>
              <a:rPr lang="en-US" dirty="0" err="1" smtClean="0">
                <a:hlinkClick r:id="rId6" tooltip="Pediatric pulmonology."/>
              </a:rPr>
              <a:t>Pulmonol</a:t>
            </a:r>
            <a:r>
              <a:rPr lang="en-US" dirty="0" smtClean="0">
                <a:hlinkClick r:id="rId6" tooltip="Pediatric pulmonology."/>
              </a:rPr>
              <a:t>.</a:t>
            </a:r>
            <a:r>
              <a:rPr lang="en-US" dirty="0" smtClean="0"/>
              <a:t> 2015 Apr;50(4):402-9. significant decrease in the need for invasive ventilation in the NIPPV group as compared with NCPAP group, especially for the infants who received surfactant. However, NIPPV could not decrease the need for invasive ventilation both in the subgroup of infants whose GA ≤ 30 weeks or BW &lt; 1,500 g and the subgroup of infants with BW of &gt;30 weeks or BW &gt; 1,500 g.</a:t>
            </a:r>
            <a:endParaRPr lang="en-US" dirty="0" smtClean="0">
              <a:hlinkClick r:id="rId7"/>
            </a:endParaRPr>
          </a:p>
          <a:p>
            <a:r>
              <a:rPr lang="en-US" dirty="0" smtClean="0">
                <a:hlinkClick r:id="rId8"/>
              </a:rPr>
              <a:t>Salvo V</a:t>
            </a:r>
            <a:r>
              <a:rPr lang="en-US" baseline="30000" dirty="0" smtClean="0"/>
              <a:t>1 </a:t>
            </a:r>
            <a:r>
              <a:rPr lang="en-US" dirty="0" smtClean="0">
                <a:hlinkClick r:id="rId9" tooltip="Pediatrics."/>
              </a:rPr>
              <a:t>Pediatrics.</a:t>
            </a:r>
            <a:r>
              <a:rPr lang="en-US" dirty="0" smtClean="0"/>
              <a:t> 2015 Mar;135(3):444-51 2-center randomized control study in 124 VLBW infants (&lt;1500 g and &lt;32 weeks of gestational age) with RDS who received NIV support (NSIPPV, n = 62; </a:t>
            </a:r>
            <a:r>
              <a:rPr lang="en-US" dirty="0" err="1" smtClean="0"/>
              <a:t>BiPAP</a:t>
            </a:r>
            <a:r>
              <a:rPr lang="en-US" dirty="0" smtClean="0"/>
              <a:t>, n = 62) within 2 hours of birth. We evaluated the performance of NIV strategies by selected primary outcomes (failure rate and duration of ventilation) and secondary outcomes.</a:t>
            </a:r>
            <a:endParaRPr lang="en-US" dirty="0" smtClean="0">
              <a:hlinkClick r:id="rId7"/>
            </a:endParaRPr>
          </a:p>
        </p:txBody>
      </p:sp>
      <p:sp>
        <p:nvSpPr>
          <p:cNvPr id="4" name="Slide Number Placeholder 3"/>
          <p:cNvSpPr>
            <a:spLocks noGrp="1"/>
          </p:cNvSpPr>
          <p:nvPr>
            <p:ph type="sldNum" sz="quarter" idx="10"/>
          </p:nvPr>
        </p:nvSpPr>
        <p:spPr/>
        <p:txBody>
          <a:bodyPr/>
          <a:lstStyle/>
          <a:p>
            <a:fld id="{8C300CAE-87EC-46B5-9D97-F7D7AFD92C75}" type="slidenum">
              <a:rPr lang="en-US" smtClean="0"/>
              <a:t>53</a:t>
            </a:fld>
            <a:endParaRPr lang="en-US"/>
          </a:p>
        </p:txBody>
      </p:sp>
    </p:spTree>
    <p:extLst>
      <p:ext uri="{BB962C8B-B14F-4D97-AF65-F5344CB8AC3E}">
        <p14:creationId xmlns:p14="http://schemas.microsoft.com/office/powerpoint/2010/main" val="98095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dirty="0" err="1" smtClean="0">
                <a:hlinkClick r:id="rId3"/>
              </a:rPr>
              <a:t>Lemyre</a:t>
            </a:r>
            <a:r>
              <a:rPr lang="en-US" dirty="0" smtClean="0">
                <a:hlinkClick r:id="rId3"/>
              </a:rPr>
              <a:t> B</a:t>
            </a:r>
            <a:r>
              <a:rPr lang="en-US" dirty="0" smtClean="0"/>
              <a:t> </a:t>
            </a:r>
            <a:r>
              <a:rPr lang="en-US" dirty="0" smtClean="0">
                <a:hlinkClick r:id="rId4" tooltip="The Cochrane database of systematic reviews."/>
              </a:rPr>
              <a:t>Cochrane Database </a:t>
            </a:r>
            <a:r>
              <a:rPr lang="en-US" dirty="0" err="1" smtClean="0">
                <a:hlinkClick r:id="rId4" tooltip="The Cochrane database of systematic reviews."/>
              </a:rPr>
              <a:t>Syst</a:t>
            </a:r>
            <a:r>
              <a:rPr lang="en-US" dirty="0" smtClean="0">
                <a:hlinkClick r:id="rId4" tooltip="The Cochrane database of systematic reviews."/>
              </a:rPr>
              <a:t> Rev.</a:t>
            </a:r>
            <a:r>
              <a:rPr lang="en-US" dirty="0" smtClean="0"/>
              <a:t> 2017 Feb 1;2:CD003212  10 trials enrolling a total of 1431 infants and comparing </a:t>
            </a:r>
            <a:r>
              <a:rPr lang="en-US" dirty="0" err="1" smtClean="0"/>
              <a:t>extubation</a:t>
            </a:r>
            <a:r>
              <a:rPr lang="en-US" dirty="0" smtClean="0"/>
              <a:t> of infants to NIPPV or NCPAP. Implications for practice NIPPV reduces the incidence of </a:t>
            </a:r>
            <a:r>
              <a:rPr lang="en-US" dirty="0" err="1" smtClean="0"/>
              <a:t>extubation</a:t>
            </a:r>
            <a:r>
              <a:rPr lang="en-US" dirty="0" smtClean="0"/>
              <a:t> failure and the need for re-intubation within 48 hours to one week more effectively than NCPAP; however, it has no effect on chronic lung disease nor on mortality. </a:t>
            </a:r>
            <a:r>
              <a:rPr lang="en-US" dirty="0" err="1" smtClean="0"/>
              <a:t>Synchronisation</a:t>
            </a:r>
            <a:r>
              <a:rPr lang="en-US" dirty="0" smtClean="0"/>
              <a:t> may be important in delivering effective NIPPV. </a:t>
            </a:r>
          </a:p>
          <a:p>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54</a:t>
            </a:fld>
            <a:endParaRPr lang="en-US"/>
          </a:p>
        </p:txBody>
      </p:sp>
    </p:spTree>
    <p:extLst>
      <p:ext uri="{BB962C8B-B14F-4D97-AF65-F5344CB8AC3E}">
        <p14:creationId xmlns:p14="http://schemas.microsoft.com/office/powerpoint/2010/main" val="3101093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55</a:t>
            </a:fld>
            <a:endParaRPr lang="en-US"/>
          </a:p>
        </p:txBody>
      </p:sp>
    </p:spTree>
    <p:extLst>
      <p:ext uri="{BB962C8B-B14F-4D97-AF65-F5344CB8AC3E}">
        <p14:creationId xmlns:p14="http://schemas.microsoft.com/office/powerpoint/2010/main" val="3966783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Firestone </a:t>
            </a:r>
            <a:r>
              <a:rPr lang="en-US" sz="1200" b="0" i="1" u="none" strike="noStrike" kern="1200" baseline="0" dirty="0" err="1" smtClean="0">
                <a:solidFill>
                  <a:schemeClr val="tx1"/>
                </a:solidFill>
                <a:latin typeface="+mn-lt"/>
                <a:ea typeface="+mn-ea"/>
                <a:cs typeface="+mn-cs"/>
              </a:rPr>
              <a:t>NeoReviews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2017;18;e413</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57</a:t>
            </a:fld>
            <a:endParaRPr lang="en-US"/>
          </a:p>
        </p:txBody>
      </p:sp>
    </p:spTree>
    <p:extLst>
      <p:ext uri="{BB962C8B-B14F-4D97-AF65-F5344CB8AC3E}">
        <p14:creationId xmlns:p14="http://schemas.microsoft.com/office/powerpoint/2010/main" val="155744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Fanaroff</a:t>
            </a:r>
            <a:r>
              <a:rPr lang="en-US" dirty="0" smtClean="0"/>
              <a:t> and Martin</a:t>
            </a:r>
            <a:r>
              <a:rPr lang="en-US" baseline="0" dirty="0" smtClean="0"/>
              <a:t> neonatal-Perinatal Medicine 10</a:t>
            </a:r>
            <a:r>
              <a:rPr lang="en-US" baseline="30000" dirty="0" smtClean="0"/>
              <a:t>th</a:t>
            </a:r>
            <a:r>
              <a:rPr lang="en-US" baseline="0" dirty="0" smtClean="0"/>
              <a:t> ed.</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60</a:t>
            </a:fld>
            <a:endParaRPr lang="en-US"/>
          </a:p>
        </p:txBody>
      </p:sp>
    </p:spTree>
    <p:extLst>
      <p:ext uri="{BB962C8B-B14F-4D97-AF65-F5344CB8AC3E}">
        <p14:creationId xmlns:p14="http://schemas.microsoft.com/office/powerpoint/2010/main" val="246260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Bennet L. The art of cord clamping: sparing the linen or sparing the child? J Physiol. 2013;591(Pt 8):2021–2022.</a:t>
            </a:r>
          </a:p>
          <a:p>
            <a:r>
              <a:rPr lang="en-US" dirty="0" smtClean="0"/>
              <a:t>https://www.britannica.com/biography/Aristotle</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7</a:t>
            </a:fld>
            <a:endParaRPr lang="en-US"/>
          </a:p>
        </p:txBody>
      </p:sp>
    </p:spTree>
    <p:extLst>
      <p:ext uri="{BB962C8B-B14F-4D97-AF65-F5344CB8AC3E}">
        <p14:creationId xmlns:p14="http://schemas.microsoft.com/office/powerpoint/2010/main" val="324525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Lim Y</a:t>
            </a:r>
            <a:r>
              <a:rPr lang="en-US" baseline="30000" dirty="0" smtClean="0"/>
              <a:t>1</a:t>
            </a:r>
            <a:r>
              <a:rPr lang="en-US" dirty="0" smtClean="0"/>
              <a:t>, </a:t>
            </a:r>
            <a:r>
              <a:rPr lang="en-US" dirty="0" err="1" smtClean="0">
                <a:hlinkClick r:id="rId4"/>
              </a:rPr>
              <a:t>Godambe</a:t>
            </a:r>
            <a:r>
              <a:rPr lang="en-US" dirty="0" smtClean="0">
                <a:hlinkClick r:id="rId4"/>
              </a:rPr>
              <a:t> S</a:t>
            </a:r>
            <a:r>
              <a:rPr lang="en-US" baseline="30000" dirty="0" smtClean="0"/>
              <a:t>2</a:t>
            </a:r>
            <a:r>
              <a:rPr lang="en-US" dirty="0" smtClean="0"/>
              <a:t>. </a:t>
            </a:r>
            <a:r>
              <a:rPr lang="en-US" dirty="0" smtClean="0">
                <a:hlinkClick r:id="rId5" tooltip="Archives of disease in childhood. Education and practice edition."/>
              </a:rPr>
              <a:t>Arch Dis Child </a:t>
            </a:r>
            <a:r>
              <a:rPr lang="en-US" dirty="0" err="1" smtClean="0">
                <a:hlinkClick r:id="rId5" tooltip="Archives of disease in childhood. Education and practice edition."/>
              </a:rPr>
              <a:t>Educ</a:t>
            </a:r>
            <a:r>
              <a:rPr lang="en-US" dirty="0" smtClean="0">
                <a:hlinkClick r:id="rId5" tooltip="Archives of disease in childhood. Education and practice edition."/>
              </a:rPr>
              <a:t> </a:t>
            </a:r>
            <a:r>
              <a:rPr lang="en-US" dirty="0" err="1" smtClean="0">
                <a:hlinkClick r:id="rId5" tooltip="Archives of disease in childhood. Education and practice edition."/>
              </a:rPr>
              <a:t>Pract</a:t>
            </a:r>
            <a:r>
              <a:rPr lang="en-US" dirty="0" smtClean="0">
                <a:hlinkClick r:id="rId5" tooltip="Archives of disease in childhood. Education and practice edition."/>
              </a:rPr>
              <a:t> Ed.</a:t>
            </a:r>
            <a:r>
              <a:rPr lang="en-US" dirty="0" smtClean="0"/>
              <a:t> 2017 Jul 19.</a:t>
            </a:r>
          </a:p>
          <a:p>
            <a:r>
              <a:rPr lang="en-US" dirty="0" smtClean="0">
                <a:hlinkClick r:id="rId6"/>
              </a:rPr>
              <a:t>Stevens B</a:t>
            </a:r>
            <a:r>
              <a:rPr lang="en-US" baseline="30000" dirty="0" smtClean="0"/>
              <a:t>1</a:t>
            </a:r>
            <a:r>
              <a:rPr lang="en-US" dirty="0" smtClean="0"/>
              <a:t>, </a:t>
            </a:r>
            <a:r>
              <a:rPr lang="en-US" dirty="0" smtClean="0">
                <a:hlinkClick r:id="rId7"/>
              </a:rPr>
              <a:t>Yamada J</a:t>
            </a:r>
            <a:r>
              <a:rPr lang="en-US" dirty="0" smtClean="0"/>
              <a:t>, </a:t>
            </a:r>
            <a:r>
              <a:rPr lang="en-US" dirty="0" err="1" smtClean="0">
                <a:hlinkClick r:id="rId8"/>
              </a:rPr>
              <a:t>Ohlsson</a:t>
            </a:r>
            <a:r>
              <a:rPr lang="en-US" dirty="0" smtClean="0">
                <a:hlinkClick r:id="rId8"/>
              </a:rPr>
              <a:t> A</a:t>
            </a:r>
            <a:r>
              <a:rPr lang="en-US" dirty="0" smtClean="0"/>
              <a:t>, </a:t>
            </a:r>
            <a:r>
              <a:rPr lang="en-US" dirty="0" smtClean="0">
                <a:hlinkClick r:id="rId9"/>
              </a:rPr>
              <a:t>Haliburton S</a:t>
            </a:r>
            <a:r>
              <a:rPr lang="en-US" dirty="0" smtClean="0"/>
              <a:t>, </a:t>
            </a:r>
            <a:r>
              <a:rPr lang="en-US" dirty="0" err="1" smtClean="0">
                <a:hlinkClick r:id="rId10"/>
              </a:rPr>
              <a:t>Shorkey</a:t>
            </a:r>
            <a:r>
              <a:rPr lang="en-US" dirty="0" smtClean="0">
                <a:hlinkClick r:id="rId10"/>
              </a:rPr>
              <a:t> A</a:t>
            </a:r>
            <a:r>
              <a:rPr lang="en-US" dirty="0" smtClean="0"/>
              <a:t>. </a:t>
            </a:r>
            <a:r>
              <a:rPr lang="nb-NO" dirty="0" smtClean="0">
                <a:hlinkClick r:id="rId11" tooltip="The Cochrane database of systematic reviews."/>
              </a:rPr>
              <a:t>Cochrane Database Syst Rev.</a:t>
            </a:r>
            <a:r>
              <a:rPr lang="nb-NO" dirty="0" smtClean="0"/>
              <a:t> 2016 Jul 16;7:CD001069. </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62</a:t>
            </a:fld>
            <a:endParaRPr lang="en-US"/>
          </a:p>
        </p:txBody>
      </p:sp>
    </p:spTree>
    <p:extLst>
      <p:ext uri="{BB962C8B-B14F-4D97-AF65-F5344CB8AC3E}">
        <p14:creationId xmlns:p14="http://schemas.microsoft.com/office/powerpoint/2010/main" val="1989633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dirty="0" smtClean="0">
                <a:hlinkClick r:id="rId3"/>
              </a:rPr>
              <a:t>Johnston C</a:t>
            </a:r>
            <a:r>
              <a:rPr lang="en-US" baseline="30000" dirty="0" smtClean="0"/>
              <a:t>1 </a:t>
            </a:r>
            <a:r>
              <a:rPr lang="en-US" dirty="0" smtClean="0">
                <a:hlinkClick r:id="rId4" tooltip="The Cochrane database of systematic reviews."/>
              </a:rPr>
              <a:t>Cochrane Database </a:t>
            </a:r>
            <a:r>
              <a:rPr lang="en-US" dirty="0" err="1" smtClean="0">
                <a:hlinkClick r:id="rId4" tooltip="The Cochrane database of systematic reviews."/>
              </a:rPr>
              <a:t>Syst</a:t>
            </a:r>
            <a:r>
              <a:rPr lang="en-US" dirty="0" smtClean="0">
                <a:hlinkClick r:id="rId4" tooltip="The Cochrane database of systematic reviews."/>
              </a:rPr>
              <a:t> Rev.</a:t>
            </a:r>
            <a:r>
              <a:rPr lang="en-US" dirty="0" smtClean="0"/>
              <a:t> 2017 Feb 16;2:CD008435</a:t>
            </a:r>
            <a:endParaRPr lang="en-US" dirty="0" smtClean="0">
              <a:hlinkClick r:id="rId5"/>
            </a:endParaRPr>
          </a:p>
          <a:p>
            <a:pPr marL="0" marR="0" indent="0" algn="l" defTabSz="914306" rtl="0" eaLnBrk="1" fontAlgn="auto" latinLnBrk="0" hangingPunct="1">
              <a:lnSpc>
                <a:spcPct val="100000"/>
              </a:lnSpc>
              <a:spcBef>
                <a:spcPts val="0"/>
              </a:spcBef>
              <a:spcAft>
                <a:spcPts val="0"/>
              </a:spcAft>
              <a:buClrTx/>
              <a:buSzTx/>
              <a:buFontTx/>
              <a:buNone/>
              <a:tabLst/>
              <a:defRPr/>
            </a:pPr>
            <a:r>
              <a:rPr lang="en-US" dirty="0" smtClean="0">
                <a:hlinkClick r:id="rId5"/>
              </a:rPr>
              <a:t>Lim Y</a:t>
            </a:r>
            <a:r>
              <a:rPr lang="en-US" baseline="30000" dirty="0" smtClean="0"/>
              <a:t>1</a:t>
            </a:r>
            <a:r>
              <a:rPr lang="en-US" dirty="0" smtClean="0"/>
              <a:t>, </a:t>
            </a:r>
            <a:r>
              <a:rPr lang="en-US" dirty="0" err="1" smtClean="0">
                <a:hlinkClick r:id="rId6"/>
              </a:rPr>
              <a:t>Godambe</a:t>
            </a:r>
            <a:r>
              <a:rPr lang="en-US" dirty="0" smtClean="0">
                <a:hlinkClick r:id="rId6"/>
              </a:rPr>
              <a:t> S</a:t>
            </a:r>
            <a:r>
              <a:rPr lang="en-US" baseline="30000" dirty="0" smtClean="0"/>
              <a:t>2</a:t>
            </a:r>
            <a:r>
              <a:rPr lang="en-US" dirty="0" smtClean="0"/>
              <a:t>. </a:t>
            </a:r>
            <a:r>
              <a:rPr lang="en-US" dirty="0" smtClean="0">
                <a:hlinkClick r:id="rId7" tooltip="Archives of disease in childhood. Education and practice edition."/>
              </a:rPr>
              <a:t>Arch Dis Child </a:t>
            </a:r>
            <a:r>
              <a:rPr lang="en-US" dirty="0" err="1" smtClean="0">
                <a:hlinkClick r:id="rId7" tooltip="Archives of disease in childhood. Education and practice edition."/>
              </a:rPr>
              <a:t>Educ</a:t>
            </a:r>
            <a:r>
              <a:rPr lang="en-US" dirty="0" smtClean="0">
                <a:hlinkClick r:id="rId7" tooltip="Archives of disease in childhood. Education and practice edition."/>
              </a:rPr>
              <a:t> </a:t>
            </a:r>
            <a:r>
              <a:rPr lang="en-US" dirty="0" err="1" smtClean="0">
                <a:hlinkClick r:id="rId7" tooltip="Archives of disease in childhood. Education and practice edition."/>
              </a:rPr>
              <a:t>Pract</a:t>
            </a:r>
            <a:r>
              <a:rPr lang="en-US" dirty="0" smtClean="0">
                <a:hlinkClick r:id="rId7" tooltip="Archives of disease in childhood. Education and practice edition."/>
              </a:rPr>
              <a:t> Ed.</a:t>
            </a:r>
            <a:r>
              <a:rPr lang="en-US" dirty="0" smtClean="0"/>
              <a:t> 2017 Jul 19.</a:t>
            </a:r>
            <a:endParaRPr lang="en-US" b="1" dirty="0" smtClean="0">
              <a:effectLst/>
            </a:endParaRPr>
          </a:p>
          <a:p>
            <a:r>
              <a:rPr lang="en-US" b="1" dirty="0" smtClean="0">
                <a:effectLst/>
              </a:rPr>
              <a:t>Sensorial stimulation: simultaneous gentle stimulation of all four elements</a:t>
            </a:r>
          </a:p>
          <a:p>
            <a:r>
              <a:rPr lang="en-US" dirty="0" smtClean="0">
                <a:effectLst/>
              </a:rPr>
              <a:t>Tactile, for example, stroking or massaging of face or back</a:t>
            </a:r>
          </a:p>
          <a:p>
            <a:r>
              <a:rPr lang="en-US" dirty="0" smtClean="0">
                <a:effectLst/>
              </a:rPr>
              <a:t>Gustatory, for example, provision of sucrose or breast milk</a:t>
            </a:r>
          </a:p>
          <a:p>
            <a:r>
              <a:rPr lang="en-US" dirty="0" smtClean="0">
                <a:effectLst/>
              </a:rPr>
              <a:t>Auditory, for example, talking to the infant</a:t>
            </a:r>
          </a:p>
          <a:p>
            <a:r>
              <a:rPr lang="en-US" dirty="0" smtClean="0">
                <a:effectLst/>
              </a:rPr>
              <a:t>Visual, for example, looking at the infant</a:t>
            </a:r>
          </a:p>
          <a:p>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63</a:t>
            </a:fld>
            <a:endParaRPr lang="en-US"/>
          </a:p>
        </p:txBody>
      </p:sp>
    </p:spTree>
    <p:extLst>
      <p:ext uri="{BB962C8B-B14F-4D97-AF65-F5344CB8AC3E}">
        <p14:creationId xmlns:p14="http://schemas.microsoft.com/office/powerpoint/2010/main" val="460274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dirty="0" smtClean="0">
                <a:hlinkClick r:id="rId3"/>
              </a:rPr>
              <a:t>Lim Y</a:t>
            </a:r>
            <a:r>
              <a:rPr lang="en-US" baseline="30000" dirty="0" smtClean="0"/>
              <a:t>1</a:t>
            </a:r>
            <a:r>
              <a:rPr lang="en-US" dirty="0" smtClean="0"/>
              <a:t>, </a:t>
            </a:r>
            <a:r>
              <a:rPr lang="en-US" dirty="0" err="1" smtClean="0">
                <a:hlinkClick r:id="rId4"/>
              </a:rPr>
              <a:t>Godambe</a:t>
            </a:r>
            <a:r>
              <a:rPr lang="en-US" dirty="0" smtClean="0">
                <a:hlinkClick r:id="rId4"/>
              </a:rPr>
              <a:t> S</a:t>
            </a:r>
            <a:r>
              <a:rPr lang="en-US" baseline="30000" dirty="0" smtClean="0"/>
              <a:t>2</a:t>
            </a:r>
            <a:r>
              <a:rPr lang="en-US" dirty="0" smtClean="0"/>
              <a:t>. </a:t>
            </a:r>
            <a:r>
              <a:rPr lang="en-US" dirty="0" smtClean="0">
                <a:hlinkClick r:id="rId5" tooltip="Archives of disease in childhood. Education and practice edition."/>
              </a:rPr>
              <a:t>Arch Dis Child </a:t>
            </a:r>
            <a:r>
              <a:rPr lang="en-US" dirty="0" err="1" smtClean="0">
                <a:hlinkClick r:id="rId5" tooltip="Archives of disease in childhood. Education and practice edition."/>
              </a:rPr>
              <a:t>Educ</a:t>
            </a:r>
            <a:r>
              <a:rPr lang="en-US" dirty="0" smtClean="0">
                <a:hlinkClick r:id="rId5" tooltip="Archives of disease in childhood. Education and practice edition."/>
              </a:rPr>
              <a:t> </a:t>
            </a:r>
            <a:r>
              <a:rPr lang="en-US" dirty="0" err="1" smtClean="0">
                <a:hlinkClick r:id="rId5" tooltip="Archives of disease in childhood. Education and practice edition."/>
              </a:rPr>
              <a:t>Pract</a:t>
            </a:r>
            <a:r>
              <a:rPr lang="en-US" dirty="0" smtClean="0">
                <a:hlinkClick r:id="rId5" tooltip="Archives of disease in childhood. Education and practice edition."/>
              </a:rPr>
              <a:t> Ed.</a:t>
            </a:r>
            <a:r>
              <a:rPr lang="en-US" dirty="0" smtClean="0"/>
              <a:t> 2017 Jul 19.</a:t>
            </a:r>
          </a:p>
          <a:p>
            <a:pPr marL="0" marR="0" indent="0" algn="l" defTabSz="914306" rtl="0" eaLnBrk="1" fontAlgn="auto" latinLnBrk="0" hangingPunct="1">
              <a:lnSpc>
                <a:spcPct val="100000"/>
              </a:lnSpc>
              <a:spcBef>
                <a:spcPts val="0"/>
              </a:spcBef>
              <a:spcAft>
                <a:spcPts val="0"/>
              </a:spcAft>
              <a:buClrTx/>
              <a:buSzTx/>
              <a:buFontTx/>
              <a:buNone/>
              <a:tabLst/>
              <a:defRPr/>
            </a:pPr>
            <a:r>
              <a:rPr lang="en-US" dirty="0" smtClean="0">
                <a:hlinkClick r:id="rId6"/>
              </a:rPr>
              <a:t>Stevens B</a:t>
            </a:r>
            <a:r>
              <a:rPr lang="en-US" baseline="30000" dirty="0" smtClean="0"/>
              <a:t>1</a:t>
            </a:r>
            <a:r>
              <a:rPr lang="en-US" dirty="0" smtClean="0"/>
              <a:t>, </a:t>
            </a:r>
            <a:r>
              <a:rPr lang="en-US" dirty="0" smtClean="0">
                <a:hlinkClick r:id="rId7"/>
              </a:rPr>
              <a:t>Yamada J</a:t>
            </a:r>
            <a:r>
              <a:rPr lang="en-US" dirty="0" smtClean="0"/>
              <a:t>, </a:t>
            </a:r>
            <a:r>
              <a:rPr lang="en-US" dirty="0" err="1" smtClean="0">
                <a:hlinkClick r:id="rId8"/>
              </a:rPr>
              <a:t>Ohlsson</a:t>
            </a:r>
            <a:r>
              <a:rPr lang="en-US" dirty="0" smtClean="0">
                <a:hlinkClick r:id="rId8"/>
              </a:rPr>
              <a:t> A</a:t>
            </a:r>
            <a:r>
              <a:rPr lang="en-US" dirty="0" smtClean="0"/>
              <a:t>, </a:t>
            </a:r>
            <a:r>
              <a:rPr lang="en-US" dirty="0" smtClean="0">
                <a:hlinkClick r:id="rId9"/>
              </a:rPr>
              <a:t>Haliburton S</a:t>
            </a:r>
            <a:r>
              <a:rPr lang="en-US" dirty="0" smtClean="0"/>
              <a:t>, </a:t>
            </a:r>
            <a:r>
              <a:rPr lang="en-US" dirty="0" err="1" smtClean="0">
                <a:hlinkClick r:id="rId10"/>
              </a:rPr>
              <a:t>Shorkey</a:t>
            </a:r>
            <a:r>
              <a:rPr lang="en-US" dirty="0" smtClean="0">
                <a:hlinkClick r:id="rId10"/>
              </a:rPr>
              <a:t> A</a:t>
            </a:r>
            <a:r>
              <a:rPr lang="en-US" dirty="0" smtClean="0"/>
              <a:t>. </a:t>
            </a:r>
            <a:r>
              <a:rPr lang="nb-NO" dirty="0" smtClean="0">
                <a:hlinkClick r:id="rId11" tooltip="The Cochrane database of systematic reviews."/>
              </a:rPr>
              <a:t>Cochrane Database Syst Rev.</a:t>
            </a:r>
            <a:r>
              <a:rPr lang="nb-NO" dirty="0" smtClean="0"/>
              <a:t> 2016 Jul 16;7:CD001069. </a:t>
            </a:r>
            <a:endParaRPr lang="en-US" dirty="0" smtClean="0"/>
          </a:p>
          <a:p>
            <a:pPr marL="0" marR="0" indent="0" algn="l" defTabSz="914306" rtl="0" eaLnBrk="1" fontAlgn="auto" latinLnBrk="0" hangingPunct="1">
              <a:lnSpc>
                <a:spcPct val="100000"/>
              </a:lnSpc>
              <a:spcBef>
                <a:spcPts val="0"/>
              </a:spcBef>
              <a:spcAft>
                <a:spcPts val="0"/>
              </a:spcAft>
              <a:buClrTx/>
              <a:buSzTx/>
              <a:buFontTx/>
              <a:buNone/>
              <a:tabLst/>
              <a:defRPr/>
            </a:pPr>
            <a:r>
              <a:rPr lang="en-US" dirty="0" err="1" smtClean="0"/>
              <a:t>Ohlsson</a:t>
            </a:r>
            <a:r>
              <a:rPr lang="en-US" dirty="0" smtClean="0"/>
              <a:t> A, Shah PS. Cochrane Database </a:t>
            </a:r>
            <a:r>
              <a:rPr lang="en-US" dirty="0" err="1" smtClean="0"/>
              <a:t>Syst</a:t>
            </a:r>
            <a:r>
              <a:rPr lang="en-US" dirty="0" smtClean="0"/>
              <a:t> Rev. 2016 Oct 7;10:CD011219</a:t>
            </a:r>
            <a:endParaRPr lang="it-IT" dirty="0" smtClean="0">
              <a:hlinkClick r:id="rId12"/>
            </a:endParaRPr>
          </a:p>
          <a:p>
            <a:pPr marL="0" marR="0" indent="0" algn="l" defTabSz="914306" rtl="0" eaLnBrk="1" fontAlgn="auto" latinLnBrk="0" hangingPunct="1">
              <a:lnSpc>
                <a:spcPct val="100000"/>
              </a:lnSpc>
              <a:spcBef>
                <a:spcPts val="0"/>
              </a:spcBef>
              <a:spcAft>
                <a:spcPts val="0"/>
              </a:spcAft>
              <a:buClrTx/>
              <a:buSzTx/>
              <a:buFontTx/>
              <a:buNone/>
              <a:tabLst/>
              <a:defRPr/>
            </a:pPr>
            <a:r>
              <a:rPr lang="it-IT" dirty="0" smtClean="0">
                <a:hlinkClick r:id="rId12"/>
              </a:rPr>
              <a:t>Ng E</a:t>
            </a:r>
            <a:r>
              <a:rPr lang="it-IT" baseline="30000" dirty="0" smtClean="0"/>
              <a:t>1</a:t>
            </a:r>
            <a:r>
              <a:rPr lang="it-IT" dirty="0" smtClean="0"/>
              <a:t>, </a:t>
            </a:r>
            <a:r>
              <a:rPr lang="it-IT" dirty="0" smtClean="0">
                <a:hlinkClick r:id="rId13"/>
              </a:rPr>
              <a:t>Taddio A</a:t>
            </a:r>
            <a:r>
              <a:rPr lang="it-IT" baseline="30000" dirty="0" smtClean="0"/>
              <a:t>2</a:t>
            </a:r>
            <a:r>
              <a:rPr lang="it-IT" dirty="0" smtClean="0"/>
              <a:t>, </a:t>
            </a:r>
            <a:r>
              <a:rPr lang="it-IT" dirty="0" smtClean="0">
                <a:hlinkClick r:id="rId14"/>
              </a:rPr>
              <a:t>Ohlsson A</a:t>
            </a:r>
            <a:r>
              <a:rPr lang="it-IT" baseline="30000" dirty="0" smtClean="0"/>
              <a:t>3 </a:t>
            </a:r>
            <a:r>
              <a:rPr lang="nn-NO" dirty="0" smtClean="0">
                <a:hlinkClick r:id="rId15" tooltip="The Cochrane database of systematic reviews."/>
              </a:rPr>
              <a:t>Cochrane Database Syst Rev.</a:t>
            </a:r>
            <a:r>
              <a:rPr lang="nn-NO" dirty="0" smtClean="0"/>
              <a:t> 2017 Jan 31;1:CD002052</a:t>
            </a:r>
            <a:endParaRPr lang="en-US" b="1" dirty="0" smtClean="0">
              <a:effectLst/>
            </a:endParaRPr>
          </a:p>
          <a:p>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64</a:t>
            </a:fld>
            <a:endParaRPr lang="en-US"/>
          </a:p>
        </p:txBody>
      </p:sp>
    </p:spTree>
    <p:extLst>
      <p:ext uri="{BB962C8B-B14F-4D97-AF65-F5344CB8AC3E}">
        <p14:creationId xmlns:p14="http://schemas.microsoft.com/office/powerpoint/2010/main" val="1635281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Kimberly A. Allen</a:t>
            </a:r>
            <a:r>
              <a:rPr lang="en-US" dirty="0" smtClean="0"/>
              <a:t> </a:t>
            </a:r>
            <a:r>
              <a:rPr lang="en-US" dirty="0" err="1" smtClean="0">
                <a:effectLst/>
                <a:hlinkClick r:id="rId4"/>
              </a:rPr>
              <a:t>Adv</a:t>
            </a:r>
            <a:r>
              <a:rPr lang="en-US" dirty="0" smtClean="0">
                <a:effectLst/>
                <a:hlinkClick r:id="rId4"/>
              </a:rPr>
              <a:t> Neonatal Care. 2012 Apr; 12(2): 107–111</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65</a:t>
            </a:fld>
            <a:endParaRPr lang="en-US"/>
          </a:p>
        </p:txBody>
      </p:sp>
    </p:spTree>
    <p:extLst>
      <p:ext uri="{BB962C8B-B14F-4D97-AF65-F5344CB8AC3E}">
        <p14:creationId xmlns:p14="http://schemas.microsoft.com/office/powerpoint/2010/main" val="4164222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Kumar P</a:t>
            </a:r>
            <a:r>
              <a:rPr lang="en-US" dirty="0" smtClean="0"/>
              <a:t> </a:t>
            </a:r>
            <a:r>
              <a:rPr lang="en-US" dirty="0" smtClean="0">
                <a:hlinkClick r:id="rId4" tooltip="Pediatrics."/>
              </a:rPr>
              <a:t>Pediatrics.</a:t>
            </a:r>
            <a:r>
              <a:rPr lang="en-US" dirty="0" smtClean="0"/>
              <a:t> 2010 Mar;125(3):608-15. </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66</a:t>
            </a:fld>
            <a:endParaRPr lang="en-US"/>
          </a:p>
        </p:txBody>
      </p:sp>
    </p:spTree>
    <p:extLst>
      <p:ext uri="{BB962C8B-B14F-4D97-AF65-F5344CB8AC3E}">
        <p14:creationId xmlns:p14="http://schemas.microsoft.com/office/powerpoint/2010/main" val="2265807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hlinkClick r:id="rId3"/>
              </a:rPr>
              <a:t>Bellù</a:t>
            </a:r>
            <a:r>
              <a:rPr lang="en-US" dirty="0" smtClean="0">
                <a:hlinkClick r:id="rId3"/>
              </a:rPr>
              <a:t> R</a:t>
            </a:r>
            <a:r>
              <a:rPr lang="en-US" baseline="30000" dirty="0" smtClean="0"/>
              <a:t>1 </a:t>
            </a:r>
            <a:r>
              <a:rPr lang="en-US" dirty="0" smtClean="0">
                <a:hlinkClick r:id="rId4" tooltip="Archives of disease in childhood. Fetal and neonatal edition."/>
              </a:rPr>
              <a:t>Arch Dis Child Fetal Neonatal Ed.</a:t>
            </a:r>
            <a:r>
              <a:rPr lang="en-US" dirty="0" smtClean="0"/>
              <a:t> 2010 Jul;95(4):F241-51</a:t>
            </a:r>
          </a:p>
          <a:p>
            <a:r>
              <a:rPr lang="en-US" dirty="0" err="1" smtClean="0">
                <a:hlinkClick r:id="rId5"/>
              </a:rPr>
              <a:t>Bellù</a:t>
            </a:r>
            <a:r>
              <a:rPr lang="en-US" dirty="0" smtClean="0">
                <a:hlinkClick r:id="rId5"/>
              </a:rPr>
              <a:t> R</a:t>
            </a:r>
            <a:r>
              <a:rPr lang="en-US" baseline="30000" dirty="0" smtClean="0"/>
              <a:t>1 </a:t>
            </a:r>
            <a:r>
              <a:rPr lang="nn-NO" dirty="0" smtClean="0">
                <a:hlinkClick r:id="rId6" tooltip="The Cochrane database of systematic reviews."/>
              </a:rPr>
              <a:t>Cochrane Database Syst Rev.</a:t>
            </a:r>
            <a:r>
              <a:rPr lang="nn-NO" dirty="0" smtClean="0"/>
              <a:t> 2008 Jan 23;(1):CD004212.</a:t>
            </a:r>
          </a:p>
          <a:p>
            <a:r>
              <a:rPr lang="en-US" dirty="0" err="1" smtClean="0">
                <a:hlinkClick r:id="rId7"/>
              </a:rPr>
              <a:t>Romantsik</a:t>
            </a:r>
            <a:r>
              <a:rPr lang="en-US" dirty="0" smtClean="0">
                <a:hlinkClick r:id="rId7"/>
              </a:rPr>
              <a:t> O</a:t>
            </a:r>
            <a:r>
              <a:rPr lang="en-US" dirty="0" smtClean="0"/>
              <a:t>. </a:t>
            </a:r>
            <a:r>
              <a:rPr lang="nn-NO" dirty="0" smtClean="0">
                <a:hlinkClick r:id="rId8" tooltip="The Cochrane database of systematic reviews."/>
              </a:rPr>
              <a:t>Cochrane Database Syst Rev.</a:t>
            </a:r>
            <a:r>
              <a:rPr lang="nn-NO" dirty="0" smtClean="0"/>
              <a:t> 2017 May 10;5:CD012468.</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67</a:t>
            </a:fld>
            <a:endParaRPr lang="en-US"/>
          </a:p>
        </p:txBody>
      </p:sp>
    </p:spTree>
    <p:extLst>
      <p:ext uri="{BB962C8B-B14F-4D97-AF65-F5344CB8AC3E}">
        <p14:creationId xmlns:p14="http://schemas.microsoft.com/office/powerpoint/2010/main" val="2265807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dirty="0" smtClean="0">
                <a:hlinkClick r:id="rId3"/>
              </a:rPr>
              <a:t>Lim Y</a:t>
            </a:r>
            <a:r>
              <a:rPr lang="en-US" baseline="30000" dirty="0" smtClean="0"/>
              <a:t>1</a:t>
            </a:r>
            <a:r>
              <a:rPr lang="en-US" dirty="0" smtClean="0"/>
              <a:t>, </a:t>
            </a:r>
            <a:r>
              <a:rPr lang="en-US" dirty="0" err="1" smtClean="0">
                <a:hlinkClick r:id="rId4"/>
              </a:rPr>
              <a:t>Godambe</a:t>
            </a:r>
            <a:r>
              <a:rPr lang="en-US" dirty="0" smtClean="0">
                <a:hlinkClick r:id="rId4"/>
              </a:rPr>
              <a:t> S</a:t>
            </a:r>
            <a:r>
              <a:rPr lang="en-US" baseline="30000" dirty="0" smtClean="0"/>
              <a:t>2</a:t>
            </a:r>
            <a:r>
              <a:rPr lang="en-US" dirty="0" smtClean="0"/>
              <a:t>. </a:t>
            </a:r>
            <a:r>
              <a:rPr lang="en-US" dirty="0" smtClean="0">
                <a:hlinkClick r:id="rId5" tooltip="Archives of disease in childhood. Education and practice edition."/>
              </a:rPr>
              <a:t>Arch Dis Child </a:t>
            </a:r>
            <a:r>
              <a:rPr lang="en-US" dirty="0" err="1" smtClean="0">
                <a:hlinkClick r:id="rId5" tooltip="Archives of disease in childhood. Education and practice edition."/>
              </a:rPr>
              <a:t>Educ</a:t>
            </a:r>
            <a:r>
              <a:rPr lang="en-US" dirty="0" smtClean="0">
                <a:hlinkClick r:id="rId5" tooltip="Archives of disease in childhood. Education and practice edition."/>
              </a:rPr>
              <a:t> </a:t>
            </a:r>
            <a:r>
              <a:rPr lang="en-US" dirty="0" err="1" smtClean="0">
                <a:hlinkClick r:id="rId5" tooltip="Archives of disease in childhood. Education and practice edition."/>
              </a:rPr>
              <a:t>Pract</a:t>
            </a:r>
            <a:r>
              <a:rPr lang="en-US" dirty="0" smtClean="0">
                <a:hlinkClick r:id="rId5" tooltip="Archives of disease in childhood. Education and practice edition."/>
              </a:rPr>
              <a:t> Ed.</a:t>
            </a:r>
            <a:r>
              <a:rPr lang="en-US" dirty="0" smtClean="0"/>
              <a:t> 2017 Jul 19.</a:t>
            </a:r>
            <a:endParaRPr lang="en-US" dirty="0" smtClean="0">
              <a:hlinkClick r:id="rId6"/>
            </a:endParaRPr>
          </a:p>
          <a:p>
            <a:r>
              <a:rPr lang="en-US" dirty="0" err="1" smtClean="0">
                <a:hlinkClick r:id="rId6"/>
              </a:rPr>
              <a:t>Zwicker</a:t>
            </a:r>
            <a:r>
              <a:rPr lang="en-US" dirty="0" smtClean="0">
                <a:hlinkClick r:id="rId6"/>
              </a:rPr>
              <a:t> JG</a:t>
            </a:r>
            <a:r>
              <a:rPr lang="en-US" baseline="30000" dirty="0" smtClean="0"/>
              <a:t>1 </a:t>
            </a:r>
            <a:r>
              <a:rPr lang="en-US" dirty="0" smtClean="0">
                <a:hlinkClick r:id="rId7" tooltip="The Journal of pediatrics."/>
              </a:rPr>
              <a:t>J </a:t>
            </a:r>
            <a:r>
              <a:rPr lang="en-US" dirty="0" err="1" smtClean="0">
                <a:hlinkClick r:id="rId7" tooltip="The Journal of pediatrics."/>
              </a:rPr>
              <a:t>Pediatr</a:t>
            </a:r>
            <a:r>
              <a:rPr lang="en-US" dirty="0" smtClean="0">
                <a:hlinkClick r:id="rId7" tooltip="The Journal of pediatrics."/>
              </a:rPr>
              <a:t>.</a:t>
            </a:r>
            <a:r>
              <a:rPr lang="en-US" dirty="0" smtClean="0"/>
              <a:t> 2016 May;172:81-87.e2 A prospective cohort of 136 very preterm neonates (24-32 weeks gestational age)</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68</a:t>
            </a:fld>
            <a:endParaRPr lang="en-US"/>
          </a:p>
        </p:txBody>
      </p:sp>
    </p:spTree>
    <p:extLst>
      <p:ext uri="{BB962C8B-B14F-4D97-AF65-F5344CB8AC3E}">
        <p14:creationId xmlns:p14="http://schemas.microsoft.com/office/powerpoint/2010/main" val="3680760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7B1BE-19E2-48E4-BAB9-F1F81CA77DFF}" type="slidenum">
              <a:rPr lang="en-US" smtClean="0"/>
              <a:t>71</a:t>
            </a:fld>
            <a:endParaRPr lang="en-US" dirty="0"/>
          </a:p>
        </p:txBody>
      </p:sp>
    </p:spTree>
    <p:extLst>
      <p:ext uri="{BB962C8B-B14F-4D97-AF65-F5344CB8AC3E}">
        <p14:creationId xmlns:p14="http://schemas.microsoft.com/office/powerpoint/2010/main" val="397455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684, January 2017</a:t>
            </a:r>
          </a:p>
          <a:p>
            <a:r>
              <a:rPr lang="en-US" i="1" dirty="0" smtClean="0"/>
              <a:t>(Replaces Committee Opinion Number 543, December 2012)</a:t>
            </a:r>
            <a:endParaRPr lang="en-US" dirty="0" smtClean="0"/>
          </a:p>
          <a:p>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8</a:t>
            </a:fld>
            <a:endParaRPr lang="en-US"/>
          </a:p>
        </p:txBody>
      </p:sp>
    </p:spTree>
    <p:extLst>
      <p:ext uri="{BB962C8B-B14F-4D97-AF65-F5344CB8AC3E}">
        <p14:creationId xmlns:p14="http://schemas.microsoft.com/office/powerpoint/2010/main" val="163021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hlinkClick r:id="rId3" tooltip="Evidence-based child health : a Cochrane review journal."/>
              </a:rPr>
              <a:t>Evid</a:t>
            </a:r>
            <a:r>
              <a:rPr lang="en-US" dirty="0" smtClean="0">
                <a:hlinkClick r:id="rId3" tooltip="Evidence-based child health : a Cochrane review journal."/>
              </a:rPr>
              <a:t> Based Child Health.</a:t>
            </a:r>
            <a:r>
              <a:rPr lang="en-US" dirty="0" smtClean="0"/>
              <a:t> 2014 Jun;9(2):303-97 – Cochrane update. 15 trials involving a total of 3911 women and infant pairs NEONATAL OUTCOMES: There were no significant differences between early and late clamping for the primary outcome of neonatal mortality (RR 0.37, 95% CI 0.04 to 3.41, two trials, 381 infants with a LCER of ~1%), or for most other neonatal morbidity outcomes, such as Apgar score less than seven at five minutes or admission to the special care nursery or neonatal intensive care unit. Mean birthweight was significantly higher in the late, compared with early, cord clamping (101 g increase 95% CI 45 to 157, random-effects model, 12 trials, 3139 infants, I(2) 62%). Fewer infants in the early cord clamping group required phototherapy for jaundice than in the late cord clamping group (RR 0.62, 95% CI 0.41 to 0.96, data from seven trials, 2324 infants with a LCER of 4.36%, I(2) 0%). </a:t>
            </a:r>
            <a:r>
              <a:rPr lang="en-US" dirty="0" err="1" smtClean="0"/>
              <a:t>Haemoglobin</a:t>
            </a:r>
            <a:r>
              <a:rPr lang="en-US" dirty="0" smtClean="0"/>
              <a:t> concentration in infants at 24 to 48 hours was significantly lower in the early cord clamping group (MD -1.49 g/</a:t>
            </a:r>
            <a:r>
              <a:rPr lang="en-US" dirty="0" err="1" smtClean="0"/>
              <a:t>dL</a:t>
            </a:r>
            <a:r>
              <a:rPr lang="en-US" dirty="0" smtClean="0"/>
              <a:t>, 95% CI -1.78 to -1.21; 884 infants, I(2) 59%). This difference in </a:t>
            </a:r>
            <a:r>
              <a:rPr lang="en-US" dirty="0" err="1" smtClean="0"/>
              <a:t>haemoglobin</a:t>
            </a:r>
            <a:r>
              <a:rPr lang="en-US" dirty="0" smtClean="0"/>
              <a:t> concentration was not seen at subsequent assessments. However, improvement in iron stores appeared to persist, with infants in the early cord clamping over twice as likely to be iron deficient at three to six months compared with infants whose cord clamping was delayed (RR 2.65 95% CI 1.04 to 6.73, five trials, 1152 infants, I(2) 82%). In the only trial to report longer-term neurodevelopmental outcomes so far, no overall differences between early and late clamping were seen for Ages and Stages Questionnaire scores (one (ASQ problem-solving) showing significantly higher (better) scores for the late clamping group at 4 months).</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9</a:t>
            </a:fld>
            <a:endParaRPr lang="en-US"/>
          </a:p>
        </p:txBody>
      </p:sp>
    </p:spTree>
    <p:extLst>
      <p:ext uri="{BB962C8B-B14F-4D97-AF65-F5344CB8AC3E}">
        <p14:creationId xmlns:p14="http://schemas.microsoft.com/office/powerpoint/2010/main" val="423660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The Cochrane database of systematic reviews."/>
              </a:rPr>
              <a:t>Cochrane Database </a:t>
            </a:r>
            <a:r>
              <a:rPr lang="en-US" dirty="0" err="1" smtClean="0">
                <a:hlinkClick r:id="rId3" tooltip="The Cochrane database of systematic reviews."/>
              </a:rPr>
              <a:t>Syst</a:t>
            </a:r>
            <a:r>
              <a:rPr lang="en-US" dirty="0" smtClean="0">
                <a:hlinkClick r:id="rId3" tooltip="The Cochrane database of systematic reviews."/>
              </a:rPr>
              <a:t> Rev.</a:t>
            </a:r>
            <a:r>
              <a:rPr lang="en-US" dirty="0" smtClean="0"/>
              <a:t> 2012 Aug 15;(8):Fifteen studies (738 infants) were eligible for inclusion. Participants were between 24 and 36 weeks' gestation at birth. The maximum delay in cord clamping was 180 seconds. Delaying cord clamping was associated with fewer infants requiring transfusions for </a:t>
            </a:r>
            <a:r>
              <a:rPr lang="en-US" dirty="0" err="1" smtClean="0"/>
              <a:t>anaemia</a:t>
            </a:r>
            <a:r>
              <a:rPr lang="en-US" dirty="0" smtClean="0"/>
              <a:t> (seven trials, 392 infants; risk ratio (RR) 0.61, 95% confidence interval (CI) 0.46 to 0.81), less intraventricular </a:t>
            </a:r>
            <a:r>
              <a:rPr lang="en-US" dirty="0" err="1" smtClean="0"/>
              <a:t>haemorrhage</a:t>
            </a:r>
            <a:r>
              <a:rPr lang="en-US" dirty="0" smtClean="0"/>
              <a:t> (ultrasound diagnosis all grades) 10 trials, 539 infants (RR 0.59, 95% CI 0.41 to 0.85) and lower risk for </a:t>
            </a:r>
            <a:r>
              <a:rPr lang="en-US" dirty="0" err="1" smtClean="0"/>
              <a:t>necrotising</a:t>
            </a:r>
            <a:r>
              <a:rPr lang="en-US" dirty="0" smtClean="0"/>
              <a:t> enterocolitis (five trials, 241 infants, RR 0.62, 95% CI 0.43 to 0.90) compared with immediate clamping. However, the peak bilirubin concentration was higher for infants allocated to delayed cord clamping compared with immediate clamping (seven trials, 320 infants, mean difference 15.01 </a:t>
            </a:r>
            <a:r>
              <a:rPr lang="en-US" dirty="0" err="1" smtClean="0"/>
              <a:t>mmol</a:t>
            </a:r>
            <a:r>
              <a:rPr lang="en-US" dirty="0" smtClean="0"/>
              <a:t>/L, 95% CI 5.62 to 24.40). For most other outcomes (including the primary outcomes infant death, severe (grade three to four) intraventricular </a:t>
            </a:r>
            <a:r>
              <a:rPr lang="en-US" dirty="0" err="1" smtClean="0"/>
              <a:t>haemorrhage</a:t>
            </a:r>
            <a:r>
              <a:rPr lang="en-US" dirty="0" smtClean="0"/>
              <a:t> and periventricular leukomalacia) there were no clear differences identified between groups; but for many there was incomplete reporting and wide CIs. Outcome after discharge from hospital was reported for one small study; there were no significant differences between the groups in mean Bayley II scores at age seven months (corrected for gestation at birth (58 children)).No studies reported outcomes for the women.</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10</a:t>
            </a:fld>
            <a:endParaRPr lang="en-US"/>
          </a:p>
        </p:txBody>
      </p:sp>
    </p:spTree>
    <p:extLst>
      <p:ext uri="{BB962C8B-B14F-4D97-AF65-F5344CB8AC3E}">
        <p14:creationId xmlns:p14="http://schemas.microsoft.com/office/powerpoint/2010/main" val="31283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n-NO" dirty="0" smtClean="0">
                <a:hlinkClick r:id="rId3" tooltip="The Cochrane database of systematic reviews."/>
              </a:rPr>
              <a:t>Cochrane Database Syst Rev.</a:t>
            </a:r>
            <a:r>
              <a:rPr lang="nn-NO" dirty="0" smtClean="0"/>
              <a:t> 2013 Jan 31;(1):</a:t>
            </a:r>
          </a:p>
          <a:p>
            <a:r>
              <a:rPr lang="nn-NO" dirty="0" smtClean="0"/>
              <a:t>Volpe. Neurology</a:t>
            </a:r>
            <a:r>
              <a:rPr lang="nn-NO" baseline="0" dirty="0" smtClean="0"/>
              <a:t> of the Newborn</a:t>
            </a:r>
          </a:p>
          <a:p>
            <a:r>
              <a:rPr lang="nn-NO" baseline="0" dirty="0" smtClean="0"/>
              <a:t>FM&amp;W  Neonatal-Perinatal Medicine</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15</a:t>
            </a:fld>
            <a:endParaRPr lang="en-US"/>
          </a:p>
        </p:txBody>
      </p:sp>
    </p:spTree>
    <p:extLst>
      <p:ext uri="{BB962C8B-B14F-4D97-AF65-F5344CB8AC3E}">
        <p14:creationId xmlns:p14="http://schemas.microsoft.com/office/powerpoint/2010/main" val="168579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11 </a:t>
            </a:r>
            <a:r>
              <a:rPr lang="en-US" dirty="0" err="1" smtClean="0">
                <a:effectLst/>
              </a:rPr>
              <a:t>randomised</a:t>
            </a:r>
            <a:r>
              <a:rPr lang="en-US" dirty="0" smtClean="0">
                <a:effectLst/>
              </a:rPr>
              <a:t> controlled trials in this updated review, comprising 1505 term and late preterm infants with moderate/severe encephalopathy and evidence of intrapartum asphyxia.</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17</a:t>
            </a:fld>
            <a:endParaRPr lang="en-US"/>
          </a:p>
        </p:txBody>
      </p:sp>
    </p:spTree>
    <p:extLst>
      <p:ext uri="{BB962C8B-B14F-4D97-AF65-F5344CB8AC3E}">
        <p14:creationId xmlns:p14="http://schemas.microsoft.com/office/powerpoint/2010/main" val="147171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n-NO" dirty="0" smtClean="0">
                <a:hlinkClick r:id="rId3" tooltip="The Cochrane database of systematic reviews."/>
              </a:rPr>
              <a:t>Cochrane Database Syst Rev.</a:t>
            </a:r>
            <a:r>
              <a:rPr lang="nn-NO" dirty="0" smtClean="0"/>
              <a:t> 2013 Jan 31;(1): </a:t>
            </a:r>
            <a:r>
              <a:rPr lang="en-US" dirty="0" smtClean="0">
                <a:effectLst/>
              </a:rPr>
              <a:t>11 </a:t>
            </a:r>
            <a:r>
              <a:rPr lang="en-US" dirty="0" err="1" smtClean="0">
                <a:effectLst/>
              </a:rPr>
              <a:t>randomised</a:t>
            </a:r>
            <a:r>
              <a:rPr lang="en-US" dirty="0" smtClean="0">
                <a:effectLst/>
              </a:rPr>
              <a:t> controlled trials in this updated review, comprising 1505 term and late preterm infants with moderate/severe encephalopathy and evidence of intrapartum asphyxia. Therapeutic hypothermia resulted in a statistically significant and clinically important reduction in the combined outcome of mortality or major neurodevelopmental disability to 18 months of age (typical RR 0.75 (95% CI 0.68 to 0.83); typical RD -0.15, 95% CI -0.20 to -0.10); number needed to treat for an additional beneficial outcome (NNTB) 7 (95% CI 5 to 10) (8 studies, 1344 infants). Cooling also resulted in statistically significant reductions in mortality (typical RR 0.75 (95% CI 0.64 to 0.88), typical RD -0.09 (95% CI -0.13 to -0.04); NNTB 11 (95% CI 8 to 25) (11 studies, 1468 infants) and in neurodevelopmental disability in survivors (typical RR 0.77 (95% CI 0.63 to 0.94), typical RD -0.13 (95% CI -0.19 to -0.07); NNTB 8 (95% CI 5 to 14) (8 studies, 917 infants). </a:t>
            </a:r>
          </a:p>
          <a:p>
            <a:r>
              <a:rPr lang="en-US" dirty="0" smtClean="0"/>
              <a:t>The primary outcome measure was death or long-term major neurodevelopmental disability (CP, developmental delay (Bayley or Griffith assessment more than two standard deviations (SD) below the mean) or intellectual impairment (intelligence quotient (IQ) more than two SD below mean), blindness (vision &lt; 6/60 in both eyes), sensorineural deafness requiring amplification). Long-term outcomes will be reported for all studies that have evaluated children after 18 months' chronological age.</a:t>
            </a:r>
            <a:endParaRPr lang="en-US" dirty="0" smtClean="0">
              <a:effectLst/>
            </a:endParaRPr>
          </a:p>
          <a:p>
            <a:r>
              <a:rPr lang="en-US" dirty="0" smtClean="0">
                <a:effectLst/>
              </a:rPr>
              <a:t>Some adverse effects of hypothermia included an increase sinus bradycardia and a significant increase in thrombocytopenia.</a:t>
            </a:r>
            <a:endParaRPr lang="en-US" dirty="0"/>
          </a:p>
        </p:txBody>
      </p:sp>
      <p:sp>
        <p:nvSpPr>
          <p:cNvPr id="4" name="Slide Number Placeholder 3"/>
          <p:cNvSpPr>
            <a:spLocks noGrp="1"/>
          </p:cNvSpPr>
          <p:nvPr>
            <p:ph type="sldNum" sz="quarter" idx="10"/>
          </p:nvPr>
        </p:nvSpPr>
        <p:spPr/>
        <p:txBody>
          <a:bodyPr/>
          <a:lstStyle/>
          <a:p>
            <a:fld id="{8C300CAE-87EC-46B5-9D97-F7D7AFD92C75}" type="slidenum">
              <a:rPr lang="en-US" smtClean="0"/>
              <a:t>18</a:t>
            </a:fld>
            <a:endParaRPr lang="en-US"/>
          </a:p>
        </p:txBody>
      </p:sp>
    </p:spTree>
    <p:extLst>
      <p:ext uri="{BB962C8B-B14F-4D97-AF65-F5344CB8AC3E}">
        <p14:creationId xmlns:p14="http://schemas.microsoft.com/office/powerpoint/2010/main" val="47444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F5F879-A2F5-4C3C-B576-A99935B9965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299248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5F879-A2F5-4C3C-B576-A99935B9965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421090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5F879-A2F5-4C3C-B576-A99935B9965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361667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2" name="Shape 22"/>
          <p:cNvSpPr>
            <a:spLocks noGrp="1"/>
          </p:cNvSpPr>
          <p:nvPr>
            <p:ph type="title"/>
          </p:nvPr>
        </p:nvSpPr>
        <p:spPr>
          <a:xfrm>
            <a:off x="892969" y="4563070"/>
            <a:ext cx="7358063" cy="1964531"/>
          </a:xfrm>
          <a:prstGeom prst="rect">
            <a:avLst/>
          </a:prstGeom>
        </p:spPr>
        <p:txBody>
          <a:bodyPr/>
          <a:lstStyle>
            <a:lvl1pPr>
              <a:defRPr sz="6700"/>
            </a:lvl1pPr>
          </a:lstStyle>
          <a:p>
            <a:pPr lvl="0">
              <a:defRPr sz="1800">
                <a:solidFill>
                  <a:srgbClr val="000000"/>
                </a:solidFill>
              </a:defRPr>
            </a:pPr>
            <a:r>
              <a:rPr sz="6700">
                <a:solidFill>
                  <a:srgbClr val="45A7DE"/>
                </a:solidFill>
              </a:rPr>
              <a:t>Title Text</a:t>
            </a:r>
          </a:p>
        </p:txBody>
      </p:sp>
    </p:spTree>
    <p:extLst>
      <p:ext uri="{BB962C8B-B14F-4D97-AF65-F5344CB8AC3E}">
        <p14:creationId xmlns:p14="http://schemas.microsoft.com/office/powerpoint/2010/main" val="38719186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a:solidFill>
                  <a:srgbClr val="000000"/>
                </a:solidFill>
              </a:defRPr>
            </a:pPr>
            <a:r>
              <a:rPr sz="5900">
                <a:solidFill>
                  <a:srgbClr val="45A7DE"/>
                </a:solidFill>
              </a:rPr>
              <a:t>Title Text</a:t>
            </a:r>
          </a:p>
        </p:txBody>
      </p:sp>
      <p:sp>
        <p:nvSpPr>
          <p:cNvPr id="10" name="Shape 10"/>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200">
                <a:solidFill>
                  <a:srgbClr val="868686"/>
                </a:solidFill>
              </a:rPr>
              <a:t>Body Level One</a:t>
            </a:r>
          </a:p>
          <a:p>
            <a:pPr lvl="1">
              <a:defRPr sz="1800">
                <a:solidFill>
                  <a:srgbClr val="000000"/>
                </a:solidFill>
              </a:defRPr>
            </a:pPr>
            <a:r>
              <a:rPr sz="3200">
                <a:solidFill>
                  <a:srgbClr val="868686"/>
                </a:solidFill>
              </a:rPr>
              <a:t>Body Level Two</a:t>
            </a:r>
          </a:p>
          <a:p>
            <a:pPr lvl="2">
              <a:defRPr sz="1800">
                <a:solidFill>
                  <a:srgbClr val="000000"/>
                </a:solidFill>
              </a:defRPr>
            </a:pPr>
            <a:r>
              <a:rPr sz="3200">
                <a:solidFill>
                  <a:srgbClr val="868686"/>
                </a:solidFill>
              </a:rPr>
              <a:t>Body Level Three</a:t>
            </a:r>
          </a:p>
          <a:p>
            <a:pPr lvl="3">
              <a:defRPr sz="1800">
                <a:solidFill>
                  <a:srgbClr val="000000"/>
                </a:solidFill>
              </a:defRPr>
            </a:pPr>
            <a:r>
              <a:rPr sz="3200">
                <a:solidFill>
                  <a:srgbClr val="868686"/>
                </a:solidFill>
              </a:rPr>
              <a:t>Body Level Four</a:t>
            </a:r>
          </a:p>
          <a:p>
            <a:pPr lvl="4">
              <a:defRPr sz="1800">
                <a:solidFill>
                  <a:srgbClr val="000000"/>
                </a:solidFill>
              </a:defRPr>
            </a:pPr>
            <a:r>
              <a:rPr sz="3200">
                <a:solidFill>
                  <a:srgbClr val="868686"/>
                </a:solidFill>
              </a:rPr>
              <a:t>Body Level Five</a:t>
            </a:r>
          </a:p>
        </p:txBody>
      </p:sp>
    </p:spTree>
    <p:extLst>
      <p:ext uri="{BB962C8B-B14F-4D97-AF65-F5344CB8AC3E}">
        <p14:creationId xmlns:p14="http://schemas.microsoft.com/office/powerpoint/2010/main" val="31349732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5F879-A2F5-4C3C-B576-A99935B9965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15978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F5F879-A2F5-4C3C-B576-A99935B9965E}"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120328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F5F879-A2F5-4C3C-B576-A99935B9965E}"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315653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F5F879-A2F5-4C3C-B576-A99935B9965E}"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388160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5F879-A2F5-4C3C-B576-A99935B9965E}"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347493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5F879-A2F5-4C3C-B576-A99935B9965E}"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375625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5F879-A2F5-4C3C-B576-A99935B9965E}"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140405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5F879-A2F5-4C3C-B576-A99935B9965E}"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89817-C573-42F9-BE52-62FFCF837214}" type="slidenum">
              <a:rPr lang="en-US" smtClean="0"/>
              <a:t>‹#›</a:t>
            </a:fld>
            <a:endParaRPr lang="en-US"/>
          </a:p>
        </p:txBody>
      </p:sp>
    </p:spTree>
    <p:extLst>
      <p:ext uri="{BB962C8B-B14F-4D97-AF65-F5344CB8AC3E}">
        <p14:creationId xmlns:p14="http://schemas.microsoft.com/office/powerpoint/2010/main" val="252474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fld id="{88F5F879-A2F5-4C3C-B576-A99935B9965E}" type="datetimeFigureOut">
              <a:rPr lang="en-US" smtClean="0"/>
              <a:t>9/14/2017</a:t>
            </a:fld>
            <a:endParaRPr lang="en-US"/>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0" tIns="45716" rIns="91430" bIns="45716" rtlCol="0" anchor="ctr"/>
          <a:lstStyle>
            <a:lvl1pPr algn="r">
              <a:defRPr sz="1200">
                <a:solidFill>
                  <a:schemeClr val="tx1">
                    <a:tint val="75000"/>
                  </a:schemeClr>
                </a:solidFill>
              </a:defRPr>
            </a:lvl1pPr>
          </a:lstStyle>
          <a:p>
            <a:fld id="{0B589817-C573-42F9-BE52-62FFCF837214}" type="slidenum">
              <a:rPr lang="en-US" smtClean="0"/>
              <a:t>‹#›</a:t>
            </a:fld>
            <a:endParaRPr lang="en-US"/>
          </a:p>
        </p:txBody>
      </p:sp>
    </p:spTree>
    <p:extLst>
      <p:ext uri="{BB962C8B-B14F-4D97-AF65-F5344CB8AC3E}">
        <p14:creationId xmlns:p14="http://schemas.microsoft.com/office/powerpoint/2010/main" val="1620214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Lst>
  <p:txStyles>
    <p:titleStyle>
      <a:lvl1pPr algn="ctr" defTabSz="914306"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4" indent="-285722" algn="l" defTabSz="9143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3" indent="-228576" algn="l" defTabSz="9143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3"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02"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13" Type="http://schemas.openxmlformats.org/officeDocument/2006/relationships/hyperlink" Target="https://www.ncbi.nlm.nih.gov/pubmed/?term=Vannozzi%20I%5bAuthor%5d&amp;cauthor=true&amp;cauthor_uid=27780385" TargetMode="External"/><Relationship Id="rId18" Type="http://schemas.openxmlformats.org/officeDocument/2006/relationships/hyperlink" Target="https://www.ncbi.nlm.nih.gov/pubmed/?term=Pohlmann%20G%5bAuthor%5d&amp;cauthor=true&amp;cauthor_uid=23421901" TargetMode="External"/><Relationship Id="rId26" Type="http://schemas.openxmlformats.org/officeDocument/2006/relationships/hyperlink" Target="https://www.ncbi.nlm.nih.gov/pubmed/12804388" TargetMode="External"/><Relationship Id="rId39" Type="http://schemas.openxmlformats.org/officeDocument/2006/relationships/hyperlink" Target="https://www.ncbi.nlm.nih.gov/pubmed/?term=Verma%20A%5bAuthor%5d&amp;cauthor=true&amp;cauthor_uid=27790540" TargetMode="External"/><Relationship Id="rId21" Type="http://schemas.openxmlformats.org/officeDocument/2006/relationships/hyperlink" Target="https://www.ncbi.nlm.nih.gov/pubmed/?term=Ho%20JJ%5bAuthor%5d&amp;cauthor=true&amp;cauthor_uid=27315509" TargetMode="External"/><Relationship Id="rId34" Type="http://schemas.openxmlformats.org/officeDocument/2006/relationships/hyperlink" Target="https://www.ncbi.nlm.nih.gov/pubmed/?term=Morley%20CJ%5bAuthor%5d&amp;cauthor=true&amp;cauthor_uid=18254011" TargetMode="External"/><Relationship Id="rId42" Type="http://schemas.openxmlformats.org/officeDocument/2006/relationships/hyperlink" Target="https://www.ncbi.nlm.nih.gov/pubmed/?term=Duke%20T%5bAuthor%5d&amp;cauthor=true&amp;cauthor_uid=25085942" TargetMode="External"/><Relationship Id="rId47" Type="http://schemas.openxmlformats.org/officeDocument/2006/relationships/hyperlink" Target="https://www.ncbi.nlm.nih.gov/pubmed/?term=Castoldi%20F%5bAuthor%5d&amp;cauthor=true&amp;cauthor_uid=19948523" TargetMode="External"/><Relationship Id="rId50" Type="http://schemas.openxmlformats.org/officeDocument/2006/relationships/hyperlink" Target="https://www.ncbi.nlm.nih.gov/pubmed/?term=Andersen%20C%5bAuthor%5d&amp;cauthor=true&amp;cauthor_uid=26899543" TargetMode="External"/><Relationship Id="rId55" Type="http://schemas.openxmlformats.org/officeDocument/2006/relationships/hyperlink" Target="https://www.ncbi.nlm.nih.gov/pubmed/?term=Lemyre%20B%5bAuthor%5d&amp;cauthor=true&amp;cauthor_uid=27976361" TargetMode="External"/><Relationship Id="rId63" Type="http://schemas.openxmlformats.org/officeDocument/2006/relationships/hyperlink" Target="https://www.ncbi.nlm.nih.gov/pubmed/?term=Lim%20Y%5bAuthor%5d&amp;cauthor=true&amp;cauthor_uid=28724533" TargetMode="External"/><Relationship Id="rId68" Type="http://schemas.openxmlformats.org/officeDocument/2006/relationships/hyperlink" Target="https://www.ncbi.nlm.nih.gov/pubmed/?term=Ohlsson%20A%5bAuthor%5d&amp;cauthor=true&amp;cauthor_uid=27420164" TargetMode="External"/><Relationship Id="rId76" Type="http://schemas.openxmlformats.org/officeDocument/2006/relationships/hyperlink" Target="https://www.ncbi.nlm.nih.gov/pubmed/?term=Allen%20KA%5bAuthor%5d&amp;cauthor=true&amp;cauthor_uid=22469965" TargetMode="External"/><Relationship Id="rId84" Type="http://schemas.openxmlformats.org/officeDocument/2006/relationships/hyperlink" Target="https://www.ncbi.nlm.nih.gov/pubmed/?term=Romantsik%20O%5bAuthor%5d&amp;cauthor=true&amp;cauthor_uid=28488361" TargetMode="External"/><Relationship Id="rId7" Type="http://schemas.openxmlformats.org/officeDocument/2006/relationships/hyperlink" Target="https://www.ncbi.nlm.nih.gov/pubmed/28538236" TargetMode="External"/><Relationship Id="rId71" Type="http://schemas.openxmlformats.org/officeDocument/2006/relationships/hyperlink" Target="https://www.ncbi.nlm.nih.gov/pubmed/27420164" TargetMode="External"/><Relationship Id="rId2" Type="http://schemas.openxmlformats.org/officeDocument/2006/relationships/hyperlink" Target="https://www.ncbi.nlm.nih.gov/pubmed/25404605" TargetMode="External"/><Relationship Id="rId16" Type="http://schemas.openxmlformats.org/officeDocument/2006/relationships/hyperlink" Target="https://www.ncbi.nlm.nih.gov/pubmed/?term=Pillow%20JJ%5bAuthor%5d&amp;cauthor=true&amp;cauthor_uid=22940623" TargetMode="External"/><Relationship Id="rId29" Type="http://schemas.openxmlformats.org/officeDocument/2006/relationships/hyperlink" Target="https://www.ncbi.nlm.nih.gov/pubmed/?term=Davis%20PG%5bAuthor%5d&amp;cauthor=true&amp;cauthor_uid=26141572" TargetMode="External"/><Relationship Id="rId11" Type="http://schemas.openxmlformats.org/officeDocument/2006/relationships/hyperlink" Target="https://www.ncbi.nlm.nih.gov/pubmed/21735428" TargetMode="External"/><Relationship Id="rId24" Type="http://schemas.openxmlformats.org/officeDocument/2006/relationships/hyperlink" Target="https://www.ncbi.nlm.nih.gov/pubmed/?term=Davis%20PG%5bAuthor%5d&amp;cauthor=true&amp;cauthor_uid=12804388" TargetMode="External"/><Relationship Id="rId32" Type="http://schemas.openxmlformats.org/officeDocument/2006/relationships/hyperlink" Target="https://www.ncbi.nlm.nih.gov/pubmed/?term=Davis%20PG%5bAuthor%5d&amp;cauthor=true&amp;cauthor_uid=18254011" TargetMode="External"/><Relationship Id="rId37" Type="http://schemas.openxmlformats.org/officeDocument/2006/relationships/hyperlink" Target="https://www.ncbi.nlm.nih.gov/pubmed/?term=Maria%20A%5bAuthor%5d&amp;cauthor=true&amp;cauthor_uid=27790540" TargetMode="External"/><Relationship Id="rId40" Type="http://schemas.openxmlformats.org/officeDocument/2006/relationships/hyperlink" Target="https://www.ncbi.nlm.nih.gov/pubmed/27790540" TargetMode="External"/><Relationship Id="rId45" Type="http://schemas.openxmlformats.org/officeDocument/2006/relationships/hyperlink" Target="https://www.ncbi.nlm.nih.gov/pubmed/19230906" TargetMode="External"/><Relationship Id="rId53" Type="http://schemas.openxmlformats.org/officeDocument/2006/relationships/hyperlink" Target="https://www.ncbi.nlm.nih.gov/pubmed/?term=Manley%20BJ%5bAuthor%5d&amp;cauthor=true&amp;cauthor_uid=26899543" TargetMode="External"/><Relationship Id="rId58" Type="http://schemas.openxmlformats.org/officeDocument/2006/relationships/hyperlink" Target="https://www.ncbi.nlm.nih.gov/pubmed/25418007" TargetMode="External"/><Relationship Id="rId66" Type="http://schemas.openxmlformats.org/officeDocument/2006/relationships/hyperlink" Target="https://www.ncbi.nlm.nih.gov/pubmed/?term=Stevens%20B%5bAuthor%5d&amp;cauthor=true&amp;cauthor_uid=27420164" TargetMode="External"/><Relationship Id="rId74" Type="http://schemas.openxmlformats.org/officeDocument/2006/relationships/hyperlink" Target="https://www.ncbi.nlm.nih.gov/pubmed/?term=Ohlsson%20A%5bAuthor%5d&amp;cauthor=true&amp;cauthor_uid=28141899" TargetMode="External"/><Relationship Id="rId79" Type="http://schemas.openxmlformats.org/officeDocument/2006/relationships/hyperlink" Target="https://www.ncbi.nlm.nih.gov/pubmed/20176672" TargetMode="External"/><Relationship Id="rId87" Type="http://schemas.openxmlformats.org/officeDocument/2006/relationships/hyperlink" Target="https://www.ncbi.nlm.nih.gov/pubmed/26763312" TargetMode="External"/><Relationship Id="rId5" Type="http://schemas.openxmlformats.org/officeDocument/2006/relationships/hyperlink" Target="https://www.ncbi.nlm.nih.gov/pubmed/26690260" TargetMode="External"/><Relationship Id="rId61" Type="http://schemas.openxmlformats.org/officeDocument/2006/relationships/hyperlink" Target="https://www.ncbi.nlm.nih.gov/pubmed/?term=Lemyre%20B%5bAuthor%5d&amp;cauthor=true&amp;cauthor_uid=28146296" TargetMode="External"/><Relationship Id="rId82" Type="http://schemas.openxmlformats.org/officeDocument/2006/relationships/hyperlink" Target="https://www.ncbi.nlm.nih.gov/pubmed/?term=Bell%C3%B9%20R%5bAuthor%5d&amp;cauthor=true&amp;cauthor_uid=18254040" TargetMode="External"/><Relationship Id="rId19" Type="http://schemas.openxmlformats.org/officeDocument/2006/relationships/hyperlink" Target="https://www.ncbi.nlm.nih.gov/pubmed/23421901" TargetMode="External"/><Relationship Id="rId4" Type="http://schemas.openxmlformats.org/officeDocument/2006/relationships/hyperlink" Target="https://www.ncbi.nlm.nih.gov/pubmed/23440789" TargetMode="External"/><Relationship Id="rId9" Type="http://schemas.openxmlformats.org/officeDocument/2006/relationships/hyperlink" Target="https://www.ncbi.nlm.nih.gov/pubmed/24947477" TargetMode="External"/><Relationship Id="rId14" Type="http://schemas.openxmlformats.org/officeDocument/2006/relationships/hyperlink" Target="https://www.ncbi.nlm.nih.gov/pubmed/27780385/" TargetMode="External"/><Relationship Id="rId22" Type="http://schemas.openxmlformats.org/officeDocument/2006/relationships/hyperlink" Target="https://www.ncbi.nlm.nih.gov/pubmed/?term=Davis%20PG%5bAuthor%5d&amp;cauthor=true&amp;cauthor_uid=27315509" TargetMode="External"/><Relationship Id="rId27" Type="http://schemas.openxmlformats.org/officeDocument/2006/relationships/hyperlink" Target="https://www.ncbi.nlm.nih.gov/pubmed/?term=Ho%20JJ%5bAuthor%5d&amp;cauthor=true&amp;cauthor_uid=26141572" TargetMode="External"/><Relationship Id="rId30" Type="http://schemas.openxmlformats.org/officeDocument/2006/relationships/hyperlink" Target="https://www.ncbi.nlm.nih.gov/pubmed/26141572" TargetMode="External"/><Relationship Id="rId35" Type="http://schemas.openxmlformats.org/officeDocument/2006/relationships/hyperlink" Target="https://www.ncbi.nlm.nih.gov/pubmed/18254011" TargetMode="External"/><Relationship Id="rId43" Type="http://schemas.openxmlformats.org/officeDocument/2006/relationships/hyperlink" Target="https://www.ncbi.nlm.nih.gov/pubmed/?term=Davis%20P%5bAuthor%5d&amp;cauthor=true&amp;cauthor_uid=25085942" TargetMode="External"/><Relationship Id="rId48" Type="http://schemas.openxmlformats.org/officeDocument/2006/relationships/hyperlink" Target="https://www.ncbi.nlm.nih.gov/pubmed/?term=Arch+Dis+Child+Fetal+Neonatal+ED+2010;95:F85-F89" TargetMode="External"/><Relationship Id="rId56" Type="http://schemas.openxmlformats.org/officeDocument/2006/relationships/hyperlink" Target="https://www.ncbi.nlm.nih.gov/pubmed/27976361" TargetMode="External"/><Relationship Id="rId64" Type="http://schemas.openxmlformats.org/officeDocument/2006/relationships/hyperlink" Target="https://www.ncbi.nlm.nih.gov/pubmed/?term=Godambe%20S%5bAuthor%5d&amp;cauthor=true&amp;cauthor_uid=28724533" TargetMode="External"/><Relationship Id="rId69" Type="http://schemas.openxmlformats.org/officeDocument/2006/relationships/hyperlink" Target="https://www.ncbi.nlm.nih.gov/pubmed/?term=Haliburton%20S%5bAuthor%5d&amp;cauthor=true&amp;cauthor_uid=27420164" TargetMode="External"/><Relationship Id="rId77" Type="http://schemas.openxmlformats.org/officeDocument/2006/relationships/hyperlink" Target="https://www.ncbi.nlm.nih.gov/entrez/eutils/elink.fcgi?dbfrom=pubmed&amp;retmode=ref&amp;cmd=prlinks&amp;id=22469965" TargetMode="External"/><Relationship Id="rId8" Type="http://schemas.openxmlformats.org/officeDocument/2006/relationships/hyperlink" Target="https://www.ncbi.nlm.nih.gov/pubmed/22419276" TargetMode="External"/><Relationship Id="rId51" Type="http://schemas.openxmlformats.org/officeDocument/2006/relationships/hyperlink" Target="https://www.ncbi.nlm.nih.gov/pubmed/?term=O'Donnell%20CP%5bAuthor%5d&amp;cauthor=true&amp;cauthor_uid=26899543" TargetMode="External"/><Relationship Id="rId72" Type="http://schemas.openxmlformats.org/officeDocument/2006/relationships/hyperlink" Target="https://www.ncbi.nlm.nih.gov/pubmed/?term=Ng%20E%5bAuthor%5d&amp;cauthor=true&amp;cauthor_uid=28141899" TargetMode="External"/><Relationship Id="rId80" Type="http://schemas.openxmlformats.org/officeDocument/2006/relationships/hyperlink" Target="https://www.ncbi.nlm.nih.gov/pubmed/?term=Bell%C3%B9%20R%5bAuthor%5d&amp;cauthor=true&amp;cauthor_uid=19531519" TargetMode="External"/><Relationship Id="rId85" Type="http://schemas.openxmlformats.org/officeDocument/2006/relationships/hyperlink" Target="https://www.ncbi.nlm.nih.gov/pubmed/28488361" TargetMode="External"/><Relationship Id="rId3" Type="http://schemas.openxmlformats.org/officeDocument/2006/relationships/hyperlink" Target="https://www.ncbi.nlm.nih.gov/pubmed/22895933" TargetMode="External"/><Relationship Id="rId12" Type="http://schemas.openxmlformats.org/officeDocument/2006/relationships/hyperlink" Target="https://www.ncbi.nlm.nih.gov/pubmed/26633145/" TargetMode="External"/><Relationship Id="rId17" Type="http://schemas.openxmlformats.org/officeDocument/2006/relationships/hyperlink" Target="https://www.ncbi.nlm.nih.gov/pubmed/22940623" TargetMode="External"/><Relationship Id="rId25" Type="http://schemas.openxmlformats.org/officeDocument/2006/relationships/hyperlink" Target="https://www.ncbi.nlm.nih.gov/pubmed/?term=Henderson-Smart%20DJ%5bAuthor%5d&amp;cauthor=true&amp;cauthor_uid=12804388" TargetMode="External"/><Relationship Id="rId33" Type="http://schemas.openxmlformats.org/officeDocument/2006/relationships/hyperlink" Target="https://www.ncbi.nlm.nih.gov/pubmed/?term=Faber%20B%5bAuthor%5d&amp;cauthor=true&amp;cauthor_uid=18254011" TargetMode="External"/><Relationship Id="rId38" Type="http://schemas.openxmlformats.org/officeDocument/2006/relationships/hyperlink" Target="https://www.ncbi.nlm.nih.gov/pubmed/?term=Roy%20MK%5bAuthor%5d&amp;cauthor=true&amp;cauthor_uid=27790540" TargetMode="External"/><Relationship Id="rId46" Type="http://schemas.openxmlformats.org/officeDocument/2006/relationships/hyperlink" Target="https://www.ncbi.nlm.nih.gov/pubmed/?term=Lista%20G%5bAuthor%5d&amp;cauthor=true&amp;cauthor_uid=19948523" TargetMode="External"/><Relationship Id="rId59" Type="http://schemas.openxmlformats.org/officeDocument/2006/relationships/hyperlink" Target="https://www.ncbi.nlm.nih.gov/pubmed/?term=Salvo%20V%5bAuthor%5d&amp;cauthor=true&amp;cauthor_uid=25667244" TargetMode="External"/><Relationship Id="rId67" Type="http://schemas.openxmlformats.org/officeDocument/2006/relationships/hyperlink" Target="https://www.ncbi.nlm.nih.gov/pubmed/?term=Yamada%20J%5bAuthor%5d&amp;cauthor=true&amp;cauthor_uid=27420164" TargetMode="External"/><Relationship Id="rId20" Type="http://schemas.openxmlformats.org/officeDocument/2006/relationships/hyperlink" Target="https://www.ncbi.nlm.nih.gov/pubmed/?term=Subramaniam%20P%5bAuthor%5d&amp;cauthor=true&amp;cauthor_uid=27315509" TargetMode="External"/><Relationship Id="rId41" Type="http://schemas.openxmlformats.org/officeDocument/2006/relationships/hyperlink" Target="https://www.ncbi.nlm.nih.gov/pubmed/?term=Martin%20S%5bAuthor%5d&amp;cauthor=true&amp;cauthor_uid=25085942" TargetMode="External"/><Relationship Id="rId54" Type="http://schemas.openxmlformats.org/officeDocument/2006/relationships/hyperlink" Target="https://www.ncbi.nlm.nih.gov/pubmed/26899543" TargetMode="External"/><Relationship Id="rId62" Type="http://schemas.openxmlformats.org/officeDocument/2006/relationships/hyperlink" Target="https://www.ncbi.nlm.nih.gov/pubmed/28146296" TargetMode="External"/><Relationship Id="rId70" Type="http://schemas.openxmlformats.org/officeDocument/2006/relationships/hyperlink" Target="https://www.ncbi.nlm.nih.gov/pubmed/?term=Shorkey%20A%5bAuthor%5d&amp;cauthor=true&amp;cauthor_uid=27420164" TargetMode="External"/><Relationship Id="rId75" Type="http://schemas.openxmlformats.org/officeDocument/2006/relationships/hyperlink" Target="https://www.ncbi.nlm.nih.gov/pubmed/28141899" TargetMode="External"/><Relationship Id="rId83" Type="http://schemas.openxmlformats.org/officeDocument/2006/relationships/hyperlink" Target="https://www.ncbi.nlm.nih.gov/pubmed/18254040" TargetMode="External"/><Relationship Id="rId1" Type="http://schemas.openxmlformats.org/officeDocument/2006/relationships/slideLayout" Target="../slideLayouts/slideLayout4.xml"/><Relationship Id="rId6" Type="http://schemas.openxmlformats.org/officeDocument/2006/relationships/hyperlink" Target="https://www.ncbi.nlm.nih.gov/pubmed/26301526" TargetMode="External"/><Relationship Id="rId15" Type="http://schemas.openxmlformats.org/officeDocument/2006/relationships/hyperlink" Target="https://www.ncbi.nlm.nih.gov/pubmed/23076945" TargetMode="External"/><Relationship Id="rId23" Type="http://schemas.openxmlformats.org/officeDocument/2006/relationships/hyperlink" Target="https://www.ncbi.nlm.nih.gov/pubmed/27315509" TargetMode="External"/><Relationship Id="rId28" Type="http://schemas.openxmlformats.org/officeDocument/2006/relationships/hyperlink" Target="https://www.ncbi.nlm.nih.gov/pubmed/?term=Subramaniam%20P%5bAuthor%5d&amp;cauthor=true&amp;cauthor_uid=26141572" TargetMode="External"/><Relationship Id="rId36" Type="http://schemas.openxmlformats.org/officeDocument/2006/relationships/hyperlink" Target="https://www.ncbi.nlm.nih.gov/pubmed/?term=Agarwal%20S%5bAuthor%5d&amp;cauthor=true&amp;cauthor_uid=27790540" TargetMode="External"/><Relationship Id="rId49" Type="http://schemas.openxmlformats.org/officeDocument/2006/relationships/hyperlink" Target="https://www.ncbi.nlm.nih.gov/pubmed/?term=Wilkinson%20D%5bAuthor%5d&amp;cauthor=true&amp;cauthor_uid=26899543" TargetMode="External"/><Relationship Id="rId57" Type="http://schemas.openxmlformats.org/officeDocument/2006/relationships/hyperlink" Target="https://www.ncbi.nlm.nih.gov/pubmed/?term=Li%20W%5bAuthor%5d&amp;cauthor=true&amp;cauthor_uid=25418007" TargetMode="External"/><Relationship Id="rId10" Type="http://schemas.openxmlformats.org/officeDocument/2006/relationships/hyperlink" Target="https://www.ncbi.nlm.nih.gov/pubmed/27852668" TargetMode="External"/><Relationship Id="rId31" Type="http://schemas.openxmlformats.org/officeDocument/2006/relationships/hyperlink" Target="https://www.ncbi.nlm.nih.gov/pubmed/?term=De%20Paoli%20AG%5bAuthor%5d&amp;cauthor=true&amp;cauthor_uid=18254011" TargetMode="External"/><Relationship Id="rId44" Type="http://schemas.openxmlformats.org/officeDocument/2006/relationships/hyperlink" Target="https://www.ncbi.nlm.nih.gov/pubmed/25085942" TargetMode="External"/><Relationship Id="rId52" Type="http://schemas.openxmlformats.org/officeDocument/2006/relationships/hyperlink" Target="https://www.ncbi.nlm.nih.gov/pubmed/?term=De%20Paoli%20AG%5bAuthor%5d&amp;cauthor=true&amp;cauthor_uid=26899543" TargetMode="External"/><Relationship Id="rId60" Type="http://schemas.openxmlformats.org/officeDocument/2006/relationships/hyperlink" Target="https://www.ncbi.nlm.nih.gov/pubmed/25667244" TargetMode="External"/><Relationship Id="rId65" Type="http://schemas.openxmlformats.org/officeDocument/2006/relationships/hyperlink" Target="https://www.ncbi.nlm.nih.gov/pubmed/28724533" TargetMode="External"/><Relationship Id="rId73" Type="http://schemas.openxmlformats.org/officeDocument/2006/relationships/hyperlink" Target="https://www.ncbi.nlm.nih.gov/pubmed/?term=Taddio%20A%5bAuthor%5d&amp;cauthor=true&amp;cauthor_uid=28141899" TargetMode="External"/><Relationship Id="rId78" Type="http://schemas.openxmlformats.org/officeDocument/2006/relationships/hyperlink" Target="https://www.ncbi.nlm.nih.gov/pubmed/?term=Kumar%20P%5bAuthor%5d&amp;cauthor=true&amp;cauthor_uid=20176672" TargetMode="External"/><Relationship Id="rId81" Type="http://schemas.openxmlformats.org/officeDocument/2006/relationships/hyperlink" Target="https://www.ncbi.nlm.nih.gov/pubmed/19531519" TargetMode="External"/><Relationship Id="rId86" Type="http://schemas.openxmlformats.org/officeDocument/2006/relationships/hyperlink" Target="https://www.ncbi.nlm.nih.gov/pubmed/?term=Zwicker%20JG%5bAuthor%5d&amp;cauthor=true&amp;cauthor_uid=2676331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49759"/>
            <a:ext cx="8686800" cy="923330"/>
          </a:xfrm>
          <a:prstGeom prst="rect">
            <a:avLst/>
          </a:prstGeom>
          <a:noFill/>
          <a:effectLst>
            <a:outerShdw blurRad="50800" dist="38100" dir="2700000" algn="tl" rotWithShape="0">
              <a:prstClr val="black">
                <a:alpha val="40000"/>
              </a:prstClr>
            </a:outerShdw>
          </a:effectLst>
        </p:spPr>
        <p:txBody>
          <a:bodyPr wrap="square" lIns="91430" tIns="45716" rIns="91430" bIns="45716">
            <a:spAutoFit/>
          </a:bodyPr>
          <a:lstStyle/>
          <a:p>
            <a:pPr algn="ctr">
              <a:defRPr/>
            </a:pPr>
            <a:r>
              <a:rPr lang="en-US" sz="5400" b="1" dirty="0"/>
              <a:t>Advances in Neonatal Care</a:t>
            </a:r>
            <a:endParaRPr lang="en-US" sz="5400" b="1" dirty="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latin typeface="+mj-lt"/>
            </a:endParaRPr>
          </a:p>
        </p:txBody>
      </p:sp>
      <p:sp>
        <p:nvSpPr>
          <p:cNvPr id="7" name="TextBox 6"/>
          <p:cNvSpPr txBox="1"/>
          <p:nvPr/>
        </p:nvSpPr>
        <p:spPr>
          <a:xfrm>
            <a:off x="1516931" y="1676401"/>
            <a:ext cx="6248400" cy="1780294"/>
          </a:xfrm>
          <a:prstGeom prst="rect">
            <a:avLst/>
          </a:prstGeom>
          <a:noFill/>
        </p:spPr>
        <p:txBody>
          <a:bodyPr wrap="square" lIns="91430" tIns="45716" rIns="91430" bIns="45716" rtlCol="0">
            <a:spAutoFit/>
          </a:bodyPr>
          <a:lstStyle/>
          <a:p>
            <a:r>
              <a:rPr lang="en-US" b="1" dirty="0" smtClean="0">
                <a:solidFill>
                  <a:schemeClr val="tx1">
                    <a:lumMod val="50000"/>
                    <a:lumOff val="50000"/>
                  </a:schemeClr>
                </a:solidFill>
              </a:rPr>
              <a:t>Thomas Raffay, MD, FAAP</a:t>
            </a:r>
          </a:p>
          <a:p>
            <a:r>
              <a:rPr lang="en-US" b="1" dirty="0" smtClean="0">
                <a:solidFill>
                  <a:schemeClr val="tx1">
                    <a:lumMod val="50000"/>
                    <a:lumOff val="50000"/>
                  </a:schemeClr>
                </a:solidFill>
              </a:rPr>
              <a:t>Assistant Professor</a:t>
            </a:r>
          </a:p>
          <a:p>
            <a:r>
              <a:rPr lang="en-US" b="1" dirty="0" smtClean="0">
                <a:solidFill>
                  <a:schemeClr val="tx1">
                    <a:lumMod val="50000"/>
                    <a:lumOff val="50000"/>
                  </a:schemeClr>
                </a:solidFill>
              </a:rPr>
              <a:t>Department of Pediatrics, Division of Neonatology</a:t>
            </a:r>
          </a:p>
          <a:p>
            <a:r>
              <a:rPr lang="en-US" b="1" dirty="0" smtClean="0">
                <a:solidFill>
                  <a:schemeClr val="tx1">
                    <a:lumMod val="50000"/>
                    <a:lumOff val="50000"/>
                  </a:schemeClr>
                </a:solidFill>
              </a:rPr>
              <a:t>Rainbow Babies and Children’s Hospital</a:t>
            </a:r>
          </a:p>
          <a:p>
            <a:r>
              <a:rPr lang="en-US" b="1" dirty="0" smtClean="0">
                <a:solidFill>
                  <a:schemeClr val="tx1">
                    <a:lumMod val="50000"/>
                    <a:lumOff val="50000"/>
                  </a:schemeClr>
                </a:solidFill>
              </a:rPr>
              <a:t>Case Western Reserve University</a:t>
            </a:r>
          </a:p>
          <a:p>
            <a:r>
              <a:rPr lang="en-US" b="1" dirty="0" smtClean="0">
                <a:solidFill>
                  <a:schemeClr val="tx1">
                    <a:lumMod val="50000"/>
                    <a:lumOff val="50000"/>
                  </a:schemeClr>
                </a:solidFill>
              </a:rPr>
              <a:t>Cleveland, Ohio</a:t>
            </a:r>
            <a:endParaRPr lang="en-US" b="1" dirty="0">
              <a:solidFill>
                <a:schemeClr val="tx1">
                  <a:lumMod val="50000"/>
                  <a:lumOff val="50000"/>
                </a:schemeClr>
              </a:solidFill>
            </a:endParaRPr>
          </a:p>
        </p:txBody>
      </p:sp>
      <p:pic>
        <p:nvPicPr>
          <p:cNvPr id="1026" name="Picture 2" descr="neonatal-intesive-care-unit"/>
          <p:cNvPicPr>
            <a:picLocks noChangeAspect="1" noChangeArrowheads="1"/>
          </p:cNvPicPr>
          <p:nvPr/>
        </p:nvPicPr>
        <p:blipFill rotWithShape="1">
          <a:blip r:embed="rId3">
            <a:extLst>
              <a:ext uri="{28A0092B-C50C-407E-A947-70E740481C1C}">
                <a14:useLocalDpi xmlns:a14="http://schemas.microsoft.com/office/drawing/2010/main" val="0"/>
              </a:ext>
            </a:extLst>
          </a:blip>
          <a:srcRect l="20036" t="6222"/>
          <a:stretch/>
        </p:blipFill>
        <p:spPr bwMode="auto">
          <a:xfrm>
            <a:off x="5539540" y="4349508"/>
            <a:ext cx="3348202" cy="22193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482" y="4343400"/>
            <a:ext cx="2010697" cy="1143000"/>
          </a:xfrm>
          <a:prstGeom prst="rect">
            <a:avLst/>
          </a:prstGeom>
        </p:spPr>
      </p:pic>
      <p:sp>
        <p:nvSpPr>
          <p:cNvPr id="8" name="TextBox 7"/>
          <p:cNvSpPr txBox="1"/>
          <p:nvPr/>
        </p:nvSpPr>
        <p:spPr>
          <a:xfrm>
            <a:off x="1516931" y="3657601"/>
            <a:ext cx="3837902" cy="373659"/>
          </a:xfrm>
          <a:prstGeom prst="rect">
            <a:avLst/>
          </a:prstGeom>
          <a:noFill/>
        </p:spPr>
        <p:txBody>
          <a:bodyPr wrap="none" lIns="91430" tIns="45716" rIns="91430" bIns="45716" rtlCol="0">
            <a:spAutoFit/>
          </a:bodyPr>
          <a:lstStyle/>
          <a:p>
            <a:r>
              <a:rPr lang="en-US" dirty="0" smtClean="0"/>
              <a:t>I have no financial interests to disclose</a:t>
            </a:r>
            <a:endParaRPr lang="en-US" dirty="0"/>
          </a:p>
        </p:txBody>
      </p:sp>
      <p:pic>
        <p:nvPicPr>
          <p:cNvPr id="11" name="Picture 10" descr="CWRU-SOM-blue-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867401"/>
            <a:ext cx="2209800" cy="609600"/>
          </a:xfrm>
          <a:prstGeom prst="rect">
            <a:avLst/>
          </a:prstGeom>
          <a:noFill/>
          <a:ln>
            <a:noFill/>
          </a:ln>
        </p:spPr>
      </p:pic>
      <p:pic>
        <p:nvPicPr>
          <p:cNvPr id="12" name="Picture 2" descr="UH Rainbow Babies &amp; Children's Hospital, University Circ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435" b="4115"/>
          <a:stretch/>
        </p:blipFill>
        <p:spPr bwMode="auto">
          <a:xfrm>
            <a:off x="2850103" y="4349507"/>
            <a:ext cx="2455751" cy="22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530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Delayed Cord Clamping: Preterm Neonate</a:t>
            </a:r>
            <a:endParaRPr lang="en-US" dirty="0"/>
          </a:p>
        </p:txBody>
      </p:sp>
      <p:sp>
        <p:nvSpPr>
          <p:cNvPr id="3" name="Content Placeholder 2"/>
          <p:cNvSpPr>
            <a:spLocks noGrp="1"/>
          </p:cNvSpPr>
          <p:nvPr>
            <p:ph idx="1"/>
          </p:nvPr>
        </p:nvSpPr>
        <p:spPr>
          <a:xfrm>
            <a:off x="457200" y="1600202"/>
            <a:ext cx="8229600" cy="4525963"/>
          </a:xfrm>
        </p:spPr>
        <p:txBody>
          <a:bodyPr>
            <a:normAutofit fontScale="92500" lnSpcReduction="20000"/>
          </a:bodyPr>
          <a:lstStyle/>
          <a:p>
            <a:r>
              <a:rPr lang="en-US" dirty="0" smtClean="0"/>
              <a:t>Benefits:</a:t>
            </a:r>
          </a:p>
          <a:p>
            <a:pPr lvl="1"/>
            <a:r>
              <a:rPr lang="en-US" dirty="0" smtClean="0"/>
              <a:t>Fewer post-natal </a:t>
            </a:r>
            <a:r>
              <a:rPr lang="en-US" b="1" dirty="0" smtClean="0"/>
              <a:t>transfusions</a:t>
            </a:r>
            <a:r>
              <a:rPr lang="en-US" dirty="0" smtClean="0"/>
              <a:t> for anemia</a:t>
            </a:r>
          </a:p>
          <a:p>
            <a:pPr lvl="1"/>
            <a:r>
              <a:rPr lang="en-US" dirty="0" smtClean="0"/>
              <a:t>Higher mean blood pressures and less need for </a:t>
            </a:r>
            <a:r>
              <a:rPr lang="en-US" b="1" dirty="0" smtClean="0"/>
              <a:t>inotropic drugs</a:t>
            </a:r>
          </a:p>
          <a:p>
            <a:pPr lvl="1"/>
            <a:r>
              <a:rPr lang="en-US" dirty="0" smtClean="0"/>
              <a:t>Decreased risk for </a:t>
            </a:r>
            <a:r>
              <a:rPr lang="en-US" b="1" dirty="0" smtClean="0"/>
              <a:t>intraventricular hemorrhage </a:t>
            </a:r>
            <a:r>
              <a:rPr lang="en-US" dirty="0" smtClean="0"/>
              <a:t>(IVH, all grades)</a:t>
            </a:r>
          </a:p>
          <a:p>
            <a:pPr lvl="1"/>
            <a:r>
              <a:rPr lang="en-US" dirty="0" smtClean="0"/>
              <a:t>Decreased risk for </a:t>
            </a:r>
            <a:r>
              <a:rPr lang="en-US" b="1" dirty="0" smtClean="0"/>
              <a:t>necrotizing enterocolitis </a:t>
            </a:r>
            <a:r>
              <a:rPr lang="en-US" dirty="0" smtClean="0"/>
              <a:t>(NEC)</a:t>
            </a:r>
          </a:p>
          <a:p>
            <a:pPr lvl="1"/>
            <a:endParaRPr lang="en-US" dirty="0"/>
          </a:p>
          <a:p>
            <a:pPr lvl="1"/>
            <a:r>
              <a:rPr lang="en-US" dirty="0" smtClean="0"/>
              <a:t>No clear changes in mortality, Respiratory distress syndrome (RDS), bronchopulmonary dysplasia (BPD), or neurodevelopmental outcomes</a:t>
            </a:r>
            <a:endParaRPr lang="en-US" dirty="0"/>
          </a:p>
        </p:txBody>
      </p:sp>
    </p:spTree>
    <p:extLst>
      <p:ext uri="{BB962C8B-B14F-4D97-AF65-F5344CB8AC3E}">
        <p14:creationId xmlns:p14="http://schemas.microsoft.com/office/powerpoint/2010/main" val="266382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Cord Clamping: Complications</a:t>
            </a:r>
            <a:endParaRPr lang="en-US" dirty="0"/>
          </a:p>
        </p:txBody>
      </p:sp>
      <p:sp>
        <p:nvSpPr>
          <p:cNvPr id="3" name="Content Placeholder 2"/>
          <p:cNvSpPr>
            <a:spLocks noGrp="1"/>
          </p:cNvSpPr>
          <p:nvPr>
            <p:ph idx="1"/>
          </p:nvPr>
        </p:nvSpPr>
        <p:spPr>
          <a:xfrm>
            <a:off x="152400" y="1600202"/>
            <a:ext cx="8839200" cy="4525963"/>
          </a:xfrm>
        </p:spPr>
        <p:txBody>
          <a:bodyPr/>
          <a:lstStyle/>
          <a:p>
            <a:r>
              <a:rPr lang="en-US" dirty="0" smtClean="0"/>
              <a:t>Risks (both term and preterm)</a:t>
            </a:r>
          </a:p>
          <a:p>
            <a:pPr lvl="1"/>
            <a:r>
              <a:rPr lang="en-US" dirty="0" smtClean="0"/>
              <a:t>Increased circulating blood resulting in </a:t>
            </a:r>
            <a:r>
              <a:rPr lang="en-US" b="1" dirty="0" smtClean="0"/>
              <a:t>polycythemia</a:t>
            </a:r>
          </a:p>
          <a:p>
            <a:pPr lvl="1"/>
            <a:r>
              <a:rPr lang="en-US" dirty="0" smtClean="0"/>
              <a:t>Increased bilirubin levels and risk for </a:t>
            </a:r>
            <a:r>
              <a:rPr lang="en-US" b="1" dirty="0" smtClean="0"/>
              <a:t>hyperbilirubinemia</a:t>
            </a:r>
            <a:r>
              <a:rPr lang="en-US" dirty="0" smtClean="0"/>
              <a:t> and need for </a:t>
            </a:r>
            <a:r>
              <a:rPr lang="en-US" b="1" dirty="0" smtClean="0"/>
              <a:t>phototherapy</a:t>
            </a:r>
          </a:p>
          <a:p>
            <a:pPr lvl="1"/>
            <a:endParaRPr lang="en-US" dirty="0" smtClean="0"/>
          </a:p>
          <a:p>
            <a:pPr lvl="1"/>
            <a:r>
              <a:rPr lang="en-US" dirty="0" smtClean="0"/>
              <a:t>Potential delay in resuscitation – although no differences reported in preterm cord gas pH, APGARs, intubation/surfactant, or hypothermia</a:t>
            </a:r>
          </a:p>
          <a:p>
            <a:pPr lvl="1"/>
            <a:endParaRPr lang="en-US" dirty="0"/>
          </a:p>
        </p:txBody>
      </p:sp>
    </p:spTree>
    <p:extLst>
      <p:ext uri="{BB962C8B-B14F-4D97-AF65-F5344CB8AC3E}">
        <p14:creationId xmlns:p14="http://schemas.microsoft.com/office/powerpoint/2010/main" val="386418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Delayed Cord Clamping: Future Directions</a:t>
            </a:r>
            <a:endParaRPr lang="en-US" dirty="0"/>
          </a:p>
        </p:txBody>
      </p:sp>
      <p:sp>
        <p:nvSpPr>
          <p:cNvPr id="3" name="Content Placeholder 2"/>
          <p:cNvSpPr>
            <a:spLocks noGrp="1"/>
          </p:cNvSpPr>
          <p:nvPr>
            <p:ph idx="1"/>
          </p:nvPr>
        </p:nvSpPr>
        <p:spPr/>
        <p:txBody>
          <a:bodyPr/>
          <a:lstStyle/>
          <a:p>
            <a:r>
              <a:rPr lang="en-US" dirty="0" smtClean="0"/>
              <a:t>Further evaluation of optimal duration and circumstance (multiples, IUGR, fetal distress)</a:t>
            </a:r>
          </a:p>
          <a:p>
            <a:r>
              <a:rPr lang="en-US" dirty="0" smtClean="0"/>
              <a:t>Cord “milking” in the </a:t>
            </a:r>
            <a:r>
              <a:rPr lang="en-US" dirty="0" err="1" smtClean="0"/>
              <a:t>nonvigorous</a:t>
            </a:r>
            <a:r>
              <a:rPr lang="en-US" dirty="0" smtClean="0"/>
              <a:t> newborn</a:t>
            </a:r>
          </a:p>
          <a:p>
            <a:r>
              <a:rPr lang="en-US" dirty="0" smtClean="0"/>
              <a:t>Timing of </a:t>
            </a:r>
            <a:r>
              <a:rPr lang="en-US" dirty="0" err="1"/>
              <a:t>u</a:t>
            </a:r>
            <a:r>
              <a:rPr lang="en-US" dirty="0" err="1" smtClean="0"/>
              <a:t>terotonic</a:t>
            </a:r>
            <a:r>
              <a:rPr lang="en-US" dirty="0" smtClean="0"/>
              <a:t> agents after birth</a:t>
            </a:r>
          </a:p>
          <a:p>
            <a:r>
              <a:rPr lang="en-US" dirty="0" smtClean="0"/>
              <a:t>Long-term outcomes (including immunity)</a:t>
            </a:r>
            <a:endParaRPr lang="en-US" dirty="0"/>
          </a:p>
        </p:txBody>
      </p:sp>
    </p:spTree>
    <p:extLst>
      <p:ext uri="{BB962C8B-B14F-4D97-AF65-F5344CB8AC3E}">
        <p14:creationId xmlns:p14="http://schemas.microsoft.com/office/powerpoint/2010/main" val="14003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Delayed Cord Clamping: Summary</a:t>
            </a:r>
            <a:endParaRPr lang="en-US" dirty="0"/>
          </a:p>
        </p:txBody>
      </p:sp>
      <p:sp>
        <p:nvSpPr>
          <p:cNvPr id="3" name="Content Placeholder 2"/>
          <p:cNvSpPr>
            <a:spLocks noGrp="1"/>
          </p:cNvSpPr>
          <p:nvPr>
            <p:ph idx="1"/>
          </p:nvPr>
        </p:nvSpPr>
        <p:spPr>
          <a:xfrm>
            <a:off x="152400" y="1600202"/>
            <a:ext cx="8839200" cy="4525963"/>
          </a:xfrm>
        </p:spPr>
        <p:txBody>
          <a:bodyPr>
            <a:normAutofit lnSpcReduction="10000"/>
          </a:bodyPr>
          <a:lstStyle/>
          <a:p>
            <a:r>
              <a:rPr lang="en-US" dirty="0" smtClean="0"/>
              <a:t>ACOG and AAP recommendations for 30 – 60 second delay in all vigorous infants</a:t>
            </a:r>
          </a:p>
          <a:p>
            <a:r>
              <a:rPr lang="en-US" dirty="0" smtClean="0"/>
              <a:t>More clear benefits of delayed cord clamping in the preterm population</a:t>
            </a:r>
          </a:p>
          <a:p>
            <a:r>
              <a:rPr lang="en-US" dirty="0" smtClean="0"/>
              <a:t>Monitor for hyperbilirubinemia</a:t>
            </a:r>
          </a:p>
          <a:p>
            <a:endParaRPr lang="en-US" dirty="0"/>
          </a:p>
          <a:p>
            <a:r>
              <a:rPr lang="en-US" dirty="0" smtClean="0"/>
              <a:t>Before birth, establish a plan for the timing and immediate resuscitation with obstetric and newborn provider </a:t>
            </a:r>
            <a:endParaRPr lang="en-US" dirty="0"/>
          </a:p>
        </p:txBody>
      </p:sp>
    </p:spTree>
    <p:extLst>
      <p:ext uri="{BB962C8B-B14F-4D97-AF65-F5344CB8AC3E}">
        <p14:creationId xmlns:p14="http://schemas.microsoft.com/office/powerpoint/2010/main" val="237158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Hypothermia</a:t>
            </a:r>
            <a:endParaRPr lang="en-US" dirty="0"/>
          </a:p>
        </p:txBody>
      </p:sp>
      <p:pic>
        <p:nvPicPr>
          <p:cNvPr id="4100" name="Picture 4" descr="http://cynicgal.ie/wp-content/uploads/2014/08/Mens-Funny-T-Shirt-Ice-Ice-Bab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6862" y="1977231"/>
            <a:ext cx="6010275"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63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Therapeutic Hypothermia for Hypoxic Ischemic Encephalopathy</a:t>
            </a:r>
            <a:endParaRPr lang="en-US" dirty="0"/>
          </a:p>
        </p:txBody>
      </p:sp>
      <p:sp>
        <p:nvSpPr>
          <p:cNvPr id="3" name="Content Placeholder 2"/>
          <p:cNvSpPr>
            <a:spLocks noGrp="1"/>
          </p:cNvSpPr>
          <p:nvPr>
            <p:ph idx="1"/>
          </p:nvPr>
        </p:nvSpPr>
        <p:spPr/>
        <p:txBody>
          <a:bodyPr>
            <a:normAutofit lnSpcReduction="10000"/>
          </a:bodyPr>
          <a:lstStyle/>
          <a:p>
            <a:r>
              <a:rPr lang="en-US" dirty="0" err="1" smtClean="0"/>
              <a:t>Peripartum</a:t>
            </a:r>
            <a:r>
              <a:rPr lang="en-US" dirty="0" smtClean="0"/>
              <a:t> asphyxia occurs in 4-5 per 1000 live births, a quarter of these newborns have subsequent signs of moderate or severe neonatal encephalopathy (1.5 per 1000)</a:t>
            </a:r>
          </a:p>
          <a:p>
            <a:r>
              <a:rPr lang="en-US" dirty="0" smtClean="0"/>
              <a:t>Note: the cause and timing is typically </a:t>
            </a:r>
            <a:r>
              <a:rPr lang="en-US" u="sng" dirty="0" smtClean="0"/>
              <a:t>not</a:t>
            </a:r>
            <a:r>
              <a:rPr lang="en-US" dirty="0" smtClean="0"/>
              <a:t> clear – only 20% of hypoxic-ischemic injury was directly identified to an antepartum insult</a:t>
            </a:r>
          </a:p>
          <a:p>
            <a:r>
              <a:rPr lang="en-US" dirty="0" smtClean="0"/>
              <a:t>In clinical trials, rates of death </a:t>
            </a:r>
            <a:r>
              <a:rPr lang="en-US" dirty="0"/>
              <a:t>or </a:t>
            </a:r>
            <a:r>
              <a:rPr lang="en-US" dirty="0" smtClean="0"/>
              <a:t>disability may be as high as 65%</a:t>
            </a:r>
            <a:endParaRPr lang="en-US" dirty="0"/>
          </a:p>
        </p:txBody>
      </p:sp>
    </p:spTree>
    <p:extLst>
      <p:ext uri="{BB962C8B-B14F-4D97-AF65-F5344CB8AC3E}">
        <p14:creationId xmlns:p14="http://schemas.microsoft.com/office/powerpoint/2010/main" val="153339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Therapeutic Hypothermia: Pathophysiology of Hypoxia Ischemia</a:t>
            </a:r>
            <a:endParaRPr lang="en-US" dirty="0"/>
          </a:p>
        </p:txBody>
      </p:sp>
      <p:sp>
        <p:nvSpPr>
          <p:cNvPr id="3" name="Content Placeholder 2"/>
          <p:cNvSpPr>
            <a:spLocks noGrp="1"/>
          </p:cNvSpPr>
          <p:nvPr>
            <p:ph idx="1"/>
          </p:nvPr>
        </p:nvSpPr>
        <p:spPr>
          <a:xfrm>
            <a:off x="152400" y="1951037"/>
            <a:ext cx="2819400" cy="4525963"/>
          </a:xfrm>
        </p:spPr>
        <p:txBody>
          <a:bodyPr>
            <a:normAutofit fontScale="92500"/>
          </a:bodyPr>
          <a:lstStyle/>
          <a:p>
            <a:r>
              <a:rPr lang="en-US" sz="2400" dirty="0" smtClean="0"/>
              <a:t>Complex bi-phasic biochemical cascade initiated with hypoxia-ischemia leading to neuronal necrosis or apoptosis</a:t>
            </a:r>
          </a:p>
          <a:p>
            <a:r>
              <a:rPr lang="en-US" sz="2400" dirty="0" smtClean="0"/>
              <a:t>Hypothermia targets the secondary phase of energy failure, attenuating delayed neuronal death</a:t>
            </a:r>
            <a:endParaRPr lang="en-US" sz="24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873" t="13981" r="53834" b="2869"/>
          <a:stretch/>
        </p:blipFill>
        <p:spPr bwMode="auto">
          <a:xfrm>
            <a:off x="2971800" y="1609311"/>
            <a:ext cx="6096000" cy="500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6553200"/>
            <a:ext cx="3886200" cy="276999"/>
          </a:xfrm>
          <a:prstGeom prst="rect">
            <a:avLst/>
          </a:prstGeom>
          <a:noFill/>
        </p:spPr>
        <p:txBody>
          <a:bodyPr wrap="square" rtlCol="0">
            <a:spAutoFit/>
          </a:bodyPr>
          <a:lstStyle/>
          <a:p>
            <a:r>
              <a:rPr lang="en-US" sz="1200" dirty="0" err="1" smtClean="0"/>
              <a:t>Fanaroff</a:t>
            </a:r>
            <a:r>
              <a:rPr lang="en-US" sz="1200" dirty="0" smtClean="0"/>
              <a:t> &amp; Martin’s Neonatal-Perinatal Medicine, 10</a:t>
            </a:r>
            <a:r>
              <a:rPr lang="en-US" sz="1200" baseline="30000" dirty="0" smtClean="0"/>
              <a:t>th</a:t>
            </a:r>
            <a:r>
              <a:rPr lang="en-US" sz="1200" dirty="0" smtClean="0"/>
              <a:t> </a:t>
            </a:r>
            <a:r>
              <a:rPr lang="en-US" sz="1200" dirty="0" err="1" smtClean="0"/>
              <a:t>ed</a:t>
            </a:r>
            <a:endParaRPr lang="en-US" sz="1200" dirty="0"/>
          </a:p>
        </p:txBody>
      </p:sp>
      <p:sp>
        <p:nvSpPr>
          <p:cNvPr id="5" name="Oval 4"/>
          <p:cNvSpPr/>
          <p:nvPr/>
        </p:nvSpPr>
        <p:spPr>
          <a:xfrm rot="20723381">
            <a:off x="7053315" y="3260174"/>
            <a:ext cx="260385" cy="15819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8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1"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Hypothermia: 11 Trials</a:t>
            </a:r>
            <a:endParaRPr lang="en-US" dirty="0"/>
          </a:p>
        </p:txBody>
      </p:sp>
      <p:sp>
        <p:nvSpPr>
          <p:cNvPr id="3" name="Content Placeholder 2"/>
          <p:cNvSpPr>
            <a:spLocks noGrp="1"/>
          </p:cNvSpPr>
          <p:nvPr>
            <p:ph idx="1"/>
          </p:nvPr>
        </p:nvSpPr>
        <p:spPr/>
        <p:txBody>
          <a:bodyPr>
            <a:normAutofit lnSpcReduction="10000"/>
          </a:bodyPr>
          <a:lstStyle/>
          <a:p>
            <a:r>
              <a:rPr lang="en-US" dirty="0" smtClean="0"/>
              <a:t>Population (&gt;1500 infants):</a:t>
            </a:r>
          </a:p>
          <a:p>
            <a:pPr lvl="1"/>
            <a:r>
              <a:rPr lang="en-US" dirty="0" smtClean="0"/>
              <a:t>Infants &gt;35wk gestation</a:t>
            </a:r>
          </a:p>
          <a:p>
            <a:pPr lvl="1"/>
            <a:r>
              <a:rPr lang="en-US" dirty="0" err="1" smtClean="0"/>
              <a:t>Peripartum</a:t>
            </a:r>
            <a:r>
              <a:rPr lang="en-US" dirty="0" smtClean="0"/>
              <a:t> asphyxia (acidosis, low 10 min APGAR, PPV at 10 min) </a:t>
            </a:r>
            <a:r>
              <a:rPr lang="en-US" u="sng" dirty="0" smtClean="0"/>
              <a:t>and</a:t>
            </a:r>
            <a:r>
              <a:rPr lang="en-US" dirty="0" smtClean="0"/>
              <a:t> moderate/severe neonatal encephalopathy or seizure</a:t>
            </a:r>
            <a:endParaRPr lang="en-US" dirty="0"/>
          </a:p>
          <a:p>
            <a:r>
              <a:rPr lang="en-US" dirty="0" smtClean="0"/>
              <a:t>Hypothermia Intervention:</a:t>
            </a:r>
          </a:p>
          <a:p>
            <a:pPr lvl="1"/>
            <a:r>
              <a:rPr lang="en-US" dirty="0" smtClean="0"/>
              <a:t>Initiated in first 6 hours of life</a:t>
            </a:r>
          </a:p>
          <a:p>
            <a:pPr lvl="1"/>
            <a:r>
              <a:rPr lang="en-US" dirty="0" smtClean="0"/>
              <a:t>Whole body or head cooling (32.5-35.4° C)</a:t>
            </a:r>
          </a:p>
          <a:p>
            <a:pPr lvl="1"/>
            <a:r>
              <a:rPr lang="en-US" dirty="0" smtClean="0"/>
              <a:t>48 – 72 hours in duration</a:t>
            </a:r>
          </a:p>
        </p:txBody>
      </p:sp>
    </p:spTree>
    <p:extLst>
      <p:ext uri="{BB962C8B-B14F-4D97-AF65-F5344CB8AC3E}">
        <p14:creationId xmlns:p14="http://schemas.microsoft.com/office/powerpoint/2010/main" val="1455825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Therapeutic Hypothermia: Outcomes</a:t>
            </a:r>
            <a:endParaRPr lang="en-US" dirty="0"/>
          </a:p>
        </p:txBody>
      </p:sp>
      <p:sp>
        <p:nvSpPr>
          <p:cNvPr id="3" name="Content Placeholder 2"/>
          <p:cNvSpPr>
            <a:spLocks noGrp="1"/>
          </p:cNvSpPr>
          <p:nvPr>
            <p:ph idx="1"/>
          </p:nvPr>
        </p:nvSpPr>
        <p:spPr>
          <a:xfrm>
            <a:off x="76200" y="1600202"/>
            <a:ext cx="8991600" cy="4525963"/>
          </a:xfrm>
        </p:spPr>
        <p:txBody>
          <a:bodyPr>
            <a:noAutofit/>
          </a:bodyPr>
          <a:lstStyle/>
          <a:p>
            <a:r>
              <a:rPr lang="en-US" sz="2800" dirty="0" smtClean="0"/>
              <a:t>Decreased </a:t>
            </a:r>
            <a:r>
              <a:rPr lang="en-US" sz="2800" b="1" dirty="0" smtClean="0"/>
              <a:t>mortality</a:t>
            </a:r>
            <a:r>
              <a:rPr lang="en-US" sz="2800" dirty="0" smtClean="0"/>
              <a:t> (number needed to benefit 11)</a:t>
            </a:r>
          </a:p>
          <a:p>
            <a:r>
              <a:rPr lang="en-US" sz="2800" dirty="0" smtClean="0"/>
              <a:t>Decreased major </a:t>
            </a:r>
            <a:r>
              <a:rPr lang="en-US" sz="2800" b="1" dirty="0" smtClean="0"/>
              <a:t>neurodevelopmental disability </a:t>
            </a:r>
            <a:r>
              <a:rPr lang="en-US" sz="2800" dirty="0" smtClean="0"/>
              <a:t>at 18 months in survivors (NNTB 8)</a:t>
            </a:r>
          </a:p>
          <a:p>
            <a:r>
              <a:rPr lang="en-US" sz="2800" dirty="0" smtClean="0"/>
              <a:t>Less likely to have </a:t>
            </a:r>
            <a:r>
              <a:rPr lang="en-US" sz="2800" b="1" dirty="0" smtClean="0"/>
              <a:t>abnormal MRI </a:t>
            </a:r>
            <a:r>
              <a:rPr lang="en-US" sz="2800" dirty="0" smtClean="0"/>
              <a:t>findings</a:t>
            </a:r>
          </a:p>
          <a:p>
            <a:r>
              <a:rPr lang="en-US" sz="2800" dirty="0" smtClean="0"/>
              <a:t>The most benefit in neurodevelopmental disability was observed in patients with moderate encephalopathy</a:t>
            </a:r>
          </a:p>
          <a:p>
            <a:endParaRPr lang="en-US" sz="2800" dirty="0"/>
          </a:p>
          <a:p>
            <a:r>
              <a:rPr lang="en-US" sz="2800" dirty="0" smtClean="0"/>
              <a:t>At 6 to 7 years of age, decreased mortality remained significant but neurodevelopmental impairments were no longer statistically different</a:t>
            </a:r>
            <a:endParaRPr lang="en-US" sz="2800" dirty="0"/>
          </a:p>
        </p:txBody>
      </p:sp>
    </p:spTree>
    <p:extLst>
      <p:ext uri="{BB962C8B-B14F-4D97-AF65-F5344CB8AC3E}">
        <p14:creationId xmlns:p14="http://schemas.microsoft.com/office/powerpoint/2010/main" val="23606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dirty="0" smtClean="0"/>
              <a:t>Therapeutic Hypothermia: Safety</a:t>
            </a:r>
            <a:endParaRPr lang="en-US" dirty="0"/>
          </a:p>
        </p:txBody>
      </p:sp>
      <p:sp>
        <p:nvSpPr>
          <p:cNvPr id="3" name="Content Placeholder 2"/>
          <p:cNvSpPr>
            <a:spLocks noGrp="1"/>
          </p:cNvSpPr>
          <p:nvPr>
            <p:ph idx="1"/>
          </p:nvPr>
        </p:nvSpPr>
        <p:spPr/>
        <p:txBody>
          <a:bodyPr>
            <a:normAutofit/>
          </a:bodyPr>
          <a:lstStyle/>
          <a:p>
            <a:r>
              <a:rPr lang="en-US" sz="3600" dirty="0" smtClean="0"/>
              <a:t>Potential Risks</a:t>
            </a:r>
          </a:p>
          <a:p>
            <a:pPr lvl="1"/>
            <a:r>
              <a:rPr lang="en-US" sz="3200" dirty="0" smtClean="0"/>
              <a:t>Sinus bradycardia/arrhythmias</a:t>
            </a:r>
          </a:p>
          <a:p>
            <a:pPr lvl="1"/>
            <a:r>
              <a:rPr lang="en-US" sz="3200" dirty="0" smtClean="0"/>
              <a:t>Thrombocytopenia</a:t>
            </a:r>
          </a:p>
          <a:p>
            <a:pPr lvl="1"/>
            <a:r>
              <a:rPr lang="en-US" sz="3200" dirty="0" smtClean="0"/>
              <a:t>Leukopenia</a:t>
            </a:r>
          </a:p>
          <a:p>
            <a:pPr lvl="1"/>
            <a:r>
              <a:rPr lang="en-US" sz="3200" dirty="0" smtClean="0"/>
              <a:t>Subcutaneous fat necrosis</a:t>
            </a:r>
          </a:p>
          <a:p>
            <a:pPr lvl="1"/>
            <a:r>
              <a:rPr lang="en-US" sz="3200" dirty="0" smtClean="0"/>
              <a:t>Pulmonary hypertension</a:t>
            </a:r>
            <a:endParaRPr lang="en-US" sz="3200" dirty="0"/>
          </a:p>
        </p:txBody>
      </p:sp>
    </p:spTree>
    <p:extLst>
      <p:ext uri="{BB962C8B-B14F-4D97-AF65-F5344CB8AC3E}">
        <p14:creationId xmlns:p14="http://schemas.microsoft.com/office/powerpoint/2010/main" val="1913720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Review the benefits and complications of delayed cord clamping in the delivery room</a:t>
            </a:r>
          </a:p>
          <a:p>
            <a:r>
              <a:rPr lang="en-US" dirty="0" smtClean="0"/>
              <a:t>Discuss the role of therapeutic hypothermia in neonatal encephalopathy</a:t>
            </a:r>
          </a:p>
          <a:p>
            <a:r>
              <a:rPr lang="en-US" dirty="0" smtClean="0"/>
              <a:t>Review the benefits of exogenous surfactant for respiratory distress syndrome and modes of administration</a:t>
            </a:r>
          </a:p>
          <a:p>
            <a:r>
              <a:rPr lang="en-US" dirty="0" smtClean="0"/>
              <a:t>Review non-invasive ventilation strategies in the neonate</a:t>
            </a:r>
          </a:p>
          <a:p>
            <a:r>
              <a:rPr lang="en-US" dirty="0" smtClean="0"/>
              <a:t>Discuss the current practices of analgesia and sedation in the neonate</a:t>
            </a:r>
            <a:endParaRPr lang="en-US" dirty="0"/>
          </a:p>
        </p:txBody>
      </p:sp>
    </p:spTree>
    <p:extLst>
      <p:ext uri="{BB962C8B-B14F-4D97-AF65-F5344CB8AC3E}">
        <p14:creationId xmlns:p14="http://schemas.microsoft.com/office/powerpoint/2010/main" val="37254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Therapeutic Hypothermia: Remaining Questions/Dilemmas</a:t>
            </a:r>
            <a:endParaRPr lang="en-US" dirty="0"/>
          </a:p>
        </p:txBody>
      </p:sp>
      <p:sp>
        <p:nvSpPr>
          <p:cNvPr id="3" name="Content Placeholder 2"/>
          <p:cNvSpPr>
            <a:spLocks noGrp="1"/>
          </p:cNvSpPr>
          <p:nvPr>
            <p:ph idx="1"/>
          </p:nvPr>
        </p:nvSpPr>
        <p:spPr>
          <a:xfrm>
            <a:off x="76200" y="1600202"/>
            <a:ext cx="8991600" cy="4525963"/>
          </a:xfrm>
        </p:spPr>
        <p:txBody>
          <a:bodyPr>
            <a:noAutofit/>
          </a:bodyPr>
          <a:lstStyle/>
          <a:p>
            <a:r>
              <a:rPr lang="en-US" sz="3600" dirty="0" smtClean="0"/>
              <a:t>Strict entry criteria: timing, GA, pH, APGARs, resuscitation, neuro exam </a:t>
            </a:r>
          </a:p>
          <a:p>
            <a:pPr lvl="1"/>
            <a:r>
              <a:rPr lang="en-US" sz="3200" dirty="0" smtClean="0"/>
              <a:t>Benefits in mild </a:t>
            </a:r>
            <a:r>
              <a:rPr lang="en-US" sz="3200" dirty="0" err="1" smtClean="0"/>
              <a:t>neuroencephalopathy</a:t>
            </a:r>
            <a:r>
              <a:rPr lang="en-US" sz="3200" dirty="0" smtClean="0"/>
              <a:t>?</a:t>
            </a:r>
          </a:p>
          <a:p>
            <a:pPr lvl="1"/>
            <a:r>
              <a:rPr lang="en-US" sz="3200" dirty="0" smtClean="0"/>
              <a:t>Caution: “Clinical creep” leading to therapy ineffectiveness or harms</a:t>
            </a:r>
          </a:p>
          <a:p>
            <a:r>
              <a:rPr lang="en-US" sz="3600" dirty="0" smtClean="0"/>
              <a:t>Limited to first 6 hours of life</a:t>
            </a:r>
          </a:p>
          <a:p>
            <a:pPr lvl="1"/>
            <a:r>
              <a:rPr lang="en-US" sz="3200" dirty="0" smtClean="0"/>
              <a:t>Passive or active cooling at referring community hospital or in transport</a:t>
            </a:r>
          </a:p>
        </p:txBody>
      </p:sp>
    </p:spTree>
    <p:extLst>
      <p:ext uri="{BB962C8B-B14F-4D97-AF65-F5344CB8AC3E}">
        <p14:creationId xmlns:p14="http://schemas.microsoft.com/office/powerpoint/2010/main" val="219223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Therapeutic Hypothermia: Future Directions</a:t>
            </a:r>
            <a:endParaRPr lang="en-US" dirty="0"/>
          </a:p>
        </p:txBody>
      </p:sp>
      <p:sp>
        <p:nvSpPr>
          <p:cNvPr id="3" name="Content Placeholder 2"/>
          <p:cNvSpPr>
            <a:spLocks noGrp="1"/>
          </p:cNvSpPr>
          <p:nvPr>
            <p:ph idx="1"/>
          </p:nvPr>
        </p:nvSpPr>
        <p:spPr>
          <a:xfrm>
            <a:off x="228600" y="1600202"/>
            <a:ext cx="8458200" cy="4525963"/>
          </a:xfrm>
        </p:spPr>
        <p:txBody>
          <a:bodyPr>
            <a:noAutofit/>
          </a:bodyPr>
          <a:lstStyle/>
          <a:p>
            <a:r>
              <a:rPr lang="en-US" sz="3600" dirty="0"/>
              <a:t>Late Cooling </a:t>
            </a:r>
            <a:r>
              <a:rPr lang="en-US" sz="3600" dirty="0" smtClean="0"/>
              <a:t>(initiated 6-24 </a:t>
            </a:r>
            <a:r>
              <a:rPr lang="en-US" sz="3600" dirty="0"/>
              <a:t>hours of life)</a:t>
            </a:r>
          </a:p>
          <a:p>
            <a:r>
              <a:rPr lang="en-US" sz="3600" dirty="0" smtClean="0"/>
              <a:t>Optimized Cooling (longer and/or lower)</a:t>
            </a:r>
          </a:p>
          <a:p>
            <a:r>
              <a:rPr lang="en-US" sz="3600" dirty="0" smtClean="0"/>
              <a:t>Cooling in Preterm Infants (32–35 </a:t>
            </a:r>
            <a:r>
              <a:rPr lang="en-US" sz="3600" dirty="0" err="1" smtClean="0"/>
              <a:t>wks</a:t>
            </a:r>
            <a:r>
              <a:rPr lang="en-US" sz="3600" dirty="0" smtClean="0"/>
              <a:t> GA)</a:t>
            </a:r>
          </a:p>
          <a:p>
            <a:r>
              <a:rPr lang="en-US" sz="3600" dirty="0" smtClean="0"/>
              <a:t>Cooling with ECMO</a:t>
            </a:r>
          </a:p>
          <a:p>
            <a:r>
              <a:rPr lang="en-US" sz="3600" dirty="0" smtClean="0"/>
              <a:t>Cooling for Metabolic Encephalopathy</a:t>
            </a:r>
            <a:endParaRPr lang="en-US" sz="3600" dirty="0"/>
          </a:p>
        </p:txBody>
      </p:sp>
    </p:spTree>
    <p:extLst>
      <p:ext uri="{BB962C8B-B14F-4D97-AF65-F5344CB8AC3E}">
        <p14:creationId xmlns:p14="http://schemas.microsoft.com/office/powerpoint/2010/main" val="1888501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Therapeutic Hypothermia: Summary</a:t>
            </a:r>
            <a:endParaRPr lang="en-US" dirty="0"/>
          </a:p>
        </p:txBody>
      </p:sp>
      <p:sp>
        <p:nvSpPr>
          <p:cNvPr id="3" name="Content Placeholder 2"/>
          <p:cNvSpPr>
            <a:spLocks noGrp="1"/>
          </p:cNvSpPr>
          <p:nvPr>
            <p:ph idx="1"/>
          </p:nvPr>
        </p:nvSpPr>
        <p:spPr>
          <a:xfrm>
            <a:off x="152400" y="1600202"/>
            <a:ext cx="8839200" cy="4525963"/>
          </a:xfrm>
        </p:spPr>
        <p:txBody>
          <a:bodyPr/>
          <a:lstStyle/>
          <a:p>
            <a:r>
              <a:rPr lang="en-US" dirty="0" smtClean="0"/>
              <a:t>Has become the standard of care for neonatal encephalopathy</a:t>
            </a:r>
          </a:p>
          <a:p>
            <a:r>
              <a:rPr lang="en-US" dirty="0" smtClean="0"/>
              <a:t>Improves mortality </a:t>
            </a:r>
            <a:r>
              <a:rPr lang="en-US" u="sng" dirty="0" smtClean="0"/>
              <a:t>and</a:t>
            </a:r>
            <a:r>
              <a:rPr lang="en-US" dirty="0" smtClean="0"/>
              <a:t> neuro-disability (NNT 7)</a:t>
            </a:r>
          </a:p>
          <a:p>
            <a:r>
              <a:rPr lang="en-US" dirty="0" smtClean="0"/>
              <a:t>Early referral </a:t>
            </a:r>
            <a:r>
              <a:rPr lang="en-US" dirty="0"/>
              <a:t>(w/in 6 hours of life) to </a:t>
            </a:r>
            <a:r>
              <a:rPr lang="en-US" dirty="0" smtClean="0"/>
              <a:t>tertiary center for concerns for hypoxia-ischemia and encephalopathy</a:t>
            </a:r>
          </a:p>
          <a:p>
            <a:r>
              <a:rPr lang="en-US" dirty="0" smtClean="0"/>
              <a:t>Ongoing trials to expand therapy and test adjunct therapies</a:t>
            </a:r>
            <a:endParaRPr lang="en-US" dirty="0"/>
          </a:p>
        </p:txBody>
      </p:sp>
    </p:spTree>
    <p:extLst>
      <p:ext uri="{BB962C8B-B14F-4D97-AF65-F5344CB8AC3E}">
        <p14:creationId xmlns:p14="http://schemas.microsoft.com/office/powerpoint/2010/main" val="2043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Exogenous Surfactant</a:t>
            </a:r>
            <a:endParaRPr lang="en-US" dirty="0"/>
          </a:p>
        </p:txBody>
      </p:sp>
      <p:pic>
        <p:nvPicPr>
          <p:cNvPr id="2050" name="Picture 2" descr="https://econutssoap.com/wp-content/uploads/2012/12/how-soap-works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394" y="2286000"/>
            <a:ext cx="2743206" cy="274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097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Distress Syndrome</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smtClean="0"/>
              <a:t>Previously known as “Hyaline Membrane Disease”</a:t>
            </a:r>
          </a:p>
          <a:p>
            <a:r>
              <a:rPr lang="en-US" sz="2800" dirty="0" smtClean="0"/>
              <a:t>Results from insufficiency of the pulmonary surfactant system → low compliance and alveolar collapse</a:t>
            </a:r>
          </a:p>
          <a:p>
            <a:endParaRPr lang="en-US" sz="2800" dirty="0"/>
          </a:p>
        </p:txBody>
      </p:sp>
      <p:grpSp>
        <p:nvGrpSpPr>
          <p:cNvPr id="4" name="Group 160"/>
          <p:cNvGrpSpPr/>
          <p:nvPr/>
        </p:nvGrpSpPr>
        <p:grpSpPr>
          <a:xfrm>
            <a:off x="5530711" y="2679978"/>
            <a:ext cx="2802414" cy="3908391"/>
            <a:chOff x="-12700" y="0"/>
            <a:chExt cx="4241800" cy="5753100"/>
          </a:xfrm>
        </p:grpSpPr>
        <p:pic>
          <p:nvPicPr>
            <p:cNvPr id="5" name="droppedImage.pdf"/>
            <p:cNvPicPr/>
            <p:nvPr/>
          </p:nvPicPr>
          <p:blipFill>
            <a:blip r:embed="rId2">
              <a:extLst/>
            </a:blip>
            <a:srcRect l="8085" r="8026"/>
            <a:stretch>
              <a:fillRect/>
            </a:stretch>
          </p:blipFill>
          <p:spPr>
            <a:xfrm>
              <a:off x="0" y="0"/>
              <a:ext cx="4216400" cy="5638800"/>
            </a:xfrm>
            <a:prstGeom prst="rect">
              <a:avLst/>
            </a:prstGeom>
            <a:ln>
              <a:noFill/>
            </a:ln>
            <a:effectLst/>
          </p:spPr>
        </p:pic>
        <p:pic>
          <p:nvPicPr>
            <p:cNvPr id="6" name="Picture 5"/>
            <p:cNvPicPr/>
            <p:nvPr/>
          </p:nvPicPr>
          <p:blipFill rotWithShape="1">
            <a:blip r:embed="rId3">
              <a:extLst/>
            </a:blip>
            <a:srcRect t="7567"/>
            <a:stretch/>
          </p:blipFill>
          <p:spPr>
            <a:xfrm>
              <a:off x="-12700" y="106657"/>
              <a:ext cx="4241800" cy="5646443"/>
            </a:xfrm>
            <a:prstGeom prst="rect">
              <a:avLst/>
            </a:prstGeom>
            <a:effectLst/>
          </p:spPr>
        </p:pic>
      </p:gr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1064" t="44906" r="12280" b="6378"/>
          <a:stretch/>
        </p:blipFill>
        <p:spPr bwMode="auto">
          <a:xfrm>
            <a:off x="772276" y="3259469"/>
            <a:ext cx="3561344" cy="342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781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RDS Epidemiology</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r>
              <a:rPr lang="en-US" sz="2800" dirty="0"/>
              <a:t>Most common cause of morbidity and mortality in preterm infants</a:t>
            </a:r>
          </a:p>
          <a:p>
            <a:r>
              <a:rPr lang="en-US" sz="2800" dirty="0"/>
              <a:t>Incidence at 23wk is ~100%</a:t>
            </a:r>
          </a:p>
          <a:p>
            <a:r>
              <a:rPr lang="en-US" sz="2800" dirty="0"/>
              <a:t>Incidence at 29wk is 60%</a:t>
            </a:r>
          </a:p>
          <a:p>
            <a:r>
              <a:rPr lang="en-US" sz="2800" dirty="0"/>
              <a:t>Incidence at 39wk near 0%</a:t>
            </a:r>
          </a:p>
          <a:p>
            <a:endParaRPr lang="en-US" sz="2800" dirty="0"/>
          </a:p>
        </p:txBody>
      </p:sp>
      <p:pic>
        <p:nvPicPr>
          <p:cNvPr id="4" name="Picture 2" descr="http://synapse.koreamed.org/ArticleImage/0063JKMS/jkms-24-1110-g003-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8157764" cy="26640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9760" y="6490797"/>
            <a:ext cx="4478240" cy="281327"/>
          </a:xfrm>
          <a:prstGeom prst="rect">
            <a:avLst/>
          </a:prstGeom>
          <a:noFill/>
        </p:spPr>
        <p:txBody>
          <a:bodyPr wrap="none" lIns="64288" tIns="32144" rIns="64288" bIns="32144" rtlCol="0">
            <a:spAutoFit/>
          </a:bodyPr>
          <a:lstStyle/>
          <a:p>
            <a:pPr algn="ctr" defTabSz="410730"/>
            <a:r>
              <a:rPr lang="en-US" sz="1400" i="1" kern="0" dirty="0">
                <a:solidFill>
                  <a:srgbClr val="858585"/>
                </a:solidFill>
                <a:sym typeface="Marker Felt"/>
              </a:rPr>
              <a:t>Incidence of RDS by gestational age (A) and birth weight (B)</a:t>
            </a:r>
            <a:endParaRPr lang="en-US" sz="1400" kern="0" dirty="0">
              <a:solidFill>
                <a:srgbClr val="858585"/>
              </a:solidFill>
              <a:sym typeface="Marker Felt"/>
            </a:endParaRPr>
          </a:p>
        </p:txBody>
      </p:sp>
    </p:spTree>
    <p:extLst>
      <p:ext uri="{BB962C8B-B14F-4D97-AF65-F5344CB8AC3E}">
        <p14:creationId xmlns:p14="http://schemas.microsoft.com/office/powerpoint/2010/main" val="401240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prstGeom prst="rect">
            <a:avLst/>
          </a:prstGeom>
        </p:spPr>
        <p:txBody>
          <a:bodyPr/>
          <a:lstStyle/>
          <a:p>
            <a:pPr lvl="0">
              <a:defRPr sz="1800">
                <a:solidFill>
                  <a:srgbClr val="000000"/>
                </a:solidFill>
              </a:defRPr>
            </a:pPr>
            <a:r>
              <a:rPr sz="5900" dirty="0"/>
              <a:t>What is surfactant?</a:t>
            </a:r>
          </a:p>
        </p:txBody>
      </p:sp>
      <p:sp>
        <p:nvSpPr>
          <p:cNvPr id="195" name="Shape 195"/>
          <p:cNvSpPr>
            <a:spLocks noGrp="1"/>
          </p:cNvSpPr>
          <p:nvPr>
            <p:ph type="body" idx="1"/>
          </p:nvPr>
        </p:nvSpPr>
        <p:spPr>
          <a:xfrm>
            <a:off x="152400" y="1600202"/>
            <a:ext cx="8534400" cy="4525963"/>
          </a:xfrm>
          <a:prstGeom prst="rect">
            <a:avLst/>
          </a:prstGeom>
        </p:spPr>
        <p:txBody>
          <a:bodyPr>
            <a:normAutofit/>
          </a:bodyPr>
          <a:lstStyle/>
          <a:p>
            <a:pPr lvl="0">
              <a:buFont typeface="Arial" panose="020B0604020202020204" pitchFamily="34" charset="0"/>
              <a:buChar char="•"/>
              <a:defRPr sz="1800">
                <a:solidFill>
                  <a:srgbClr val="000000"/>
                </a:solidFill>
              </a:defRPr>
            </a:pPr>
            <a:r>
              <a:rPr sz="2100" dirty="0"/>
              <a:t>“Surface Active” protein</a:t>
            </a:r>
          </a:p>
          <a:p>
            <a:pPr lvl="0">
              <a:buFont typeface="Arial" panose="020B0604020202020204" pitchFamily="34" charset="0"/>
              <a:buChar char="•"/>
              <a:defRPr sz="1800">
                <a:solidFill>
                  <a:srgbClr val="000000"/>
                </a:solidFill>
              </a:defRPr>
            </a:pPr>
            <a:r>
              <a:rPr sz="2100" dirty="0"/>
              <a:t>Synthesized/processed/packed/secreted/recycled by </a:t>
            </a:r>
            <a:r>
              <a:rPr lang="en-US" sz="2100" dirty="0"/>
              <a:t>Alveolar </a:t>
            </a:r>
            <a:r>
              <a:rPr sz="2100" dirty="0" smtClean="0"/>
              <a:t>Type II</a:t>
            </a:r>
            <a:r>
              <a:rPr lang="en-US" sz="2100" dirty="0" smtClean="0"/>
              <a:t> Cells </a:t>
            </a:r>
            <a:endParaRPr sz="2100" dirty="0"/>
          </a:p>
        </p:txBody>
      </p:sp>
      <p:sp>
        <p:nvSpPr>
          <p:cNvPr id="7" name="Shape 195"/>
          <p:cNvSpPr txBox="1">
            <a:spLocks/>
          </p:cNvSpPr>
          <p:nvPr/>
        </p:nvSpPr>
        <p:spPr>
          <a:xfrm>
            <a:off x="152400" y="2408235"/>
            <a:ext cx="4217555" cy="3992565"/>
          </a:xfrm>
          <a:prstGeom prst="rect">
            <a:avLst/>
          </a:prstGeom>
        </p:spPr>
        <p:txBody>
          <a:bodyPr vert="horz" lIns="91430" tIns="45716" rIns="91430" bIns="45716" rtlCol="0">
            <a:normAutofit/>
          </a:bodyPr>
          <a:lstStyle>
            <a:lvl1pPr marL="342865" indent="-342865" algn="l" defTabSz="914306" rtl="0" eaLnBrk="1" latinLnBrk="0" hangingPunct="1">
              <a:spcBef>
                <a:spcPct val="20000"/>
              </a:spcBef>
              <a:buFont typeface="Arial" panose="020B0604020202020204" pitchFamily="34" charset="0"/>
              <a:buBlip>
                <a:blip r:embed="rId2"/>
              </a:buBlip>
              <a:defRPr sz="3200" kern="1200">
                <a:solidFill>
                  <a:schemeClr val="tx1"/>
                </a:solidFill>
                <a:latin typeface="+mn-lt"/>
                <a:ea typeface="+mn-ea"/>
                <a:cs typeface="+mn-cs"/>
              </a:defRPr>
            </a:lvl1pPr>
            <a:lvl2pPr marL="742874" indent="-285722" algn="l" defTabSz="914306" rtl="0" eaLnBrk="1" latinLnBrk="0" hangingPunct="1">
              <a:spcBef>
                <a:spcPct val="20000"/>
              </a:spcBef>
              <a:buFont typeface="Arial" panose="020B0604020202020204" pitchFamily="34" charset="0"/>
              <a:buBlip>
                <a:blip r:embed="rId2"/>
              </a:buBlip>
              <a:defRPr sz="2800" kern="1200">
                <a:solidFill>
                  <a:schemeClr val="tx1"/>
                </a:solidFill>
                <a:latin typeface="+mn-lt"/>
                <a:ea typeface="+mn-ea"/>
                <a:cs typeface="+mn-cs"/>
              </a:defRPr>
            </a:lvl2pPr>
            <a:lvl3pPr marL="1142883" indent="-228576" algn="l" defTabSz="914306" rtl="0" eaLnBrk="1" latinLnBrk="0" hangingPunct="1">
              <a:spcBef>
                <a:spcPct val="20000"/>
              </a:spcBef>
              <a:buFont typeface="Arial" panose="020B0604020202020204" pitchFamily="34" charset="0"/>
              <a:buBlip>
                <a:blip r:embed="rId2"/>
              </a:buBlip>
              <a:defRPr sz="2400" kern="1200">
                <a:solidFill>
                  <a:schemeClr val="tx1"/>
                </a:solidFill>
                <a:latin typeface="+mn-lt"/>
                <a:ea typeface="+mn-ea"/>
                <a:cs typeface="+mn-cs"/>
              </a:defRPr>
            </a:lvl3pPr>
            <a:lvl4pPr marL="1600036" indent="-228576" algn="l" defTabSz="914306" rtl="0" eaLnBrk="1" latinLnBrk="0" hangingPunct="1">
              <a:spcBef>
                <a:spcPct val="20000"/>
              </a:spcBef>
              <a:buFont typeface="Arial" panose="020B0604020202020204" pitchFamily="34" charset="0"/>
              <a:buBlip>
                <a:blip r:embed="rId2"/>
              </a:buBlip>
              <a:defRPr sz="2000" kern="1200">
                <a:solidFill>
                  <a:schemeClr val="tx1"/>
                </a:solidFill>
                <a:latin typeface="+mn-lt"/>
                <a:ea typeface="+mn-ea"/>
                <a:cs typeface="+mn-cs"/>
              </a:defRPr>
            </a:lvl4pPr>
            <a:lvl5pPr marL="2057190" indent="-228576" algn="l" defTabSz="914306" rtl="0" eaLnBrk="1" latinLnBrk="0" hangingPunct="1">
              <a:spcBef>
                <a:spcPct val="20000"/>
              </a:spcBef>
              <a:buFont typeface="Arial" panose="020B0604020202020204" pitchFamily="34" charset="0"/>
              <a:buBlip>
                <a:blip r:embed="rId2"/>
              </a:buBlip>
              <a:defRPr sz="2000" kern="1200">
                <a:solidFill>
                  <a:schemeClr val="tx1"/>
                </a:solidFill>
                <a:latin typeface="+mn-lt"/>
                <a:ea typeface="+mn-ea"/>
                <a:cs typeface="+mn-cs"/>
              </a:defRPr>
            </a:lvl5pPr>
            <a:lvl6pPr marL="2514343"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02"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Font typeface="Arial" panose="020B0604020202020204" pitchFamily="34" charset="0"/>
              <a:buChar char="•"/>
              <a:defRPr sz="1800">
                <a:solidFill>
                  <a:srgbClr val="000000"/>
                </a:solidFill>
              </a:defRPr>
            </a:pPr>
            <a:r>
              <a:rPr lang="en-US" sz="2100" dirty="0"/>
              <a:t>Composed of 90% lipids and 10% proteins</a:t>
            </a:r>
          </a:p>
          <a:p>
            <a:pPr>
              <a:buFont typeface="Arial" panose="020B0604020202020204" pitchFamily="34" charset="0"/>
              <a:buChar char="•"/>
              <a:defRPr sz="1800">
                <a:solidFill>
                  <a:srgbClr val="000000"/>
                </a:solidFill>
              </a:defRPr>
            </a:pPr>
            <a:r>
              <a:rPr lang="en-US" sz="2100" dirty="0" smtClean="0">
                <a:solidFill>
                  <a:srgbClr val="000000"/>
                </a:solidFill>
              </a:rPr>
              <a:t>Made in the Endoplasmic Reticulum and Golgi Bodies</a:t>
            </a:r>
          </a:p>
          <a:p>
            <a:pPr>
              <a:buFont typeface="Arial" panose="020B0604020202020204" pitchFamily="34" charset="0"/>
              <a:buChar char="•"/>
              <a:defRPr sz="1800">
                <a:solidFill>
                  <a:srgbClr val="000000"/>
                </a:solidFill>
              </a:defRPr>
            </a:pPr>
            <a:r>
              <a:rPr lang="en-US" sz="2100" dirty="0" smtClean="0">
                <a:solidFill>
                  <a:srgbClr val="000000"/>
                </a:solidFill>
              </a:rPr>
              <a:t>Stored in Lamellar bodies</a:t>
            </a:r>
          </a:p>
          <a:p>
            <a:pPr>
              <a:buFont typeface="Arial" panose="020B0604020202020204" pitchFamily="34" charset="0"/>
              <a:buChar char="•"/>
              <a:defRPr sz="1800">
                <a:solidFill>
                  <a:srgbClr val="000000"/>
                </a:solidFill>
              </a:defRPr>
            </a:pPr>
            <a:r>
              <a:rPr lang="en-US" sz="2100" dirty="0" smtClean="0">
                <a:solidFill>
                  <a:srgbClr val="000000"/>
                </a:solidFill>
              </a:rPr>
              <a:t>Secreted and form tubular myelin reservoir</a:t>
            </a:r>
          </a:p>
          <a:p>
            <a:pPr>
              <a:buFont typeface="Arial" panose="020B0604020202020204" pitchFamily="34" charset="0"/>
              <a:buChar char="•"/>
              <a:defRPr sz="1800">
                <a:solidFill>
                  <a:srgbClr val="000000"/>
                </a:solidFill>
              </a:defRPr>
            </a:pPr>
            <a:r>
              <a:rPr lang="en-US" sz="2100" dirty="0" smtClean="0">
                <a:solidFill>
                  <a:srgbClr val="000000"/>
                </a:solidFill>
              </a:rPr>
              <a:t>Tubular myelin forms a multilayer film at air-liquid interface</a:t>
            </a:r>
          </a:p>
          <a:p>
            <a:pPr>
              <a:buFont typeface="Arial" panose="020B0604020202020204" pitchFamily="34" charset="0"/>
              <a:buChar char="•"/>
              <a:defRPr sz="1800">
                <a:solidFill>
                  <a:srgbClr val="000000"/>
                </a:solidFill>
              </a:defRPr>
            </a:pPr>
            <a:r>
              <a:rPr lang="en-US" sz="2100" dirty="0" smtClean="0">
                <a:solidFill>
                  <a:srgbClr val="000000"/>
                </a:solidFill>
              </a:rPr>
              <a:t>Recycled in Alveolar Type II cell or cleared </a:t>
            </a:r>
            <a:r>
              <a:rPr lang="en-US" sz="2100" dirty="0">
                <a:solidFill>
                  <a:srgbClr val="000000"/>
                </a:solidFill>
              </a:rPr>
              <a:t>b</a:t>
            </a:r>
            <a:r>
              <a:rPr lang="en-US" sz="2100" dirty="0" smtClean="0">
                <a:solidFill>
                  <a:srgbClr val="000000"/>
                </a:solidFill>
              </a:rPr>
              <a:t>y Alveolar Macrophage</a:t>
            </a:r>
          </a:p>
          <a:p>
            <a:pPr>
              <a:buFont typeface="Arial" panose="020B0604020202020204" pitchFamily="34" charset="0"/>
              <a:buChar char="•"/>
              <a:defRPr sz="1800">
                <a:solidFill>
                  <a:srgbClr val="000000"/>
                </a:solidFill>
              </a:defRPr>
            </a:pPr>
            <a:endParaRPr lang="en-US" sz="2100" dirty="0" smtClean="0">
              <a:solidFill>
                <a:srgbClr val="00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3878695" cy="3672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86400" y="2619214"/>
            <a:ext cx="1098378"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Alveolar Space</a:t>
            </a:r>
            <a:endParaRPr lang="en-US" sz="1000" b="1" dirty="0">
              <a:latin typeface="Arial" panose="020B0604020202020204" pitchFamily="34" charset="0"/>
              <a:cs typeface="Arial" panose="020B0604020202020204" pitchFamily="34" charset="0"/>
            </a:endParaRPr>
          </a:p>
        </p:txBody>
      </p:sp>
      <p:sp>
        <p:nvSpPr>
          <p:cNvPr id="11" name="TextBox 10"/>
          <p:cNvSpPr txBox="1"/>
          <p:nvPr/>
        </p:nvSpPr>
        <p:spPr>
          <a:xfrm>
            <a:off x="5410200" y="3411379"/>
            <a:ext cx="755335" cy="230832"/>
          </a:xfrm>
          <a:prstGeom prst="rect">
            <a:avLst/>
          </a:prstGeom>
          <a:noFill/>
        </p:spPr>
        <p:txBody>
          <a:bodyPr wrap="none" rtlCol="0">
            <a:spAutoFit/>
          </a:bodyPr>
          <a:lstStyle/>
          <a:p>
            <a:r>
              <a:rPr lang="en-US" sz="900" b="1" dirty="0" smtClean="0">
                <a:latin typeface="Arial" panose="020B0604020202020204" pitchFamily="34" charset="0"/>
                <a:cs typeface="Arial" panose="020B0604020202020204" pitchFamily="34" charset="0"/>
              </a:rPr>
              <a:t>Surfactant</a:t>
            </a:r>
            <a:endParaRPr lang="en-US" sz="900" b="1" dirty="0">
              <a:latin typeface="Arial" panose="020B0604020202020204" pitchFamily="34" charset="0"/>
              <a:cs typeface="Arial" panose="020B0604020202020204" pitchFamily="34" charset="0"/>
            </a:endParaRPr>
          </a:p>
        </p:txBody>
      </p:sp>
      <p:sp>
        <p:nvSpPr>
          <p:cNvPr id="12" name="TextBox 11"/>
          <p:cNvSpPr txBox="1"/>
          <p:nvPr/>
        </p:nvSpPr>
        <p:spPr>
          <a:xfrm>
            <a:off x="5411998" y="4210948"/>
            <a:ext cx="659155" cy="369332"/>
          </a:xfrm>
          <a:prstGeom prst="rect">
            <a:avLst/>
          </a:prstGeom>
          <a:noFill/>
        </p:spPr>
        <p:txBody>
          <a:bodyPr wrap="none" rtlCol="0">
            <a:spAutoFit/>
          </a:bodyPr>
          <a:lstStyle/>
          <a:p>
            <a:pPr algn="ctr"/>
            <a:r>
              <a:rPr lang="en-US" sz="900" b="1" dirty="0" smtClean="0">
                <a:latin typeface="Arial" panose="020B0604020202020204" pitchFamily="34" charset="0"/>
                <a:cs typeface="Arial" panose="020B0604020202020204" pitchFamily="34" charset="0"/>
              </a:rPr>
              <a:t>Lamellar</a:t>
            </a:r>
          </a:p>
          <a:p>
            <a:pPr algn="ctr"/>
            <a:r>
              <a:rPr lang="en-US" sz="900" b="1" dirty="0" smtClean="0">
                <a:latin typeface="Arial" panose="020B0604020202020204" pitchFamily="34" charset="0"/>
                <a:cs typeface="Arial" panose="020B0604020202020204" pitchFamily="34" charset="0"/>
              </a:rPr>
              <a:t>Body</a:t>
            </a:r>
            <a:endParaRPr lang="en-US" sz="900" b="1" dirty="0">
              <a:latin typeface="Arial" panose="020B0604020202020204" pitchFamily="34" charset="0"/>
              <a:cs typeface="Arial" panose="020B0604020202020204" pitchFamily="34" charset="0"/>
            </a:endParaRPr>
          </a:p>
        </p:txBody>
      </p:sp>
      <p:sp>
        <p:nvSpPr>
          <p:cNvPr id="13" name="TextBox 12"/>
          <p:cNvSpPr txBox="1"/>
          <p:nvPr/>
        </p:nvSpPr>
        <p:spPr>
          <a:xfrm>
            <a:off x="5542873" y="5257800"/>
            <a:ext cx="857927" cy="400110"/>
          </a:xfrm>
          <a:prstGeom prst="rect">
            <a:avLst/>
          </a:prstGeom>
          <a:noFill/>
        </p:spPr>
        <p:txBody>
          <a:bodyPr wrap="none" rtlCol="0">
            <a:spAutoFit/>
          </a:bodyPr>
          <a:lstStyle/>
          <a:p>
            <a:pPr algn="ctr"/>
            <a:r>
              <a:rPr lang="en-US" sz="1000" b="1" dirty="0" smtClean="0">
                <a:latin typeface="Arial" panose="020B0604020202020204" pitchFamily="34" charset="0"/>
                <a:cs typeface="Arial" panose="020B0604020202020204" pitchFamily="34" charset="0"/>
              </a:rPr>
              <a:t>Alveolar </a:t>
            </a:r>
          </a:p>
          <a:p>
            <a:pPr algn="ctr"/>
            <a:r>
              <a:rPr lang="en-US" sz="1000" b="1" dirty="0" smtClean="0">
                <a:latin typeface="Arial" panose="020B0604020202020204" pitchFamily="34" charset="0"/>
                <a:cs typeface="Arial" panose="020B0604020202020204" pitchFamily="34" charset="0"/>
              </a:rPr>
              <a:t>Type II Cell</a:t>
            </a:r>
            <a:endParaRPr lang="en-US" sz="1000" b="1" dirty="0">
              <a:latin typeface="Arial" panose="020B0604020202020204" pitchFamily="34" charset="0"/>
              <a:cs typeface="Arial" panose="020B0604020202020204" pitchFamily="34" charset="0"/>
            </a:endParaRPr>
          </a:p>
        </p:txBody>
      </p:sp>
      <p:sp>
        <p:nvSpPr>
          <p:cNvPr id="14" name="TextBox 13"/>
          <p:cNvSpPr txBox="1"/>
          <p:nvPr/>
        </p:nvSpPr>
        <p:spPr>
          <a:xfrm>
            <a:off x="6248400" y="6017281"/>
            <a:ext cx="1361271" cy="246221"/>
          </a:xfrm>
          <a:prstGeom prst="rect">
            <a:avLst/>
          </a:prstGeom>
          <a:noFill/>
        </p:spPr>
        <p:txBody>
          <a:bodyPr wrap="none" rtlCol="0">
            <a:spAutoFit/>
          </a:bodyPr>
          <a:lstStyle/>
          <a:p>
            <a:pPr algn="ctr"/>
            <a:r>
              <a:rPr lang="en-US" sz="1000" b="1" dirty="0" smtClean="0">
                <a:latin typeface="Arial" panose="020B0604020202020204" pitchFamily="34" charset="0"/>
                <a:cs typeface="Arial" panose="020B0604020202020204" pitchFamily="34" charset="0"/>
              </a:rPr>
              <a:t>Alveolar Type I Cell</a:t>
            </a:r>
            <a:endParaRPr lang="en-US" sz="1000" b="1" dirty="0">
              <a:latin typeface="Arial" panose="020B0604020202020204" pitchFamily="34" charset="0"/>
              <a:cs typeface="Arial" panose="020B0604020202020204" pitchFamily="34" charset="0"/>
            </a:endParaRPr>
          </a:p>
        </p:txBody>
      </p:sp>
      <p:sp>
        <p:nvSpPr>
          <p:cNvPr id="15" name="TextBox 14"/>
          <p:cNvSpPr txBox="1"/>
          <p:nvPr/>
        </p:nvSpPr>
        <p:spPr>
          <a:xfrm>
            <a:off x="7503725" y="5012399"/>
            <a:ext cx="938078" cy="400110"/>
          </a:xfrm>
          <a:prstGeom prst="rect">
            <a:avLst/>
          </a:prstGeom>
          <a:noFill/>
        </p:spPr>
        <p:txBody>
          <a:bodyPr wrap="none" rtlCol="0">
            <a:spAutoFit/>
          </a:bodyPr>
          <a:lstStyle/>
          <a:p>
            <a:pPr algn="ctr"/>
            <a:r>
              <a:rPr lang="en-US" sz="1000" b="1" dirty="0" smtClean="0">
                <a:latin typeface="Arial" panose="020B0604020202020204" pitchFamily="34" charset="0"/>
                <a:cs typeface="Arial" panose="020B0604020202020204" pitchFamily="34" charset="0"/>
              </a:rPr>
              <a:t>Alveolar </a:t>
            </a:r>
          </a:p>
          <a:p>
            <a:pPr algn="ctr"/>
            <a:r>
              <a:rPr lang="en-US" sz="1000" b="1" dirty="0">
                <a:latin typeface="Arial" panose="020B0604020202020204" pitchFamily="34" charset="0"/>
                <a:cs typeface="Arial" panose="020B0604020202020204" pitchFamily="34" charset="0"/>
              </a:rPr>
              <a:t>M</a:t>
            </a:r>
            <a:r>
              <a:rPr lang="en-US" sz="1000" b="1" dirty="0" smtClean="0">
                <a:latin typeface="Arial" panose="020B0604020202020204" pitchFamily="34" charset="0"/>
                <a:cs typeface="Arial" panose="020B0604020202020204" pitchFamily="34" charset="0"/>
              </a:rPr>
              <a:t>acrophage</a:t>
            </a:r>
            <a:endParaRPr lang="en-US" sz="1000" b="1" dirty="0">
              <a:latin typeface="Arial" panose="020B0604020202020204" pitchFamily="34" charset="0"/>
              <a:cs typeface="Arial" panose="020B0604020202020204" pitchFamily="34" charset="0"/>
            </a:endParaRPr>
          </a:p>
        </p:txBody>
      </p:sp>
      <p:sp>
        <p:nvSpPr>
          <p:cNvPr id="16" name="TextBox 15"/>
          <p:cNvSpPr txBox="1"/>
          <p:nvPr/>
        </p:nvSpPr>
        <p:spPr>
          <a:xfrm>
            <a:off x="7556991" y="3429000"/>
            <a:ext cx="901209" cy="246221"/>
          </a:xfrm>
          <a:prstGeom prst="rect">
            <a:avLst/>
          </a:prstGeom>
          <a:noFill/>
        </p:spPr>
        <p:txBody>
          <a:bodyPr wrap="none" rtlCol="0">
            <a:spAutoFit/>
          </a:bodyPr>
          <a:lstStyle/>
          <a:p>
            <a:pPr algn="ctr"/>
            <a:r>
              <a:rPr lang="en-US" sz="1000" dirty="0" smtClean="0">
                <a:latin typeface="Arial" panose="020B0604020202020204" pitchFamily="34" charset="0"/>
                <a:cs typeface="Arial" panose="020B0604020202020204" pitchFamily="34" charset="0"/>
              </a:rPr>
              <a:t>Lipid Vesicle</a:t>
            </a:r>
            <a:endParaRPr lang="en-US" sz="1000" dirty="0">
              <a:latin typeface="Arial" panose="020B0604020202020204" pitchFamily="34" charset="0"/>
              <a:cs typeface="Arial" panose="020B0604020202020204" pitchFamily="34" charset="0"/>
            </a:endParaRPr>
          </a:p>
        </p:txBody>
      </p:sp>
      <p:sp>
        <p:nvSpPr>
          <p:cNvPr id="17" name="TextBox 16"/>
          <p:cNvSpPr txBox="1"/>
          <p:nvPr/>
        </p:nvSpPr>
        <p:spPr>
          <a:xfrm>
            <a:off x="7111586" y="2742324"/>
            <a:ext cx="1651414" cy="246221"/>
          </a:xfrm>
          <a:prstGeom prst="rect">
            <a:avLst/>
          </a:prstGeom>
          <a:noFill/>
        </p:spPr>
        <p:txBody>
          <a:bodyPr wrap="none" rtlCol="0">
            <a:spAutoFit/>
          </a:bodyPr>
          <a:lstStyle/>
          <a:p>
            <a:pPr algn="ctr"/>
            <a:r>
              <a:rPr lang="en-US" sz="1000" dirty="0" smtClean="0">
                <a:latin typeface="Arial" panose="020B0604020202020204" pitchFamily="34" charset="0"/>
                <a:cs typeface="Arial" panose="020B0604020202020204" pitchFamily="34" charset="0"/>
              </a:rPr>
              <a:t>Monolayer-Multilayer Film</a:t>
            </a:r>
            <a:endParaRPr lang="en-US" sz="1000" dirty="0">
              <a:latin typeface="Arial" panose="020B0604020202020204" pitchFamily="34" charset="0"/>
              <a:cs typeface="Arial" panose="020B0604020202020204" pitchFamily="34" charset="0"/>
            </a:endParaRPr>
          </a:p>
        </p:txBody>
      </p:sp>
      <p:sp>
        <p:nvSpPr>
          <p:cNvPr id="18" name="TextBox 17"/>
          <p:cNvSpPr txBox="1"/>
          <p:nvPr/>
        </p:nvSpPr>
        <p:spPr>
          <a:xfrm>
            <a:off x="6481996" y="4167106"/>
            <a:ext cx="596637" cy="215444"/>
          </a:xfrm>
          <a:prstGeom prst="rect">
            <a:avLst/>
          </a:prstGeom>
          <a:noFill/>
        </p:spPr>
        <p:txBody>
          <a:bodyPr wrap="none" rtlCol="0">
            <a:spAutoFit/>
          </a:bodyPr>
          <a:lstStyle/>
          <a:p>
            <a:pPr algn="ctr"/>
            <a:r>
              <a:rPr lang="en-US" sz="800" dirty="0" smtClean="0">
                <a:latin typeface="Arial" panose="020B0604020202020204" pitchFamily="34" charset="0"/>
                <a:cs typeface="Arial" panose="020B0604020202020204" pitchFamily="34" charset="0"/>
              </a:rPr>
              <a:t>Turnover</a:t>
            </a:r>
            <a:endParaRPr lang="en-US" sz="800" dirty="0">
              <a:latin typeface="Arial" panose="020B0604020202020204" pitchFamily="34" charset="0"/>
              <a:cs typeface="Arial" panose="020B0604020202020204" pitchFamily="34" charset="0"/>
            </a:endParaRPr>
          </a:p>
        </p:txBody>
      </p:sp>
      <p:sp>
        <p:nvSpPr>
          <p:cNvPr id="19" name="TextBox 18"/>
          <p:cNvSpPr txBox="1"/>
          <p:nvPr/>
        </p:nvSpPr>
        <p:spPr>
          <a:xfrm>
            <a:off x="6151499" y="4432756"/>
            <a:ext cx="630301" cy="215444"/>
          </a:xfrm>
          <a:prstGeom prst="rect">
            <a:avLst/>
          </a:prstGeom>
          <a:noFill/>
        </p:spPr>
        <p:txBody>
          <a:bodyPr wrap="none" rtlCol="0">
            <a:spAutoFit/>
          </a:bodyPr>
          <a:lstStyle/>
          <a:p>
            <a:pPr algn="ctr"/>
            <a:r>
              <a:rPr lang="en-US" sz="800" dirty="0" smtClean="0">
                <a:latin typeface="Arial" panose="020B0604020202020204" pitchFamily="34" charset="0"/>
                <a:cs typeface="Arial" panose="020B0604020202020204" pitchFamily="34" charset="0"/>
              </a:rPr>
              <a:t>Recycling</a:t>
            </a:r>
            <a:endParaRPr lang="en-US" sz="800" dirty="0">
              <a:latin typeface="Arial" panose="020B0604020202020204" pitchFamily="34" charset="0"/>
              <a:cs typeface="Arial" panose="020B0604020202020204" pitchFamily="34" charset="0"/>
            </a:endParaRPr>
          </a:p>
        </p:txBody>
      </p:sp>
      <p:sp>
        <p:nvSpPr>
          <p:cNvPr id="20" name="TextBox 19"/>
          <p:cNvSpPr txBox="1"/>
          <p:nvPr/>
        </p:nvSpPr>
        <p:spPr>
          <a:xfrm>
            <a:off x="6998378" y="4800600"/>
            <a:ext cx="654346" cy="215444"/>
          </a:xfrm>
          <a:prstGeom prst="rect">
            <a:avLst/>
          </a:prstGeom>
          <a:noFill/>
        </p:spPr>
        <p:txBody>
          <a:bodyPr wrap="none" rtlCol="0">
            <a:spAutoFit/>
          </a:bodyPr>
          <a:lstStyle/>
          <a:p>
            <a:pPr algn="ctr"/>
            <a:r>
              <a:rPr lang="en-US" sz="800" dirty="0" smtClean="0">
                <a:latin typeface="Arial" panose="020B0604020202020204" pitchFamily="34" charset="0"/>
                <a:cs typeface="Arial" panose="020B0604020202020204" pitchFamily="34" charset="0"/>
              </a:rPr>
              <a:t>Clearance</a:t>
            </a:r>
            <a:endParaRPr lang="en-US" sz="800" dirty="0">
              <a:latin typeface="Arial" panose="020B0604020202020204" pitchFamily="34" charset="0"/>
              <a:cs typeface="Arial" panose="020B0604020202020204" pitchFamily="34" charset="0"/>
            </a:endParaRPr>
          </a:p>
        </p:txBody>
      </p:sp>
      <p:sp>
        <p:nvSpPr>
          <p:cNvPr id="3" name="TextBox 2"/>
          <p:cNvSpPr txBox="1"/>
          <p:nvPr/>
        </p:nvSpPr>
        <p:spPr>
          <a:xfrm>
            <a:off x="7031087" y="6400800"/>
            <a:ext cx="1648208" cy="276999"/>
          </a:xfrm>
          <a:prstGeom prst="rect">
            <a:avLst/>
          </a:prstGeom>
          <a:noFill/>
        </p:spPr>
        <p:txBody>
          <a:bodyPr wrap="none" rtlCol="0">
            <a:spAutoFit/>
          </a:bodyPr>
          <a:lstStyle/>
          <a:p>
            <a:r>
              <a:rPr lang="en-US" sz="1200" dirty="0" smtClean="0"/>
              <a:t>M Hallman. NEJM 2004</a:t>
            </a:r>
            <a:endParaRPr lang="en-US" sz="1200" dirty="0"/>
          </a:p>
        </p:txBody>
      </p:sp>
      <p:sp>
        <p:nvSpPr>
          <p:cNvPr id="22" name="TextBox 21"/>
          <p:cNvSpPr txBox="1"/>
          <p:nvPr/>
        </p:nvSpPr>
        <p:spPr>
          <a:xfrm>
            <a:off x="6324600" y="3276600"/>
            <a:ext cx="678391" cy="215444"/>
          </a:xfrm>
          <a:prstGeom prst="rect">
            <a:avLst/>
          </a:prstGeom>
          <a:noFill/>
        </p:spPr>
        <p:txBody>
          <a:bodyPr wrap="none" rtlCol="0">
            <a:spAutoFit/>
          </a:bodyPr>
          <a:lstStyle/>
          <a:p>
            <a:pPr algn="ctr"/>
            <a:r>
              <a:rPr lang="en-US" sz="800" dirty="0" smtClean="0">
                <a:latin typeface="Arial" panose="020B0604020202020204" pitchFamily="34" charset="0"/>
                <a:cs typeface="Arial" panose="020B0604020202020204" pitchFamily="34" charset="0"/>
              </a:rPr>
              <a:t>Adsorption</a:t>
            </a:r>
            <a:endParaRPr lang="en-US" sz="800" dirty="0">
              <a:latin typeface="Arial" panose="020B0604020202020204" pitchFamily="34" charset="0"/>
              <a:cs typeface="Arial" panose="020B0604020202020204" pitchFamily="34" charset="0"/>
            </a:endParaRPr>
          </a:p>
        </p:txBody>
      </p:sp>
      <p:sp>
        <p:nvSpPr>
          <p:cNvPr id="23" name="TextBox 22"/>
          <p:cNvSpPr txBox="1"/>
          <p:nvPr/>
        </p:nvSpPr>
        <p:spPr>
          <a:xfrm>
            <a:off x="5508784" y="3746956"/>
            <a:ext cx="620683" cy="215444"/>
          </a:xfrm>
          <a:prstGeom prst="rect">
            <a:avLst/>
          </a:prstGeom>
          <a:noFill/>
        </p:spPr>
        <p:txBody>
          <a:bodyPr wrap="none" rtlCol="0">
            <a:spAutoFit/>
          </a:bodyPr>
          <a:lstStyle/>
          <a:p>
            <a:pPr algn="ctr"/>
            <a:r>
              <a:rPr lang="en-US" sz="800" dirty="0" smtClean="0">
                <a:latin typeface="Arial" panose="020B0604020202020204" pitchFamily="34" charset="0"/>
                <a:cs typeface="Arial" panose="020B0604020202020204" pitchFamily="34" charset="0"/>
              </a:rPr>
              <a:t>Secretion</a:t>
            </a:r>
            <a:endParaRPr lang="en-US" sz="800" dirty="0">
              <a:latin typeface="Arial" panose="020B0604020202020204" pitchFamily="34" charset="0"/>
              <a:cs typeface="Arial" panose="020B0604020202020204" pitchFamily="34" charset="0"/>
            </a:endParaRPr>
          </a:p>
        </p:txBody>
      </p:sp>
      <p:sp>
        <p:nvSpPr>
          <p:cNvPr id="24" name="TextBox 23"/>
          <p:cNvSpPr txBox="1"/>
          <p:nvPr/>
        </p:nvSpPr>
        <p:spPr>
          <a:xfrm>
            <a:off x="4851095" y="3505200"/>
            <a:ext cx="607859" cy="369332"/>
          </a:xfrm>
          <a:prstGeom prst="rect">
            <a:avLst/>
          </a:prstGeom>
          <a:noFill/>
        </p:spPr>
        <p:txBody>
          <a:bodyPr wrap="none" rtlCol="0">
            <a:spAutoFit/>
          </a:bodyPr>
          <a:lstStyle/>
          <a:p>
            <a:pPr algn="ctr"/>
            <a:r>
              <a:rPr lang="en-US" sz="900" b="1" dirty="0" smtClean="0">
                <a:latin typeface="Arial" panose="020B0604020202020204" pitchFamily="34" charset="0"/>
                <a:cs typeface="Arial" panose="020B0604020202020204" pitchFamily="34" charset="0"/>
              </a:rPr>
              <a:t>Tubular</a:t>
            </a:r>
          </a:p>
          <a:p>
            <a:pPr algn="ctr"/>
            <a:r>
              <a:rPr lang="en-US" sz="900" b="1" dirty="0" smtClean="0">
                <a:latin typeface="Arial" panose="020B0604020202020204" pitchFamily="34" charset="0"/>
                <a:cs typeface="Arial" panose="020B0604020202020204" pitchFamily="34" charset="0"/>
              </a:rPr>
              <a:t>Myelin</a:t>
            </a:r>
            <a:endParaRPr lang="en-US" sz="9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5387152" y="3657600"/>
            <a:ext cx="354424" cy="47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5600" y="4114800"/>
            <a:ext cx="36260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Air</a:t>
            </a:r>
            <a:endParaRPr lang="en-US" sz="1000" b="1" dirty="0">
              <a:latin typeface="Arial" panose="020B0604020202020204" pitchFamily="34" charset="0"/>
              <a:cs typeface="Arial" panose="020B0604020202020204" pitchFamily="34" charset="0"/>
            </a:endParaRPr>
          </a:p>
        </p:txBody>
      </p:sp>
      <p:sp>
        <p:nvSpPr>
          <p:cNvPr id="31" name="TextBox 30"/>
          <p:cNvSpPr txBox="1"/>
          <p:nvPr/>
        </p:nvSpPr>
        <p:spPr>
          <a:xfrm>
            <a:off x="7745206" y="4267200"/>
            <a:ext cx="569388" cy="246221"/>
          </a:xfrm>
          <a:prstGeom prst="rect">
            <a:avLst/>
          </a:prstGeom>
          <a:noFill/>
        </p:spPr>
        <p:txBody>
          <a:bodyPr wrap="none" rtlCol="0">
            <a:spAutoFit/>
          </a:bodyPr>
          <a:lstStyle/>
          <a:p>
            <a:pPr algn="ctr"/>
            <a:r>
              <a:rPr lang="en-US" sz="1000" b="1" dirty="0" smtClean="0">
                <a:latin typeface="Arial" panose="020B0604020202020204" pitchFamily="34" charset="0"/>
                <a:cs typeface="Arial" panose="020B0604020202020204" pitchFamily="34" charset="0"/>
              </a:rPr>
              <a:t>Liquid</a:t>
            </a:r>
            <a:endParaRPr lang="en-US" sz="1000" b="1" dirty="0">
              <a:latin typeface="Arial" panose="020B0604020202020204" pitchFamily="34" charset="0"/>
              <a:cs typeface="Arial" panose="020B0604020202020204" pitchFamily="34" charset="0"/>
            </a:endParaRPr>
          </a:p>
        </p:txBody>
      </p:sp>
      <p:sp>
        <p:nvSpPr>
          <p:cNvPr id="32" name="TextBox 31"/>
          <p:cNvSpPr txBox="1"/>
          <p:nvPr/>
        </p:nvSpPr>
        <p:spPr>
          <a:xfrm>
            <a:off x="4507389" y="4853970"/>
            <a:ext cx="902811" cy="784830"/>
          </a:xfrm>
          <a:prstGeom prst="rect">
            <a:avLst/>
          </a:prstGeom>
          <a:noFill/>
        </p:spPr>
        <p:txBody>
          <a:bodyPr wrap="none" rtlCol="0">
            <a:spAutoFit/>
          </a:bodyPr>
          <a:lstStyle/>
          <a:p>
            <a:pPr algn="ctr"/>
            <a:r>
              <a:rPr lang="en-US" sz="900" b="1" dirty="0" smtClean="0">
                <a:latin typeface="Arial" panose="020B0604020202020204" pitchFamily="34" charset="0"/>
                <a:cs typeface="Arial" panose="020B0604020202020204" pitchFamily="34" charset="0"/>
              </a:rPr>
              <a:t>Golgi</a:t>
            </a:r>
          </a:p>
          <a:p>
            <a:pPr algn="ctr"/>
            <a:r>
              <a:rPr lang="en-US" sz="900" b="1" dirty="0" smtClean="0">
                <a:latin typeface="Arial" panose="020B0604020202020204" pitchFamily="34" charset="0"/>
                <a:cs typeface="Arial" panose="020B0604020202020204" pitchFamily="34" charset="0"/>
              </a:rPr>
              <a:t>Complex</a:t>
            </a:r>
          </a:p>
          <a:p>
            <a:pPr algn="ctr"/>
            <a:endParaRPr lang="en-US" sz="900" b="1" dirty="0">
              <a:latin typeface="Arial" panose="020B0604020202020204" pitchFamily="34" charset="0"/>
              <a:cs typeface="Arial" panose="020B0604020202020204" pitchFamily="34" charset="0"/>
            </a:endParaRPr>
          </a:p>
          <a:p>
            <a:pPr algn="ctr"/>
            <a:r>
              <a:rPr lang="en-US" sz="900" b="1" dirty="0" smtClean="0">
                <a:latin typeface="Arial" panose="020B0604020202020204" pitchFamily="34" charset="0"/>
                <a:cs typeface="Arial" panose="020B0604020202020204" pitchFamily="34" charset="0"/>
              </a:rPr>
              <a:t>Endoplasmic</a:t>
            </a:r>
          </a:p>
          <a:p>
            <a:pPr algn="ctr"/>
            <a:r>
              <a:rPr lang="en-US" sz="900" b="1" dirty="0" smtClean="0">
                <a:latin typeface="Arial" panose="020B0604020202020204" pitchFamily="34" charset="0"/>
                <a:cs typeface="Arial" panose="020B0604020202020204" pitchFamily="34" charset="0"/>
              </a:rPr>
              <a:t>Reticulum</a:t>
            </a:r>
            <a:endParaRPr lang="en-US"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000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2000"/>
                                        <p:tgtEl>
                                          <p:spTgt spid="22"/>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ircle(in)">
                                      <p:cBhvr>
                                        <p:cTn id="51" dur="2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5" end="5"/>
                                            </p:txEl>
                                          </p:spTgt>
                                        </p:tgtEl>
                                        <p:attrNameLst>
                                          <p:attrName>style.visibility</p:attrName>
                                        </p:attrNameLst>
                                      </p:cBhvr>
                                      <p:to>
                                        <p:strVal val="visible"/>
                                      </p:to>
                                    </p:set>
                                    <p:animEffect transition="in" filter="fade">
                                      <p:cBhvr>
                                        <p:cTn id="56" dur="500"/>
                                        <p:tgtEl>
                                          <p:spTgt spid="7">
                                            <p:txEl>
                                              <p:pRg st="5" end="5"/>
                                            </p:txEl>
                                          </p:spTgt>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P spid="20" grpId="0"/>
      <p:bldP spid="22" grpId="0"/>
      <p:bldP spid="23" grpId="0"/>
      <p:bldP spid="24"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892969" y="2596800"/>
            <a:ext cx="7358063" cy="983309"/>
          </a:xfrm>
          <a:prstGeom prst="rect">
            <a:avLst/>
          </a:prstGeom>
        </p:spPr>
        <p:txBody>
          <a:bodyPr>
            <a:normAutofit fontScale="90000"/>
          </a:bodyPr>
          <a:lstStyle/>
          <a:p>
            <a:pPr lvl="0">
              <a:defRPr sz="1800">
                <a:solidFill>
                  <a:srgbClr val="000000"/>
                </a:solidFill>
              </a:defRPr>
            </a:pPr>
            <a:r>
              <a:rPr sz="5900" dirty="0" err="1"/>
              <a:t>LaPlace</a:t>
            </a:r>
            <a:r>
              <a:rPr sz="5900" dirty="0"/>
              <a:t> Formula</a:t>
            </a:r>
          </a:p>
        </p:txBody>
      </p:sp>
      <p:sp>
        <p:nvSpPr>
          <p:cNvPr id="4" name="Shape 194"/>
          <p:cNvSpPr txBox="1">
            <a:spLocks/>
          </p:cNvSpPr>
          <p:nvPr/>
        </p:nvSpPr>
        <p:spPr>
          <a:xfrm>
            <a:off x="457200" y="274638"/>
            <a:ext cx="8229600" cy="1143000"/>
          </a:xfrm>
          <a:prstGeom prst="rect">
            <a:avLst/>
          </a:prstGeom>
        </p:spPr>
        <p:txBody>
          <a:bodyPr vert="horz" lIns="91430" tIns="45716" rIns="91430" bIns="45716" rtlCol="0" anchor="ctr">
            <a:normAutofit/>
          </a:bodyPr>
          <a:lstStyle>
            <a:lvl1pPr algn="ctr" defTabSz="1300393" rtl="0" eaLnBrk="1" latinLnBrk="0" hangingPunct="1">
              <a:spcBef>
                <a:spcPct val="0"/>
              </a:spcBef>
              <a:buNone/>
              <a:defRPr sz="9500" kern="1200">
                <a:solidFill>
                  <a:schemeClr val="tx1"/>
                </a:solidFill>
                <a:latin typeface="+mj-lt"/>
                <a:ea typeface="+mj-ea"/>
                <a:cs typeface="+mj-cs"/>
              </a:defRPr>
            </a:lvl1pPr>
          </a:lstStyle>
          <a:p>
            <a:pPr>
              <a:defRPr sz="1800">
                <a:solidFill>
                  <a:srgbClr val="000000"/>
                </a:solidFill>
              </a:defRPr>
            </a:pPr>
            <a:r>
              <a:rPr lang="en-US" sz="5900" dirty="0"/>
              <a:t>What is surfactant?</a:t>
            </a:r>
          </a:p>
        </p:txBody>
      </p:sp>
      <p:sp>
        <p:nvSpPr>
          <p:cNvPr id="5" name="Shape 195"/>
          <p:cNvSpPr txBox="1">
            <a:spLocks/>
          </p:cNvSpPr>
          <p:nvPr/>
        </p:nvSpPr>
        <p:spPr>
          <a:xfrm>
            <a:off x="457200" y="1600202"/>
            <a:ext cx="8577324" cy="4525963"/>
          </a:xfrm>
          <a:prstGeom prst="rect">
            <a:avLst/>
          </a:prstGeom>
        </p:spPr>
        <p:txBody>
          <a:bodyPr lIns="64291" tIns="32146" rIns="64291" bIns="32146"/>
          <a:lst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defRPr sz="1800">
                <a:solidFill>
                  <a:srgbClr val="000000"/>
                </a:solidFill>
              </a:defRPr>
            </a:pPr>
            <a:r>
              <a:rPr lang="en-US" sz="2500" dirty="0"/>
              <a:t>“Surface Active” protein: predominantly phosphatidylcholine</a:t>
            </a:r>
          </a:p>
          <a:p>
            <a:pPr>
              <a:defRPr sz="1800">
                <a:solidFill>
                  <a:srgbClr val="000000"/>
                </a:solidFill>
              </a:defRPr>
            </a:pPr>
            <a:r>
              <a:rPr lang="en-US" sz="2500" dirty="0"/>
              <a:t>Decreases surface tension of the alveolus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668" t="47985" r="2415" b="7186"/>
          <a:stretch/>
        </p:blipFill>
        <p:spPr bwMode="auto">
          <a:xfrm>
            <a:off x="679306" y="3585031"/>
            <a:ext cx="7162018" cy="285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9173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xfrm>
            <a:off x="152400" y="274638"/>
            <a:ext cx="8839200" cy="1143000"/>
          </a:xfrm>
          <a:prstGeom prst="rect">
            <a:avLst/>
          </a:prstGeom>
        </p:spPr>
        <p:txBody>
          <a:bodyPr>
            <a:normAutofit fontScale="90000"/>
          </a:bodyPr>
          <a:lstStyle/>
          <a:p>
            <a:pPr lvl="0">
              <a:defRPr sz="1800">
                <a:solidFill>
                  <a:srgbClr val="000000"/>
                </a:solidFill>
              </a:defRPr>
            </a:pPr>
            <a:r>
              <a:rPr lang="en-US" sz="5900" dirty="0"/>
              <a:t>Exogenous </a:t>
            </a:r>
            <a:r>
              <a:rPr sz="5900" dirty="0"/>
              <a:t>Surfactant: Benefits</a:t>
            </a:r>
          </a:p>
        </p:txBody>
      </p:sp>
      <p:sp>
        <p:nvSpPr>
          <p:cNvPr id="204" name="Shape 204"/>
          <p:cNvSpPr>
            <a:spLocks noGrp="1"/>
          </p:cNvSpPr>
          <p:nvPr>
            <p:ph type="body" idx="1"/>
          </p:nvPr>
        </p:nvSpPr>
        <p:spPr>
          <a:xfrm>
            <a:off x="457200" y="1825641"/>
            <a:ext cx="8229600" cy="4525963"/>
          </a:xfrm>
          <a:prstGeom prst="rect">
            <a:avLst/>
          </a:prstGeom>
        </p:spPr>
        <p:txBody>
          <a:bodyPr>
            <a:normAutofit fontScale="92500" lnSpcReduction="10000"/>
          </a:bodyPr>
          <a:lstStyle/>
          <a:p>
            <a:pPr lvl="0">
              <a:buFont typeface="Arial" panose="020B0604020202020204" pitchFamily="34" charset="0"/>
              <a:buChar char="•"/>
              <a:defRPr sz="1800">
                <a:solidFill>
                  <a:srgbClr val="000000"/>
                </a:solidFill>
              </a:defRPr>
            </a:pPr>
            <a:r>
              <a:rPr lang="en-US" sz="2800" dirty="0"/>
              <a:t>Widely available and used since the 1990’s</a:t>
            </a:r>
          </a:p>
          <a:p>
            <a:pPr lvl="0">
              <a:buFont typeface="Arial" panose="020B0604020202020204" pitchFamily="34" charset="0"/>
              <a:buChar char="•"/>
              <a:defRPr sz="1800">
                <a:solidFill>
                  <a:srgbClr val="000000"/>
                </a:solidFill>
              </a:defRPr>
            </a:pPr>
            <a:r>
              <a:rPr lang="en-US" sz="2800" dirty="0"/>
              <a:t>Synthetic or </a:t>
            </a:r>
            <a:r>
              <a:rPr lang="en-US" sz="2800" dirty="0" smtClean="0"/>
              <a:t>animal-derived</a:t>
            </a:r>
            <a:endParaRPr lang="en-US" sz="2800" dirty="0"/>
          </a:p>
          <a:p>
            <a:pPr lvl="0">
              <a:buFont typeface="Arial" panose="020B0604020202020204" pitchFamily="34" charset="0"/>
              <a:buChar char="•"/>
              <a:defRPr sz="1800">
                <a:solidFill>
                  <a:srgbClr val="000000"/>
                </a:solidFill>
              </a:defRPr>
            </a:pPr>
            <a:r>
              <a:rPr lang="en-US" sz="2800" dirty="0" smtClean="0"/>
              <a:t>Greatest benefit with antenatal corticosteroids and if delivered early in RDS course</a:t>
            </a:r>
          </a:p>
          <a:p>
            <a:pPr lvl="0">
              <a:buFont typeface="Arial" panose="020B0604020202020204" pitchFamily="34" charset="0"/>
              <a:buChar char="•"/>
              <a:defRPr sz="1800">
                <a:solidFill>
                  <a:srgbClr val="000000"/>
                </a:solidFill>
              </a:defRPr>
            </a:pPr>
            <a:r>
              <a:rPr sz="2800" dirty="0" smtClean="0"/>
              <a:t>Improves </a:t>
            </a:r>
            <a:r>
              <a:rPr sz="2800" dirty="0"/>
              <a:t>lung </a:t>
            </a:r>
            <a:r>
              <a:rPr sz="2800" dirty="0" smtClean="0"/>
              <a:t>compliance</a:t>
            </a:r>
            <a:r>
              <a:rPr lang="en-US" sz="2800" dirty="0" smtClean="0"/>
              <a:t>, oxygenation, and FRC</a:t>
            </a:r>
            <a:endParaRPr sz="2800" dirty="0"/>
          </a:p>
          <a:p>
            <a:pPr lvl="0">
              <a:buFont typeface="Arial" panose="020B0604020202020204" pitchFamily="34" charset="0"/>
              <a:buChar char="•"/>
              <a:defRPr sz="1800">
                <a:solidFill>
                  <a:srgbClr val="000000"/>
                </a:solidFill>
              </a:defRPr>
            </a:pPr>
            <a:r>
              <a:rPr sz="2800" dirty="0"/>
              <a:t>Reduces the severity </a:t>
            </a:r>
            <a:r>
              <a:rPr lang="en-US" sz="2800" dirty="0" smtClean="0"/>
              <a:t>and mortality </a:t>
            </a:r>
            <a:r>
              <a:rPr sz="2800" dirty="0" smtClean="0"/>
              <a:t>of </a:t>
            </a:r>
            <a:r>
              <a:rPr sz="2800" dirty="0"/>
              <a:t>RDS</a:t>
            </a:r>
          </a:p>
          <a:p>
            <a:pPr>
              <a:buFont typeface="Arial" panose="020B0604020202020204" pitchFamily="34" charset="0"/>
              <a:buChar char="•"/>
              <a:defRPr sz="1800">
                <a:solidFill>
                  <a:srgbClr val="000000"/>
                </a:solidFill>
              </a:defRPr>
            </a:pPr>
            <a:r>
              <a:rPr lang="en-US" sz="2800" dirty="0"/>
              <a:t>Reduced mortality in LBW infants (unresolved </a:t>
            </a:r>
            <a:r>
              <a:rPr lang="en-US" sz="2800" dirty="0" smtClean="0"/>
              <a:t>if it changes BPD incidence alone)</a:t>
            </a:r>
            <a:endParaRPr lang="en-US" sz="2800" dirty="0"/>
          </a:p>
          <a:p>
            <a:pPr lvl="0">
              <a:buFont typeface="Arial" panose="020B0604020202020204" pitchFamily="34" charset="0"/>
              <a:buChar char="•"/>
              <a:defRPr sz="1800">
                <a:solidFill>
                  <a:srgbClr val="000000"/>
                </a:solidFill>
              </a:defRPr>
            </a:pPr>
            <a:r>
              <a:rPr sz="2800" dirty="0" smtClean="0"/>
              <a:t>Reduces </a:t>
            </a:r>
            <a:r>
              <a:rPr sz="2800" dirty="0"/>
              <a:t>the incidence of air leak syndromes</a:t>
            </a:r>
            <a:endParaRPr lang="en-US" sz="2800" dirty="0"/>
          </a:p>
          <a:p>
            <a:pPr lvl="0">
              <a:buFont typeface="Arial" panose="020B0604020202020204" pitchFamily="34" charset="0"/>
              <a:buChar char="•"/>
              <a:defRPr sz="1800">
                <a:solidFill>
                  <a:srgbClr val="000000"/>
                </a:solidFill>
              </a:defRPr>
            </a:pPr>
            <a:r>
              <a:rPr lang="en-US" sz="2800" dirty="0" smtClean="0"/>
              <a:t>Does </a:t>
            </a:r>
            <a:r>
              <a:rPr lang="en-US" sz="2800" u="sng" dirty="0" smtClean="0"/>
              <a:t>not</a:t>
            </a:r>
            <a:r>
              <a:rPr lang="en-US" sz="2800" dirty="0" smtClean="0"/>
              <a:t> inhibit endogenous surfactant synthesis</a:t>
            </a:r>
            <a:endParaRPr sz="2800" dirty="0"/>
          </a:p>
        </p:txBody>
      </p:sp>
    </p:spTree>
    <p:extLst>
      <p:ext uri="{BB962C8B-B14F-4D97-AF65-F5344CB8AC3E}">
        <p14:creationId xmlns:p14="http://schemas.microsoft.com/office/powerpoint/2010/main" val="12829436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2" end="2"/>
                                            </p:txEl>
                                          </p:spTgt>
                                        </p:tgtEl>
                                        <p:attrNameLst>
                                          <p:attrName>style.visibility</p:attrName>
                                        </p:attrNameLst>
                                      </p:cBhvr>
                                      <p:to>
                                        <p:strVal val="visible"/>
                                      </p:to>
                                    </p:set>
                                    <p:animEffect transition="in" filter="fade">
                                      <p:cBhvr>
                                        <p:cTn id="7" dur="500"/>
                                        <p:tgtEl>
                                          <p:spTgt spid="20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3" end="3"/>
                                            </p:txEl>
                                          </p:spTgt>
                                        </p:tgtEl>
                                        <p:attrNameLst>
                                          <p:attrName>style.visibility</p:attrName>
                                        </p:attrNameLst>
                                      </p:cBhvr>
                                      <p:to>
                                        <p:strVal val="visible"/>
                                      </p:to>
                                    </p:set>
                                    <p:animEffect transition="in" filter="fade">
                                      <p:cBhvr>
                                        <p:cTn id="12" dur="500"/>
                                        <p:tgtEl>
                                          <p:spTgt spid="20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4" end="4"/>
                                            </p:txEl>
                                          </p:spTgt>
                                        </p:tgtEl>
                                        <p:attrNameLst>
                                          <p:attrName>style.visibility</p:attrName>
                                        </p:attrNameLst>
                                      </p:cBhvr>
                                      <p:to>
                                        <p:strVal val="visible"/>
                                      </p:to>
                                    </p:set>
                                    <p:animEffect transition="in" filter="fade">
                                      <p:cBhvr>
                                        <p:cTn id="17" dur="500"/>
                                        <p:tgtEl>
                                          <p:spTgt spid="20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4">
                                            <p:txEl>
                                              <p:pRg st="5" end="5"/>
                                            </p:txEl>
                                          </p:spTgt>
                                        </p:tgtEl>
                                        <p:attrNameLst>
                                          <p:attrName>style.visibility</p:attrName>
                                        </p:attrNameLst>
                                      </p:cBhvr>
                                      <p:to>
                                        <p:strVal val="visible"/>
                                      </p:to>
                                    </p:set>
                                    <p:animEffect transition="in" filter="fade">
                                      <p:cBhvr>
                                        <p:cTn id="20" dur="500"/>
                                        <p:tgtEl>
                                          <p:spTgt spid="20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4">
                                            <p:txEl>
                                              <p:pRg st="6" end="6"/>
                                            </p:txEl>
                                          </p:spTgt>
                                        </p:tgtEl>
                                        <p:attrNameLst>
                                          <p:attrName>style.visibility</p:attrName>
                                        </p:attrNameLst>
                                      </p:cBhvr>
                                      <p:to>
                                        <p:strVal val="visible"/>
                                      </p:to>
                                    </p:set>
                                    <p:animEffect transition="in" filter="fade">
                                      <p:cBhvr>
                                        <p:cTn id="25" dur="500"/>
                                        <p:tgtEl>
                                          <p:spTgt spid="20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4">
                                            <p:txEl>
                                              <p:pRg st="7" end="7"/>
                                            </p:txEl>
                                          </p:spTgt>
                                        </p:tgtEl>
                                        <p:attrNameLst>
                                          <p:attrName>style.visibility</p:attrName>
                                        </p:attrNameLst>
                                      </p:cBhvr>
                                      <p:to>
                                        <p:strVal val="visible"/>
                                      </p:to>
                                    </p:set>
                                    <p:animEffect transition="in" filter="fade">
                                      <p:cBhvr>
                                        <p:cTn id="30" dur="500"/>
                                        <p:tgtEl>
                                          <p:spTgt spid="20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 name="Group 208"/>
          <p:cNvGrpSpPr/>
          <p:nvPr/>
        </p:nvGrpSpPr>
        <p:grpSpPr>
          <a:xfrm>
            <a:off x="5063133" y="1750219"/>
            <a:ext cx="2982516" cy="4295180"/>
            <a:chOff x="-12700" y="-355600"/>
            <a:chExt cx="4241800" cy="6108700"/>
          </a:xfrm>
        </p:grpSpPr>
        <p:pic>
          <p:nvPicPr>
            <p:cNvPr id="207" name="droppedImage.pdf"/>
            <p:cNvPicPr/>
            <p:nvPr/>
          </p:nvPicPr>
          <p:blipFill>
            <a:blip r:embed="rId2">
              <a:extLst/>
            </a:blip>
            <a:srcRect l="8063" r="8282"/>
            <a:stretch>
              <a:fillRect/>
            </a:stretch>
          </p:blipFill>
          <p:spPr>
            <a:xfrm>
              <a:off x="0" y="0"/>
              <a:ext cx="4216400" cy="5638800"/>
            </a:xfrm>
            <a:prstGeom prst="rect">
              <a:avLst/>
            </a:prstGeom>
            <a:ln>
              <a:noFill/>
            </a:ln>
            <a:effectLst/>
          </p:spPr>
        </p:pic>
        <p:pic>
          <p:nvPicPr>
            <p:cNvPr id="206" name="Picture 205"/>
            <p:cNvPicPr/>
            <p:nvPr/>
          </p:nvPicPr>
          <p:blipFill>
            <a:blip r:embed="rId3">
              <a:extLst/>
            </a:blip>
            <a:stretch>
              <a:fillRect/>
            </a:stretch>
          </p:blipFill>
          <p:spPr>
            <a:xfrm>
              <a:off x="-12700" y="-355600"/>
              <a:ext cx="4241800" cy="6108700"/>
            </a:xfrm>
            <a:prstGeom prst="rect">
              <a:avLst/>
            </a:prstGeom>
            <a:effectLst/>
          </p:spPr>
        </p:pic>
      </p:grpSp>
      <p:sp>
        <p:nvSpPr>
          <p:cNvPr id="209" name="Shape 209"/>
          <p:cNvSpPr>
            <a:spLocks noGrp="1"/>
          </p:cNvSpPr>
          <p:nvPr>
            <p:ph type="title"/>
          </p:nvPr>
        </p:nvSpPr>
        <p:spPr>
          <a:prstGeom prst="rect">
            <a:avLst/>
          </a:prstGeom>
        </p:spPr>
        <p:txBody>
          <a:bodyPr>
            <a:normAutofit fontScale="90000"/>
          </a:bodyPr>
          <a:lstStyle/>
          <a:p>
            <a:pPr lvl="0">
              <a:defRPr sz="1800">
                <a:solidFill>
                  <a:srgbClr val="000000"/>
                </a:solidFill>
              </a:defRPr>
            </a:pPr>
            <a:r>
              <a:rPr lang="en-US" sz="5900" dirty="0"/>
              <a:t>Exogenous </a:t>
            </a:r>
            <a:r>
              <a:rPr sz="5900" dirty="0"/>
              <a:t>Surfactant: Complications</a:t>
            </a:r>
          </a:p>
        </p:txBody>
      </p:sp>
      <p:sp>
        <p:nvSpPr>
          <p:cNvPr id="210" name="Shape 210"/>
          <p:cNvSpPr>
            <a:spLocks noGrp="1"/>
          </p:cNvSpPr>
          <p:nvPr>
            <p:ph type="body" idx="1"/>
          </p:nvPr>
        </p:nvSpPr>
        <p:spPr>
          <a:xfrm>
            <a:off x="457200" y="1878714"/>
            <a:ext cx="8229600" cy="4247451"/>
          </a:xfrm>
          <a:prstGeom prst="rect">
            <a:avLst/>
          </a:prstGeom>
        </p:spPr>
        <p:txBody>
          <a:bodyPr lIns="0" tIns="0" rIns="0" bIns="0">
            <a:noAutofit/>
          </a:bodyPr>
          <a:lstStyle/>
          <a:p>
            <a:pPr marL="510326" indent="-342900" defTabSz="308063">
              <a:spcBef>
                <a:spcPts val="1969"/>
              </a:spcBef>
              <a:buFont typeface="Arial" panose="020B0604020202020204" pitchFamily="34" charset="0"/>
              <a:buChar char="•"/>
              <a:defRPr sz="1800">
                <a:solidFill>
                  <a:srgbClr val="000000"/>
                </a:solidFill>
              </a:defRPr>
            </a:pPr>
            <a:r>
              <a:rPr sz="2000" dirty="0"/>
              <a:t>Common:</a:t>
            </a:r>
          </a:p>
          <a:p>
            <a:pPr marL="744722" lvl="1" indent="-342900" defTabSz="308063">
              <a:spcBef>
                <a:spcPts val="1969"/>
              </a:spcBef>
              <a:buFont typeface="Arial" panose="020B0604020202020204" pitchFamily="34" charset="0"/>
              <a:buChar char="•"/>
              <a:defRPr sz="1800">
                <a:solidFill>
                  <a:srgbClr val="000000"/>
                </a:solidFill>
              </a:defRPr>
            </a:pPr>
            <a:r>
              <a:rPr sz="2000" dirty="0"/>
              <a:t>Desaturation</a:t>
            </a:r>
          </a:p>
          <a:p>
            <a:pPr marL="744722" lvl="1" indent="-342900" defTabSz="308063">
              <a:spcBef>
                <a:spcPts val="1969"/>
              </a:spcBef>
              <a:buFont typeface="Arial" panose="020B0604020202020204" pitchFamily="34" charset="0"/>
              <a:buChar char="•"/>
              <a:defRPr sz="1800">
                <a:solidFill>
                  <a:srgbClr val="000000"/>
                </a:solidFill>
              </a:defRPr>
            </a:pPr>
            <a:r>
              <a:rPr sz="2000" dirty="0"/>
              <a:t>Bradycardia</a:t>
            </a:r>
          </a:p>
          <a:p>
            <a:pPr marL="744722" lvl="1" indent="-342900" defTabSz="308063">
              <a:spcBef>
                <a:spcPts val="1969"/>
              </a:spcBef>
              <a:buFont typeface="Arial" panose="020B0604020202020204" pitchFamily="34" charset="0"/>
              <a:buChar char="•"/>
              <a:defRPr sz="1800">
                <a:solidFill>
                  <a:srgbClr val="000000"/>
                </a:solidFill>
              </a:defRPr>
            </a:pPr>
            <a:r>
              <a:rPr sz="2000" dirty="0"/>
              <a:t>Apnea</a:t>
            </a:r>
          </a:p>
          <a:p>
            <a:pPr marL="510326" indent="-342900" defTabSz="308063">
              <a:spcBef>
                <a:spcPts val="1969"/>
              </a:spcBef>
              <a:buFont typeface="Arial" panose="020B0604020202020204" pitchFamily="34" charset="0"/>
              <a:buChar char="•"/>
              <a:defRPr sz="1800">
                <a:solidFill>
                  <a:srgbClr val="000000"/>
                </a:solidFill>
              </a:defRPr>
            </a:pPr>
            <a:r>
              <a:rPr sz="2000" dirty="0"/>
              <a:t>Less Common:</a:t>
            </a:r>
          </a:p>
          <a:p>
            <a:pPr marL="744722" lvl="1" indent="-342900" defTabSz="308063">
              <a:spcBef>
                <a:spcPts val="1969"/>
              </a:spcBef>
              <a:buFont typeface="Arial" panose="020B0604020202020204" pitchFamily="34" charset="0"/>
              <a:buChar char="•"/>
              <a:defRPr sz="1800">
                <a:solidFill>
                  <a:srgbClr val="000000"/>
                </a:solidFill>
              </a:defRPr>
            </a:pPr>
            <a:r>
              <a:rPr sz="2000" dirty="0"/>
              <a:t>Pulmonary hemorrhage</a:t>
            </a:r>
          </a:p>
          <a:p>
            <a:pPr marL="744722" lvl="1" indent="-342900" defTabSz="308063">
              <a:spcBef>
                <a:spcPts val="1969"/>
              </a:spcBef>
              <a:buFont typeface="Arial" panose="020B0604020202020204" pitchFamily="34" charset="0"/>
              <a:buChar char="•"/>
              <a:defRPr sz="1800">
                <a:solidFill>
                  <a:srgbClr val="000000"/>
                </a:solidFill>
              </a:defRPr>
            </a:pPr>
            <a:r>
              <a:rPr sz="2000" dirty="0"/>
              <a:t>Pneumothorax</a:t>
            </a:r>
          </a:p>
          <a:p>
            <a:pPr marL="744722" lvl="1" indent="-342900" defTabSz="308063">
              <a:spcBef>
                <a:spcPts val="1969"/>
              </a:spcBef>
              <a:buFont typeface="Arial" panose="020B0604020202020204" pitchFamily="34" charset="0"/>
              <a:buChar char="•"/>
              <a:defRPr sz="1800">
                <a:solidFill>
                  <a:srgbClr val="000000"/>
                </a:solidFill>
              </a:defRPr>
            </a:pPr>
            <a:r>
              <a:rPr sz="2000" dirty="0"/>
              <a:t>Hypotension</a:t>
            </a:r>
          </a:p>
        </p:txBody>
      </p:sp>
    </p:spTree>
    <p:extLst>
      <p:ext uri="{BB962C8B-B14F-4D97-AF65-F5344CB8AC3E}">
        <p14:creationId xmlns:p14="http://schemas.microsoft.com/office/powerpoint/2010/main" val="262384950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When available the published meta-analysis of related randomized-controlled, quasi-randomized controlled, or cluster trials were used to arrive at primary and secondary results and include the reviewers’ final conclusions</a:t>
            </a:r>
          </a:p>
          <a:p>
            <a:r>
              <a:rPr lang="en-US" dirty="0" smtClean="0"/>
              <a:t>The Cochrane Database of Systematic Reviews was the primary source of meta-analyses presented in this talk or a comparable meta-analysis using search, selection criteria, and reports of bias similar to Cochrane analyses</a:t>
            </a:r>
          </a:p>
          <a:p>
            <a:endParaRPr lang="en-US" dirty="0"/>
          </a:p>
        </p:txBody>
      </p:sp>
    </p:spTree>
    <p:extLst>
      <p:ext uri="{BB962C8B-B14F-4D97-AF65-F5344CB8AC3E}">
        <p14:creationId xmlns:p14="http://schemas.microsoft.com/office/powerpoint/2010/main" val="992597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smtClean="0"/>
              <a:t>Exogenous Surfactant: Comparing Types</a:t>
            </a:r>
            <a:endParaRPr lang="en-US" dirty="0"/>
          </a:p>
        </p:txBody>
      </p:sp>
      <p:sp>
        <p:nvSpPr>
          <p:cNvPr id="3" name="Content Placeholder 2"/>
          <p:cNvSpPr>
            <a:spLocks noGrp="1"/>
          </p:cNvSpPr>
          <p:nvPr>
            <p:ph idx="1"/>
          </p:nvPr>
        </p:nvSpPr>
        <p:spPr>
          <a:xfrm>
            <a:off x="152400" y="1371600"/>
            <a:ext cx="8839200" cy="4754565"/>
          </a:xfrm>
        </p:spPr>
        <p:txBody>
          <a:bodyPr>
            <a:normAutofit fontScale="85000" lnSpcReduction="10000"/>
          </a:bodyPr>
          <a:lstStyle/>
          <a:p>
            <a:r>
              <a:rPr lang="en-US" dirty="0" smtClean="0"/>
              <a:t>Bovine derived: Lung Lavage vs Minced</a:t>
            </a:r>
          </a:p>
          <a:p>
            <a:pPr lvl="1"/>
            <a:r>
              <a:rPr lang="en-US" dirty="0" smtClean="0"/>
              <a:t>No differences in mortality or incidence of chronic lung disease</a:t>
            </a:r>
          </a:p>
          <a:p>
            <a:r>
              <a:rPr lang="en-US" dirty="0" smtClean="0"/>
              <a:t>Minced Bovine (</a:t>
            </a:r>
            <a:r>
              <a:rPr lang="en-US" dirty="0" err="1" smtClean="0"/>
              <a:t>beractant</a:t>
            </a:r>
            <a:r>
              <a:rPr lang="en-US" dirty="0" smtClean="0"/>
              <a:t>) vs </a:t>
            </a:r>
            <a:r>
              <a:rPr lang="en-US" dirty="0"/>
              <a:t>M</a:t>
            </a:r>
            <a:r>
              <a:rPr lang="en-US" dirty="0" smtClean="0"/>
              <a:t>inced Porcine (</a:t>
            </a:r>
            <a:r>
              <a:rPr lang="en-US" dirty="0" err="1" smtClean="0"/>
              <a:t>poractant</a:t>
            </a:r>
            <a:r>
              <a:rPr lang="en-US" dirty="0" smtClean="0"/>
              <a:t> alpha)</a:t>
            </a:r>
          </a:p>
          <a:p>
            <a:pPr lvl="1"/>
            <a:r>
              <a:rPr lang="en-US" dirty="0" smtClean="0"/>
              <a:t>Porcine: Decreased mortality before discharge</a:t>
            </a:r>
          </a:p>
          <a:p>
            <a:pPr lvl="1"/>
            <a:r>
              <a:rPr lang="en-US" dirty="0" smtClean="0"/>
              <a:t>Porcine: Decreased risk of death or oxygen requirement at 36 weeks CGA (BPD)</a:t>
            </a:r>
          </a:p>
          <a:p>
            <a:pPr lvl="1"/>
            <a:r>
              <a:rPr lang="en-US" dirty="0" smtClean="0"/>
              <a:t>Porcine: less need for second surfactant dose and less treatment for patent ductus arteriosus (PDA)</a:t>
            </a:r>
          </a:p>
          <a:p>
            <a:pPr lvl="1">
              <a:buFont typeface="Wingdings" panose="05000000000000000000" pitchFamily="2" charset="2"/>
              <a:buChar char="v"/>
            </a:pPr>
            <a:r>
              <a:rPr lang="en-US" dirty="0" smtClean="0"/>
              <a:t>Comparative trials showing superiority used a higher initial dose of </a:t>
            </a:r>
            <a:r>
              <a:rPr lang="en-US" dirty="0" err="1" smtClean="0"/>
              <a:t>poractant</a:t>
            </a:r>
            <a:endParaRPr lang="en-US" dirty="0" smtClean="0"/>
          </a:p>
          <a:p>
            <a:r>
              <a:rPr lang="en-US" dirty="0" smtClean="0"/>
              <a:t>No differences in trials of bovine lavage vs minced porcine</a:t>
            </a:r>
          </a:p>
          <a:p>
            <a:pPr lvl="1"/>
            <a:endParaRPr lang="en-US" dirty="0"/>
          </a:p>
        </p:txBody>
      </p:sp>
    </p:spTree>
    <p:extLst>
      <p:ext uri="{BB962C8B-B14F-4D97-AF65-F5344CB8AC3E}">
        <p14:creationId xmlns:p14="http://schemas.microsoft.com/office/powerpoint/2010/main" val="14334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smtClean="0"/>
              <a:t>Exogenous Surfactant: Comparing Types</a:t>
            </a:r>
            <a:endParaRPr lang="en-US" dirty="0"/>
          </a:p>
        </p:txBody>
      </p:sp>
      <p:sp>
        <p:nvSpPr>
          <p:cNvPr id="3" name="Content Placeholder 2"/>
          <p:cNvSpPr>
            <a:spLocks noGrp="1"/>
          </p:cNvSpPr>
          <p:nvPr>
            <p:ph idx="1"/>
          </p:nvPr>
        </p:nvSpPr>
        <p:spPr>
          <a:xfrm>
            <a:off x="457200" y="1371600"/>
            <a:ext cx="8229600" cy="4754565"/>
          </a:xfrm>
        </p:spPr>
        <p:txBody>
          <a:bodyPr>
            <a:normAutofit/>
          </a:bodyPr>
          <a:lstStyle/>
          <a:p>
            <a:r>
              <a:rPr lang="en-US" dirty="0" smtClean="0"/>
              <a:t>Animal derived vs Protein-free Synthetic</a:t>
            </a:r>
          </a:p>
          <a:p>
            <a:pPr lvl="1"/>
            <a:r>
              <a:rPr lang="en-US" dirty="0" smtClean="0"/>
              <a:t>Animal: greater improvement in weaning early ventilator support and decreased risk of pneumothorax</a:t>
            </a:r>
          </a:p>
          <a:p>
            <a:pPr lvl="1"/>
            <a:r>
              <a:rPr lang="en-US" dirty="0" smtClean="0"/>
              <a:t>Animal: decreased risk of mortality or chronic lung disease</a:t>
            </a:r>
          </a:p>
          <a:p>
            <a:pPr lvl="1"/>
            <a:r>
              <a:rPr lang="en-US" dirty="0" smtClean="0"/>
              <a:t>Animal: increased risk of necrotizing enterocolitis (NEC) and intraventricular hemorrhage (IVH, all grades)</a:t>
            </a:r>
          </a:p>
          <a:p>
            <a:pPr lvl="1"/>
            <a:endParaRPr lang="en-US" dirty="0" smtClean="0"/>
          </a:p>
          <a:p>
            <a:pPr lvl="1"/>
            <a:endParaRPr lang="en-US" dirty="0"/>
          </a:p>
        </p:txBody>
      </p:sp>
    </p:spTree>
    <p:extLst>
      <p:ext uri="{BB962C8B-B14F-4D97-AF65-F5344CB8AC3E}">
        <p14:creationId xmlns:p14="http://schemas.microsoft.com/office/powerpoint/2010/main" val="3680598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smtClean="0"/>
              <a:t>Exogenous Surfactant: Modes of Delivery</a:t>
            </a:r>
            <a:endParaRPr lang="en-US" dirty="0"/>
          </a:p>
        </p:txBody>
      </p:sp>
      <p:sp>
        <p:nvSpPr>
          <p:cNvPr id="3" name="Content Placeholder 2"/>
          <p:cNvSpPr>
            <a:spLocks noGrp="1"/>
          </p:cNvSpPr>
          <p:nvPr>
            <p:ph idx="1"/>
          </p:nvPr>
        </p:nvSpPr>
        <p:spPr>
          <a:xfrm>
            <a:off x="152400" y="1600202"/>
            <a:ext cx="8839200" cy="4525963"/>
          </a:xfrm>
        </p:spPr>
        <p:txBody>
          <a:bodyPr>
            <a:normAutofit fontScale="85000" lnSpcReduction="20000"/>
          </a:bodyPr>
          <a:lstStyle/>
          <a:p>
            <a:r>
              <a:rPr lang="en-US" dirty="0" smtClean="0"/>
              <a:t>Mode of delivery in placebo trials: intubation for RDS and </a:t>
            </a:r>
            <a:r>
              <a:rPr lang="en-US" dirty="0"/>
              <a:t>i</a:t>
            </a:r>
            <a:r>
              <a:rPr lang="en-US" dirty="0" smtClean="0"/>
              <a:t>nstillation of fluid suspension via ETT</a:t>
            </a:r>
          </a:p>
          <a:p>
            <a:r>
              <a:rPr lang="en-US" dirty="0" smtClean="0"/>
              <a:t>Early surfactant (&lt;2-3 hours) shows improved outcomes</a:t>
            </a:r>
          </a:p>
          <a:p>
            <a:r>
              <a:rPr lang="en-US" dirty="0" smtClean="0"/>
              <a:t>Yet, even several large volume/high pressure PPV breaths may damage the immature lung and result in BPD</a:t>
            </a:r>
          </a:p>
          <a:p>
            <a:endParaRPr lang="en-US" dirty="0"/>
          </a:p>
          <a:p>
            <a:r>
              <a:rPr lang="en-US" dirty="0" smtClean="0"/>
              <a:t>INSURE: </a:t>
            </a:r>
            <a:r>
              <a:rPr lang="en-US" u="sng" dirty="0" smtClean="0"/>
              <a:t>I</a:t>
            </a:r>
            <a:r>
              <a:rPr lang="en-US" dirty="0" smtClean="0"/>
              <a:t>ntubate-</a:t>
            </a:r>
            <a:r>
              <a:rPr lang="en-US" u="sng" dirty="0" err="1" smtClean="0"/>
              <a:t>SUR</a:t>
            </a:r>
            <a:r>
              <a:rPr lang="en-US" dirty="0" err="1" smtClean="0"/>
              <a:t>factant</a:t>
            </a:r>
            <a:r>
              <a:rPr lang="en-US" dirty="0" smtClean="0"/>
              <a:t>-</a:t>
            </a:r>
            <a:r>
              <a:rPr lang="en-US" u="sng" dirty="0" smtClean="0"/>
              <a:t>E</a:t>
            </a:r>
            <a:r>
              <a:rPr lang="en-US" dirty="0" smtClean="0"/>
              <a:t>xtubate</a:t>
            </a:r>
          </a:p>
          <a:p>
            <a:r>
              <a:rPr lang="en-US" dirty="0" smtClean="0"/>
              <a:t>LISA: </a:t>
            </a:r>
            <a:r>
              <a:rPr lang="en-US" u="sng" dirty="0" smtClean="0"/>
              <a:t>L</a:t>
            </a:r>
            <a:r>
              <a:rPr lang="en-US" dirty="0" smtClean="0"/>
              <a:t>ess </a:t>
            </a:r>
            <a:r>
              <a:rPr lang="en-US" u="sng" dirty="0" smtClean="0"/>
              <a:t>I</a:t>
            </a:r>
            <a:r>
              <a:rPr lang="en-US" dirty="0" smtClean="0"/>
              <a:t>nvasive </a:t>
            </a:r>
            <a:r>
              <a:rPr lang="en-US" u="sng" dirty="0" smtClean="0"/>
              <a:t>S</a:t>
            </a:r>
            <a:r>
              <a:rPr lang="en-US" dirty="0" smtClean="0"/>
              <a:t>urfactant </a:t>
            </a:r>
            <a:r>
              <a:rPr lang="en-US" u="sng" dirty="0" smtClean="0"/>
              <a:t>A</a:t>
            </a:r>
            <a:r>
              <a:rPr lang="en-US" dirty="0" smtClean="0"/>
              <a:t>dministration</a:t>
            </a:r>
          </a:p>
          <a:p>
            <a:pPr lvl="1"/>
            <a:r>
              <a:rPr lang="en-US" dirty="0" smtClean="0"/>
              <a:t>MIST: </a:t>
            </a:r>
            <a:r>
              <a:rPr lang="en-US" u="sng" dirty="0" smtClean="0"/>
              <a:t>M</a:t>
            </a:r>
            <a:r>
              <a:rPr lang="en-US" dirty="0" smtClean="0"/>
              <a:t>inimally </a:t>
            </a:r>
            <a:r>
              <a:rPr lang="en-US" u="sng" dirty="0" smtClean="0"/>
              <a:t>I</a:t>
            </a:r>
            <a:r>
              <a:rPr lang="en-US" dirty="0" smtClean="0"/>
              <a:t>nvasive </a:t>
            </a:r>
            <a:r>
              <a:rPr lang="en-US" u="sng" dirty="0" smtClean="0"/>
              <a:t>S</a:t>
            </a:r>
            <a:r>
              <a:rPr lang="en-US" dirty="0" smtClean="0"/>
              <a:t>urfactant </a:t>
            </a:r>
            <a:r>
              <a:rPr lang="en-US" u="sng" dirty="0" smtClean="0"/>
              <a:t>T</a:t>
            </a:r>
            <a:r>
              <a:rPr lang="en-US" dirty="0" smtClean="0"/>
              <a:t>herapy</a:t>
            </a:r>
          </a:p>
          <a:p>
            <a:r>
              <a:rPr lang="en-US" dirty="0" smtClean="0"/>
              <a:t>LMA: </a:t>
            </a:r>
            <a:r>
              <a:rPr lang="en-US" u="sng" dirty="0" smtClean="0"/>
              <a:t>L</a:t>
            </a:r>
            <a:r>
              <a:rPr lang="en-US" dirty="0" smtClean="0"/>
              <a:t>aryngeal </a:t>
            </a:r>
            <a:r>
              <a:rPr lang="en-US" u="sng" dirty="0" smtClean="0"/>
              <a:t>M</a:t>
            </a:r>
            <a:r>
              <a:rPr lang="en-US" dirty="0" smtClean="0"/>
              <a:t>asked </a:t>
            </a:r>
            <a:r>
              <a:rPr lang="en-US" u="sng" dirty="0" smtClean="0"/>
              <a:t>A</a:t>
            </a:r>
            <a:r>
              <a:rPr lang="en-US" dirty="0" smtClean="0"/>
              <a:t>irway administration</a:t>
            </a:r>
          </a:p>
          <a:p>
            <a:r>
              <a:rPr lang="en-US" dirty="0"/>
              <a:t>N</a:t>
            </a:r>
            <a:r>
              <a:rPr lang="en-US" dirty="0" smtClean="0"/>
              <a:t>ebulization: aerosolized surfactant</a:t>
            </a:r>
          </a:p>
        </p:txBody>
      </p:sp>
    </p:spTree>
    <p:extLst>
      <p:ext uri="{BB962C8B-B14F-4D97-AF65-F5344CB8AC3E}">
        <p14:creationId xmlns:p14="http://schemas.microsoft.com/office/powerpoint/2010/main" val="261502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smtClean="0"/>
              <a:t>Exogenous Surfactant: INSURE Delivery</a:t>
            </a:r>
            <a:endParaRPr lang="en-US" dirty="0"/>
          </a:p>
        </p:txBody>
      </p:sp>
      <p:sp>
        <p:nvSpPr>
          <p:cNvPr id="3" name="Content Placeholder 2"/>
          <p:cNvSpPr>
            <a:spLocks noGrp="1"/>
          </p:cNvSpPr>
          <p:nvPr>
            <p:ph idx="1"/>
          </p:nvPr>
        </p:nvSpPr>
        <p:spPr>
          <a:xfrm>
            <a:off x="152400" y="1600202"/>
            <a:ext cx="8839200" cy="4525963"/>
          </a:xfrm>
        </p:spPr>
        <p:txBody>
          <a:bodyPr>
            <a:normAutofit fontScale="77500" lnSpcReduction="20000"/>
          </a:bodyPr>
          <a:lstStyle/>
          <a:p>
            <a:r>
              <a:rPr lang="en-US" dirty="0"/>
              <a:t>P</a:t>
            </a:r>
            <a:r>
              <a:rPr lang="en-US" dirty="0" smtClean="0"/>
              <a:t>rophylactic INSURE vs CPAP</a:t>
            </a:r>
          </a:p>
          <a:p>
            <a:pPr lvl="1"/>
            <a:r>
              <a:rPr lang="en-US" dirty="0" smtClean="0"/>
              <a:t>infants were intubated, received surfactant, and immediately extubated to minimize mechanical ventilation, if necessary sedation would be reversed</a:t>
            </a:r>
          </a:p>
          <a:p>
            <a:pPr lvl="1"/>
            <a:r>
              <a:rPr lang="en-US" dirty="0" smtClean="0"/>
              <a:t>No benefits (death and/or BPD) of early prophylactic surfactant with INSURE vs CPAP and rescue surfactant</a:t>
            </a:r>
          </a:p>
          <a:p>
            <a:pPr lvl="1"/>
            <a:r>
              <a:rPr lang="en-US" dirty="0" smtClean="0"/>
              <a:t>&gt;60% of infants failed to extubate after INSURE leading to longer duration of mechanical ventilation</a:t>
            </a:r>
          </a:p>
          <a:p>
            <a:r>
              <a:rPr lang="en-US" dirty="0" smtClean="0"/>
              <a:t>Conclusion</a:t>
            </a:r>
            <a:r>
              <a:rPr lang="en-US" dirty="0"/>
              <a:t>: </a:t>
            </a:r>
            <a:r>
              <a:rPr lang="en-US" dirty="0" smtClean="0"/>
              <a:t>Routine </a:t>
            </a:r>
            <a:r>
              <a:rPr lang="en-US" dirty="0"/>
              <a:t>stabilization on CPAP demonstrated a decrease in the risk of </a:t>
            </a:r>
            <a:r>
              <a:rPr lang="en-US" dirty="0" smtClean="0"/>
              <a:t>death or BPD in </a:t>
            </a:r>
            <a:r>
              <a:rPr lang="en-US" dirty="0"/>
              <a:t>infants </a:t>
            </a:r>
            <a:r>
              <a:rPr lang="en-US" dirty="0" smtClean="0"/>
              <a:t>successfully stabilized </a:t>
            </a:r>
            <a:r>
              <a:rPr lang="en-US" dirty="0"/>
              <a:t>on </a:t>
            </a:r>
            <a:r>
              <a:rPr lang="en-US" dirty="0" smtClean="0"/>
              <a:t>CPAP.</a:t>
            </a:r>
          </a:p>
          <a:p>
            <a:r>
              <a:rPr lang="en-US" dirty="0" smtClean="0"/>
              <a:t>Practical: Better to start with CPAP support in DR if possible and intubate and administer surfactant only to infants with signs of RDS/worsening respiratory failure (within first 2-3 hours of life)</a:t>
            </a:r>
          </a:p>
        </p:txBody>
      </p:sp>
    </p:spTree>
    <p:extLst>
      <p:ext uri="{BB962C8B-B14F-4D97-AF65-F5344CB8AC3E}">
        <p14:creationId xmlns:p14="http://schemas.microsoft.com/office/powerpoint/2010/main" val="232673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smtClean="0"/>
              <a:t>Exogenous Surfactant: LISA/MIST Delivery</a:t>
            </a:r>
            <a:endParaRPr lang="en-US" dirty="0"/>
          </a:p>
        </p:txBody>
      </p:sp>
      <p:sp>
        <p:nvSpPr>
          <p:cNvPr id="3" name="Content Placeholder 2"/>
          <p:cNvSpPr>
            <a:spLocks noGrp="1"/>
          </p:cNvSpPr>
          <p:nvPr>
            <p:ph idx="1"/>
          </p:nvPr>
        </p:nvSpPr>
        <p:spPr>
          <a:xfrm>
            <a:off x="152400" y="1295400"/>
            <a:ext cx="8839200" cy="4830765"/>
          </a:xfrm>
        </p:spPr>
        <p:txBody>
          <a:bodyPr>
            <a:noAutofit/>
          </a:bodyPr>
          <a:lstStyle/>
          <a:p>
            <a:r>
              <a:rPr lang="en-US" sz="2800" dirty="0" smtClean="0"/>
              <a:t>LISA</a:t>
            </a:r>
          </a:p>
          <a:p>
            <a:pPr lvl="1"/>
            <a:r>
              <a:rPr lang="en-US" sz="2600" dirty="0" smtClean="0"/>
              <a:t>In an infant on CPAP, a </a:t>
            </a:r>
            <a:r>
              <a:rPr lang="en-US" sz="2600" dirty="0"/>
              <a:t>thin catheter is placed </a:t>
            </a:r>
            <a:r>
              <a:rPr lang="en-US" sz="2600" dirty="0" smtClean="0"/>
              <a:t>between the vocal cords with </a:t>
            </a:r>
            <a:r>
              <a:rPr lang="en-US" sz="2600" dirty="0"/>
              <a:t>the aid of Magill forceps under direct </a:t>
            </a:r>
            <a:r>
              <a:rPr lang="en-US" sz="2600" dirty="0" smtClean="0"/>
              <a:t>laryngoscopy; surfactant is administered during spontaneous breathing</a:t>
            </a:r>
          </a:p>
          <a:p>
            <a:pPr lvl="1"/>
            <a:r>
              <a:rPr lang="en-US" sz="2600" dirty="0" smtClean="0"/>
              <a:t>Improved oxygenation and end-expiratory volume</a:t>
            </a:r>
            <a:endParaRPr lang="en-US" sz="2800" dirty="0" smtClean="0"/>
          </a:p>
          <a:p>
            <a:r>
              <a:rPr lang="en-US" sz="2800" dirty="0" smtClean="0"/>
              <a:t>MIST</a:t>
            </a:r>
          </a:p>
          <a:p>
            <a:pPr lvl="1"/>
            <a:r>
              <a:rPr lang="en-US" sz="2600" dirty="0" smtClean="0"/>
              <a:t>A rigid vascular catheter is placed between the vocal cords without the use of Magill forceps</a:t>
            </a:r>
            <a:r>
              <a:rPr lang="en-US" sz="2600" dirty="0"/>
              <a:t>; surfactant is </a:t>
            </a:r>
            <a:r>
              <a:rPr lang="en-US" sz="2600" dirty="0" smtClean="0"/>
              <a:t>similarly administered </a:t>
            </a:r>
            <a:r>
              <a:rPr lang="en-US" sz="2600" dirty="0"/>
              <a:t>during spontaneous </a:t>
            </a:r>
            <a:r>
              <a:rPr lang="en-US" sz="2600" dirty="0" smtClean="0"/>
              <a:t>breathing</a:t>
            </a:r>
          </a:p>
          <a:p>
            <a:pPr lvl="1"/>
            <a:r>
              <a:rPr lang="en-US" sz="2600" dirty="0" smtClean="0"/>
              <a:t>Similar results to LISA</a:t>
            </a:r>
            <a:endParaRPr lang="en-US" sz="2600" dirty="0"/>
          </a:p>
          <a:p>
            <a:pPr lvl="1"/>
            <a:endParaRPr lang="en-US" dirty="0" smtClean="0"/>
          </a:p>
        </p:txBody>
      </p:sp>
    </p:spTree>
    <p:extLst>
      <p:ext uri="{BB962C8B-B14F-4D97-AF65-F5344CB8AC3E}">
        <p14:creationId xmlns:p14="http://schemas.microsoft.com/office/powerpoint/2010/main" val="23232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smtClean="0"/>
              <a:t>Exogenous Surfactant: LISA/MIST Delivery</a:t>
            </a:r>
            <a:endParaRPr lang="en-US" dirty="0"/>
          </a:p>
        </p:txBody>
      </p:sp>
      <p:sp>
        <p:nvSpPr>
          <p:cNvPr id="3" name="Content Placeholder 2"/>
          <p:cNvSpPr>
            <a:spLocks noGrp="1"/>
          </p:cNvSpPr>
          <p:nvPr>
            <p:ph idx="1"/>
          </p:nvPr>
        </p:nvSpPr>
        <p:spPr>
          <a:xfrm>
            <a:off x="304800" y="1600202"/>
            <a:ext cx="8534400" cy="4525963"/>
          </a:xfrm>
        </p:spPr>
        <p:txBody>
          <a:bodyPr>
            <a:normAutofit fontScale="77500" lnSpcReduction="20000"/>
          </a:bodyPr>
          <a:lstStyle/>
          <a:p>
            <a:r>
              <a:rPr lang="en-US" dirty="0" smtClean="0"/>
              <a:t>LISA/MIST vs Intubation and surfactant </a:t>
            </a:r>
          </a:p>
          <a:p>
            <a:pPr lvl="1"/>
            <a:r>
              <a:rPr lang="en-US" dirty="0" smtClean="0"/>
              <a:t>Significant reduction in death and/or BPD</a:t>
            </a:r>
          </a:p>
          <a:p>
            <a:pPr lvl="1"/>
            <a:r>
              <a:rPr lang="en-US" dirty="0" smtClean="0"/>
              <a:t>Decreased risk of intraventricular hemorrhage (IVH, Grades 3&amp;4)</a:t>
            </a:r>
          </a:p>
          <a:p>
            <a:pPr lvl="1"/>
            <a:r>
              <a:rPr lang="en-US" dirty="0"/>
              <a:t>More likely to remain extubated at 72 hours</a:t>
            </a:r>
          </a:p>
          <a:p>
            <a:pPr lvl="1"/>
            <a:r>
              <a:rPr lang="en-US" dirty="0" smtClean="0"/>
              <a:t>Less need for mechanical ventilation during duration of hospitalization</a:t>
            </a:r>
          </a:p>
          <a:p>
            <a:r>
              <a:rPr lang="en-US" dirty="0"/>
              <a:t>LISA/MIST vs </a:t>
            </a:r>
            <a:r>
              <a:rPr lang="en-US" dirty="0" smtClean="0"/>
              <a:t>CPAP alone</a:t>
            </a:r>
            <a:endParaRPr lang="en-US" dirty="0"/>
          </a:p>
          <a:p>
            <a:pPr lvl="1"/>
            <a:r>
              <a:rPr lang="en-US" dirty="0"/>
              <a:t>Significant reduction in </a:t>
            </a:r>
            <a:r>
              <a:rPr lang="en-US" dirty="0" smtClean="0"/>
              <a:t>death </a:t>
            </a:r>
            <a:r>
              <a:rPr lang="en-US" dirty="0"/>
              <a:t>and/or BPD</a:t>
            </a:r>
          </a:p>
          <a:p>
            <a:pPr lvl="1"/>
            <a:r>
              <a:rPr lang="en-US" dirty="0"/>
              <a:t>Decreased risk of </a:t>
            </a:r>
            <a:r>
              <a:rPr lang="en-US" dirty="0" smtClean="0"/>
              <a:t>air leaks</a:t>
            </a:r>
            <a:endParaRPr lang="en-US" dirty="0"/>
          </a:p>
          <a:p>
            <a:endParaRPr lang="en-US" dirty="0" smtClean="0"/>
          </a:p>
          <a:p>
            <a:r>
              <a:rPr lang="en-US" dirty="0" smtClean="0"/>
              <a:t>Some controversy over pre-medication: use of premedication increased need for PPV and intubation potentially diminishing positive effects of LISA/MIST</a:t>
            </a:r>
          </a:p>
        </p:txBody>
      </p:sp>
    </p:spTree>
    <p:extLst>
      <p:ext uri="{BB962C8B-B14F-4D97-AF65-F5344CB8AC3E}">
        <p14:creationId xmlns:p14="http://schemas.microsoft.com/office/powerpoint/2010/main" val="292530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dirty="0" smtClean="0"/>
              <a:t>Exogenous Surfactant: LMA Delivery</a:t>
            </a:r>
            <a:endParaRPr lang="en-US" dirty="0"/>
          </a:p>
        </p:txBody>
      </p:sp>
      <p:sp>
        <p:nvSpPr>
          <p:cNvPr id="3" name="Content Placeholder 2"/>
          <p:cNvSpPr>
            <a:spLocks noGrp="1"/>
          </p:cNvSpPr>
          <p:nvPr>
            <p:ph idx="1"/>
          </p:nvPr>
        </p:nvSpPr>
        <p:spPr>
          <a:xfrm>
            <a:off x="152400" y="1600202"/>
            <a:ext cx="8839200" cy="4525963"/>
          </a:xfrm>
        </p:spPr>
        <p:txBody>
          <a:bodyPr>
            <a:normAutofit/>
          </a:bodyPr>
          <a:lstStyle/>
          <a:p>
            <a:r>
              <a:rPr lang="en-US" dirty="0"/>
              <a:t>The laryngeal mask </a:t>
            </a:r>
            <a:r>
              <a:rPr lang="en-US" dirty="0" smtClean="0"/>
              <a:t>airway (LMA</a:t>
            </a:r>
            <a:r>
              <a:rPr lang="en-US" dirty="0"/>
              <a:t>) is a </a:t>
            </a:r>
            <a:r>
              <a:rPr lang="en-US" dirty="0" err="1"/>
              <a:t>supraglottic</a:t>
            </a:r>
            <a:r>
              <a:rPr lang="en-US" dirty="0"/>
              <a:t> device that is usually used to apply positive pressure ventilation for a short </a:t>
            </a:r>
            <a:r>
              <a:rPr lang="en-US" dirty="0" smtClean="0"/>
              <a:t>time</a:t>
            </a:r>
          </a:p>
        </p:txBody>
      </p:sp>
      <p:pic>
        <p:nvPicPr>
          <p:cNvPr id="2050" name="Picture 2" descr="C:\Users\Raffay\AppData\Local\Microsoft\Windows\Temporary Internet Files\Content.IE5\1O0R514D\8001-8005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93869"/>
            <a:ext cx="4572000" cy="343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7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dirty="0" smtClean="0"/>
              <a:t>Exogenous Surfactant: LMA Delivery</a:t>
            </a:r>
            <a:endParaRPr lang="en-US" dirty="0"/>
          </a:p>
        </p:txBody>
      </p:sp>
      <p:sp>
        <p:nvSpPr>
          <p:cNvPr id="3" name="Content Placeholder 2"/>
          <p:cNvSpPr>
            <a:spLocks noGrp="1"/>
          </p:cNvSpPr>
          <p:nvPr>
            <p:ph idx="1"/>
          </p:nvPr>
        </p:nvSpPr>
        <p:spPr>
          <a:xfrm>
            <a:off x="152400" y="1600202"/>
            <a:ext cx="8839200" cy="4525963"/>
          </a:xfrm>
        </p:spPr>
        <p:txBody>
          <a:bodyPr>
            <a:normAutofit fontScale="92500" lnSpcReduction="20000"/>
          </a:bodyPr>
          <a:lstStyle/>
          <a:p>
            <a:r>
              <a:rPr lang="en-US" dirty="0" smtClean="0"/>
              <a:t>Small trials of LMA delivery of surfactant</a:t>
            </a:r>
          </a:p>
          <a:p>
            <a:pPr lvl="1"/>
            <a:r>
              <a:rPr lang="en-US" dirty="0" smtClean="0"/>
              <a:t>LMA surfactant shown to improve oxygenation</a:t>
            </a:r>
          </a:p>
          <a:p>
            <a:pPr lvl="1"/>
            <a:r>
              <a:rPr lang="en-US" dirty="0" smtClean="0"/>
              <a:t>Compared to INSURE, infants less likely to require subsequent mechanical ventilation (likely due to INSURE pre-medication)</a:t>
            </a:r>
          </a:p>
          <a:p>
            <a:pPr lvl="1"/>
            <a:r>
              <a:rPr lang="en-US" dirty="0" smtClean="0"/>
              <a:t>LMA used as a guide for MIST catheter placement</a:t>
            </a:r>
          </a:p>
          <a:p>
            <a:pPr lvl="1"/>
            <a:endParaRPr lang="en-US" dirty="0"/>
          </a:p>
          <a:p>
            <a:r>
              <a:rPr lang="en-US" dirty="0"/>
              <a:t>LMA placement has not yet been proven feasible in the smallest of infants </a:t>
            </a:r>
            <a:r>
              <a:rPr lang="en-US" dirty="0" smtClean="0"/>
              <a:t>(&lt;1 kg) who would benefit most </a:t>
            </a:r>
            <a:r>
              <a:rPr lang="en-US" dirty="0"/>
              <a:t>from less invasive surfactant administration methods</a:t>
            </a:r>
            <a:endParaRPr lang="en-US" dirty="0" smtClean="0"/>
          </a:p>
        </p:txBody>
      </p:sp>
    </p:spTree>
    <p:extLst>
      <p:ext uri="{BB962C8B-B14F-4D97-AF65-F5344CB8AC3E}">
        <p14:creationId xmlns:p14="http://schemas.microsoft.com/office/powerpoint/2010/main" val="10578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dirty="0" smtClean="0"/>
              <a:t>Exogenous Surfactant: Nebulization</a:t>
            </a:r>
            <a:endParaRPr lang="en-US" dirty="0"/>
          </a:p>
        </p:txBody>
      </p:sp>
      <p:sp>
        <p:nvSpPr>
          <p:cNvPr id="3" name="Content Placeholder 2"/>
          <p:cNvSpPr>
            <a:spLocks noGrp="1"/>
          </p:cNvSpPr>
          <p:nvPr>
            <p:ph idx="1"/>
          </p:nvPr>
        </p:nvSpPr>
        <p:spPr>
          <a:xfrm>
            <a:off x="152400" y="1447800"/>
            <a:ext cx="8839200" cy="4525963"/>
          </a:xfrm>
        </p:spPr>
        <p:txBody>
          <a:bodyPr>
            <a:normAutofit/>
          </a:bodyPr>
          <a:lstStyle/>
          <a:p>
            <a:r>
              <a:rPr lang="en-US" dirty="0" smtClean="0"/>
              <a:t>Studies using jet nebulizers in the late 90’s had very low surfactant deposition (&lt;1%) and thus did not show convincing evidence in treatment of RDS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82" t="7902" r="57821" b="6481"/>
          <a:stretch/>
        </p:blipFill>
        <p:spPr bwMode="auto">
          <a:xfrm>
            <a:off x="5324471" y="3453773"/>
            <a:ext cx="3667129" cy="294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152400" y="2971800"/>
            <a:ext cx="5181600" cy="3535363"/>
          </a:xfrm>
          <a:prstGeom prst="rect">
            <a:avLst/>
          </a:prstGeom>
        </p:spPr>
        <p:txBody>
          <a:bodyPr vert="horz" lIns="91430" tIns="45716" rIns="91430" bIns="45716" rtlCol="0">
            <a:normAutofit/>
          </a:bodyPr>
          <a:lstStyle>
            <a:lvl1pPr marL="342865" indent="-342865" algn="l" defTabSz="9143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4" indent="-285722" algn="l" defTabSz="9143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3" indent="-228576" algn="l" defTabSz="9143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3"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02"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More recent studies have utilized vibrating perforated membrane nebulizers (&gt;14% lung deposition) which have shown improved oxygenation in a RDS feasibility pilot study</a:t>
            </a:r>
          </a:p>
        </p:txBody>
      </p:sp>
      <p:sp>
        <p:nvSpPr>
          <p:cNvPr id="4" name="TextBox 3"/>
          <p:cNvSpPr txBox="1"/>
          <p:nvPr/>
        </p:nvSpPr>
        <p:spPr>
          <a:xfrm>
            <a:off x="5562601" y="3124200"/>
            <a:ext cx="3276600" cy="369332"/>
          </a:xfrm>
          <a:prstGeom prst="rect">
            <a:avLst/>
          </a:prstGeom>
          <a:noFill/>
        </p:spPr>
        <p:txBody>
          <a:bodyPr wrap="square" rtlCol="0">
            <a:spAutoFit/>
          </a:bodyPr>
          <a:lstStyle/>
          <a:p>
            <a:pPr algn="ctr"/>
            <a:r>
              <a:rPr lang="en-US" b="1" dirty="0" smtClean="0"/>
              <a:t>Vibrating Perforated Membrane</a:t>
            </a:r>
            <a:endParaRPr lang="en-US" b="1" dirty="0"/>
          </a:p>
        </p:txBody>
      </p:sp>
      <p:sp>
        <p:nvSpPr>
          <p:cNvPr id="6" name="TextBox 5"/>
          <p:cNvSpPr txBox="1"/>
          <p:nvPr/>
        </p:nvSpPr>
        <p:spPr>
          <a:xfrm>
            <a:off x="5535949" y="6172200"/>
            <a:ext cx="3379451" cy="430887"/>
          </a:xfrm>
          <a:prstGeom prst="rect">
            <a:avLst/>
          </a:prstGeom>
          <a:noFill/>
        </p:spPr>
        <p:txBody>
          <a:bodyPr wrap="none" rtlCol="0">
            <a:spAutoFit/>
          </a:bodyPr>
          <a:lstStyle/>
          <a:p>
            <a:r>
              <a:rPr lang="en-US" sz="1100" dirty="0"/>
              <a:t>Pillow </a:t>
            </a:r>
            <a:r>
              <a:rPr lang="en-US" sz="1100" dirty="0" smtClean="0"/>
              <a:t>&amp; </a:t>
            </a:r>
            <a:r>
              <a:rPr lang="en-US" sz="1100" dirty="0" err="1" smtClean="0"/>
              <a:t>Minocchieri</a:t>
            </a:r>
            <a:r>
              <a:rPr lang="en-US" sz="1100" dirty="0" smtClean="0"/>
              <a:t>. Neonatology</a:t>
            </a:r>
            <a:r>
              <a:rPr lang="en-US" sz="1100" dirty="0"/>
              <a:t>. 2012;101(4):337-44.</a:t>
            </a:r>
          </a:p>
          <a:p>
            <a:endParaRPr lang="en-US" sz="1100" dirty="0"/>
          </a:p>
        </p:txBody>
      </p:sp>
    </p:spTree>
    <p:extLst>
      <p:ext uri="{BB962C8B-B14F-4D97-AF65-F5344CB8AC3E}">
        <p14:creationId xmlns:p14="http://schemas.microsoft.com/office/powerpoint/2010/main" val="335251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50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dirty="0" smtClean="0"/>
              <a:t>Exogenous Surfactant: Nebulization</a:t>
            </a:r>
            <a:endParaRPr lang="en-US" dirty="0"/>
          </a:p>
        </p:txBody>
      </p:sp>
      <p:sp>
        <p:nvSpPr>
          <p:cNvPr id="3" name="Content Placeholder 2"/>
          <p:cNvSpPr>
            <a:spLocks noGrp="1"/>
          </p:cNvSpPr>
          <p:nvPr>
            <p:ph idx="1"/>
          </p:nvPr>
        </p:nvSpPr>
        <p:spPr>
          <a:xfrm>
            <a:off x="152400" y="1600202"/>
            <a:ext cx="8839200" cy="4525963"/>
          </a:xfrm>
        </p:spPr>
        <p:txBody>
          <a:bodyPr>
            <a:normAutofit/>
          </a:bodyPr>
          <a:lstStyle/>
          <a:p>
            <a:r>
              <a:rPr lang="en-US" dirty="0"/>
              <a:t>Powdered surfactant protein </a:t>
            </a:r>
            <a:r>
              <a:rPr lang="en-US" dirty="0" err="1"/>
              <a:t>aerosolizers</a:t>
            </a:r>
            <a:r>
              <a:rPr lang="en-US" dirty="0"/>
              <a:t> are also being developed to deliver concentrated recombinant surfactant protein (SP-C)</a:t>
            </a:r>
          </a:p>
          <a:p>
            <a:endParaRPr lang="en-US" dirty="0" smtClean="0"/>
          </a:p>
          <a:p>
            <a:r>
              <a:rPr lang="en-US" dirty="0" smtClean="0"/>
              <a:t>Not currently recommended, but ongoing controlled-trials of surfactant nebulization may soon provide additional evidence in RDS</a:t>
            </a:r>
          </a:p>
        </p:txBody>
      </p:sp>
    </p:spTree>
    <p:extLst>
      <p:ext uri="{BB962C8B-B14F-4D97-AF65-F5344CB8AC3E}">
        <p14:creationId xmlns:p14="http://schemas.microsoft.com/office/powerpoint/2010/main" val="30886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a:t>Neonatology: Historical Perspectives</a:t>
            </a:r>
          </a:p>
        </p:txBody>
      </p:sp>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687" t="16839" r="52116" b="13487"/>
          <a:stretch/>
        </p:blipFill>
        <p:spPr bwMode="auto">
          <a:xfrm>
            <a:off x="0" y="1143000"/>
            <a:ext cx="9144000" cy="448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637782"/>
            <a:ext cx="8305800" cy="1087796"/>
          </a:xfrm>
          <a:prstGeom prst="rect">
            <a:avLst/>
          </a:prstGeom>
          <a:solidFill>
            <a:schemeClr val="bg1"/>
          </a:solidFill>
        </p:spPr>
        <p:txBody>
          <a:bodyPr wrap="square" lIns="91430" tIns="45716" rIns="91430" bIns="45716" rtlCol="0">
            <a:spAutoFit/>
          </a:bodyPr>
          <a:lstStyle/>
          <a:p>
            <a:endParaRPr lang="en-US" sz="1600" dirty="0"/>
          </a:p>
          <a:p>
            <a:endParaRPr lang="en-US" sz="1600" dirty="0"/>
          </a:p>
          <a:p>
            <a:endParaRPr lang="en-US" sz="1600" dirty="0"/>
          </a:p>
          <a:p>
            <a:endParaRPr lang="en-US" sz="1600" dirty="0"/>
          </a:p>
        </p:txBody>
      </p:sp>
      <p:sp>
        <p:nvSpPr>
          <p:cNvPr id="5" name="TextBox 4"/>
          <p:cNvSpPr txBox="1"/>
          <p:nvPr/>
        </p:nvSpPr>
        <p:spPr>
          <a:xfrm>
            <a:off x="4477229" y="6248400"/>
            <a:ext cx="3082467" cy="590064"/>
          </a:xfrm>
          <a:prstGeom prst="rect">
            <a:avLst/>
          </a:prstGeom>
          <a:noFill/>
        </p:spPr>
        <p:txBody>
          <a:bodyPr wrap="none" lIns="91430" tIns="45716" rIns="91430" bIns="45716" rtlCol="0">
            <a:spAutoFit/>
          </a:bodyPr>
          <a:lstStyle/>
          <a:p>
            <a:pPr algn="ctr"/>
            <a:r>
              <a:rPr lang="en-US" sz="1600" dirty="0"/>
              <a:t>1995: 1</a:t>
            </a:r>
            <a:r>
              <a:rPr lang="en-US" sz="1600" baseline="30000" dirty="0"/>
              <a:t>st</a:t>
            </a:r>
            <a:r>
              <a:rPr lang="en-US" sz="1600" dirty="0"/>
              <a:t> Cochrane Review</a:t>
            </a:r>
          </a:p>
          <a:p>
            <a:pPr algn="ctr"/>
            <a:r>
              <a:rPr lang="en-US" sz="1600" dirty="0"/>
              <a:t>Widespread Antenatal Steroid Use</a:t>
            </a:r>
          </a:p>
        </p:txBody>
      </p:sp>
      <p:sp>
        <p:nvSpPr>
          <p:cNvPr id="8" name="TextBox 7"/>
          <p:cNvSpPr txBox="1"/>
          <p:nvPr/>
        </p:nvSpPr>
        <p:spPr>
          <a:xfrm>
            <a:off x="4124422" y="5587426"/>
            <a:ext cx="1742978" cy="584775"/>
          </a:xfrm>
          <a:prstGeom prst="rect">
            <a:avLst/>
          </a:prstGeom>
          <a:noFill/>
        </p:spPr>
        <p:txBody>
          <a:bodyPr wrap="none" lIns="91430" tIns="45716" rIns="91430" bIns="45716" rtlCol="0">
            <a:spAutoFit/>
          </a:bodyPr>
          <a:lstStyle/>
          <a:p>
            <a:pPr algn="ctr"/>
            <a:r>
              <a:rPr lang="en-US" sz="1600" dirty="0"/>
              <a:t>1989: Commercial </a:t>
            </a:r>
          </a:p>
          <a:p>
            <a:pPr algn="ctr"/>
            <a:r>
              <a:rPr lang="en-US" sz="1600" dirty="0"/>
              <a:t>Surfactant</a:t>
            </a:r>
          </a:p>
        </p:txBody>
      </p:sp>
      <p:sp>
        <p:nvSpPr>
          <p:cNvPr id="9" name="TextBox 8"/>
          <p:cNvSpPr txBox="1"/>
          <p:nvPr/>
        </p:nvSpPr>
        <p:spPr>
          <a:xfrm>
            <a:off x="1" y="4953000"/>
            <a:ext cx="1846083" cy="584775"/>
          </a:xfrm>
          <a:prstGeom prst="rect">
            <a:avLst/>
          </a:prstGeom>
          <a:noFill/>
        </p:spPr>
        <p:txBody>
          <a:bodyPr wrap="none" lIns="91430" tIns="45716" rIns="91430" bIns="45716" rtlCol="0">
            <a:spAutoFit/>
          </a:bodyPr>
          <a:lstStyle/>
          <a:p>
            <a:pPr algn="ctr"/>
            <a:r>
              <a:rPr lang="en-US" sz="1600" dirty="0"/>
              <a:t>1960: Positive </a:t>
            </a:r>
          </a:p>
          <a:p>
            <a:pPr algn="ctr"/>
            <a:r>
              <a:rPr lang="en-US" sz="1600" dirty="0"/>
              <a:t>Pressure Ventilators</a:t>
            </a:r>
          </a:p>
        </p:txBody>
      </p:sp>
      <p:sp>
        <p:nvSpPr>
          <p:cNvPr id="10" name="TextBox 9"/>
          <p:cNvSpPr txBox="1"/>
          <p:nvPr/>
        </p:nvSpPr>
        <p:spPr>
          <a:xfrm>
            <a:off x="1143001" y="6248400"/>
            <a:ext cx="1830759" cy="338554"/>
          </a:xfrm>
          <a:prstGeom prst="rect">
            <a:avLst/>
          </a:prstGeom>
          <a:noFill/>
        </p:spPr>
        <p:txBody>
          <a:bodyPr wrap="none" lIns="91430" tIns="45716" rIns="91430" bIns="45716" rtlCol="0">
            <a:spAutoFit/>
          </a:bodyPr>
          <a:lstStyle/>
          <a:p>
            <a:pPr algn="ctr"/>
            <a:r>
              <a:rPr lang="en-US" sz="1600" dirty="0"/>
              <a:t>1971: CPAP &amp; HFOV</a:t>
            </a:r>
          </a:p>
        </p:txBody>
      </p:sp>
      <p:sp>
        <p:nvSpPr>
          <p:cNvPr id="11" name="TextBox 10"/>
          <p:cNvSpPr txBox="1"/>
          <p:nvPr/>
        </p:nvSpPr>
        <p:spPr>
          <a:xfrm>
            <a:off x="1905002" y="4953001"/>
            <a:ext cx="1045479" cy="338554"/>
          </a:xfrm>
          <a:prstGeom prst="rect">
            <a:avLst/>
          </a:prstGeom>
          <a:noFill/>
        </p:spPr>
        <p:txBody>
          <a:bodyPr wrap="none" lIns="91430" tIns="45716" rIns="91430" bIns="45716" rtlCol="0">
            <a:spAutoFit/>
          </a:bodyPr>
          <a:lstStyle/>
          <a:p>
            <a:pPr algn="ctr"/>
            <a:r>
              <a:rPr lang="en-US" sz="1600" dirty="0"/>
              <a:t>1973: IMV</a:t>
            </a:r>
          </a:p>
        </p:txBody>
      </p:sp>
      <p:sp>
        <p:nvSpPr>
          <p:cNvPr id="12" name="TextBox 11"/>
          <p:cNvSpPr txBox="1"/>
          <p:nvPr/>
        </p:nvSpPr>
        <p:spPr>
          <a:xfrm>
            <a:off x="6680677" y="5587426"/>
            <a:ext cx="1625125" cy="584775"/>
          </a:xfrm>
          <a:prstGeom prst="rect">
            <a:avLst/>
          </a:prstGeom>
          <a:noFill/>
        </p:spPr>
        <p:txBody>
          <a:bodyPr wrap="none" lIns="91430" tIns="45716" rIns="91430" bIns="45716" rtlCol="0">
            <a:spAutoFit/>
          </a:bodyPr>
          <a:lstStyle/>
          <a:p>
            <a:pPr algn="ctr"/>
            <a:r>
              <a:rPr lang="en-US" sz="1600" dirty="0"/>
              <a:t>1999: </a:t>
            </a:r>
            <a:r>
              <a:rPr lang="en-US" sz="1600" dirty="0" err="1"/>
              <a:t>iNO</a:t>
            </a:r>
            <a:r>
              <a:rPr lang="en-US" sz="1600" dirty="0"/>
              <a:t> </a:t>
            </a:r>
          </a:p>
          <a:p>
            <a:pPr algn="ctr"/>
            <a:r>
              <a:rPr lang="en-US" sz="1600" dirty="0"/>
              <a:t>Approved by FDA</a:t>
            </a:r>
          </a:p>
        </p:txBody>
      </p:sp>
      <p:sp>
        <p:nvSpPr>
          <p:cNvPr id="14" name="TextBox 13"/>
          <p:cNvSpPr txBox="1"/>
          <p:nvPr/>
        </p:nvSpPr>
        <p:spPr>
          <a:xfrm>
            <a:off x="3798469" y="4953000"/>
            <a:ext cx="2141915" cy="590064"/>
          </a:xfrm>
          <a:prstGeom prst="rect">
            <a:avLst/>
          </a:prstGeom>
          <a:noFill/>
        </p:spPr>
        <p:txBody>
          <a:bodyPr wrap="none" lIns="91430" tIns="45716" rIns="91430" bIns="45716" rtlCol="0">
            <a:spAutoFit/>
          </a:bodyPr>
          <a:lstStyle/>
          <a:p>
            <a:pPr algn="ctr"/>
            <a:r>
              <a:rPr lang="en-US" sz="1600" dirty="0"/>
              <a:t>1986: Triggered </a:t>
            </a:r>
          </a:p>
          <a:p>
            <a:pPr algn="ctr"/>
            <a:r>
              <a:rPr lang="en-US" sz="1600" dirty="0"/>
              <a:t>Ventilation In Newborn</a:t>
            </a:r>
          </a:p>
        </p:txBody>
      </p:sp>
      <p:sp>
        <p:nvSpPr>
          <p:cNvPr id="15" name="TextBox 14"/>
          <p:cNvSpPr txBox="1"/>
          <p:nvPr/>
        </p:nvSpPr>
        <p:spPr>
          <a:xfrm>
            <a:off x="1964597" y="5587426"/>
            <a:ext cx="1863972" cy="584775"/>
          </a:xfrm>
          <a:prstGeom prst="rect">
            <a:avLst/>
          </a:prstGeom>
          <a:noFill/>
        </p:spPr>
        <p:txBody>
          <a:bodyPr wrap="none" lIns="91430" tIns="45716" rIns="91430" bIns="45716" rtlCol="0">
            <a:spAutoFit/>
          </a:bodyPr>
          <a:lstStyle/>
          <a:p>
            <a:pPr algn="ctr"/>
            <a:r>
              <a:rPr lang="en-US" sz="1600" dirty="0"/>
              <a:t>1975: First Neonatal</a:t>
            </a:r>
          </a:p>
          <a:p>
            <a:pPr algn="ctr"/>
            <a:r>
              <a:rPr lang="en-US" sz="1600" dirty="0"/>
              <a:t>ECMO Survivor</a:t>
            </a:r>
          </a:p>
        </p:txBody>
      </p:sp>
      <p:sp>
        <p:nvSpPr>
          <p:cNvPr id="16" name="TextBox 15"/>
          <p:cNvSpPr txBox="1"/>
          <p:nvPr/>
        </p:nvSpPr>
        <p:spPr>
          <a:xfrm>
            <a:off x="457200" y="5587426"/>
            <a:ext cx="1523687" cy="584775"/>
          </a:xfrm>
          <a:prstGeom prst="rect">
            <a:avLst/>
          </a:prstGeom>
          <a:noFill/>
        </p:spPr>
        <p:txBody>
          <a:bodyPr wrap="none" lIns="91430" tIns="45716" rIns="91430" bIns="45716" rtlCol="0">
            <a:spAutoFit/>
          </a:bodyPr>
          <a:lstStyle/>
          <a:p>
            <a:pPr algn="ctr"/>
            <a:r>
              <a:rPr lang="en-US" sz="1600" dirty="0"/>
              <a:t>1967: Northway</a:t>
            </a:r>
          </a:p>
          <a:p>
            <a:pPr algn="ctr"/>
            <a:r>
              <a:rPr lang="en-US" sz="1600" dirty="0"/>
              <a:t>Describes BPD</a:t>
            </a:r>
          </a:p>
        </p:txBody>
      </p:sp>
      <p:sp>
        <p:nvSpPr>
          <p:cNvPr id="3" name="TextBox 2"/>
          <p:cNvSpPr txBox="1"/>
          <p:nvPr/>
        </p:nvSpPr>
        <p:spPr>
          <a:xfrm>
            <a:off x="1" y="990600"/>
            <a:ext cx="2384875" cy="373659"/>
          </a:xfrm>
          <a:prstGeom prst="rect">
            <a:avLst/>
          </a:prstGeom>
          <a:noFill/>
        </p:spPr>
        <p:txBody>
          <a:bodyPr wrap="none" lIns="91430" tIns="45716" rIns="91430" bIns="45716" rtlCol="0">
            <a:spAutoFit/>
          </a:bodyPr>
          <a:lstStyle/>
          <a:p>
            <a:r>
              <a:rPr lang="en-US" b="1" dirty="0"/>
              <a:t>%</a:t>
            </a:r>
            <a:r>
              <a:rPr lang="en-US" b="1" dirty="0" smtClean="0"/>
              <a:t>Survival to Discharge</a:t>
            </a:r>
            <a:endParaRPr lang="en-US" b="1" dirty="0"/>
          </a:p>
        </p:txBody>
      </p:sp>
    </p:spTree>
    <p:extLst>
      <p:ext uri="{BB962C8B-B14F-4D97-AF65-F5344CB8AC3E}">
        <p14:creationId xmlns:p14="http://schemas.microsoft.com/office/powerpoint/2010/main" val="34071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4"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Exogenous Surfactant: Delivery Summary</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157" t="7289" r="11504" b="6454"/>
          <a:stretch/>
        </p:blipFill>
        <p:spPr bwMode="auto">
          <a:xfrm>
            <a:off x="487219" y="1559762"/>
            <a:ext cx="8351981" cy="4307638"/>
          </a:xfrm>
          <a:prstGeom prst="rect">
            <a:avLst/>
          </a:prstGeom>
          <a:noFill/>
          <a:ln w="254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5791200" y="5867400"/>
            <a:ext cx="3082895" cy="261610"/>
          </a:xfrm>
          <a:prstGeom prst="rect">
            <a:avLst/>
          </a:prstGeom>
        </p:spPr>
        <p:txBody>
          <a:bodyPr wrap="none">
            <a:spAutoFit/>
          </a:bodyPr>
          <a:lstStyle/>
          <a:p>
            <a:r>
              <a:rPr lang="en-US" sz="1100" dirty="0" err="1" smtClean="0"/>
              <a:t>Niemarkt</a:t>
            </a:r>
            <a:r>
              <a:rPr lang="en-US" sz="1100" dirty="0" smtClean="0"/>
              <a:t>, et al. Neonatology 2017;111(4</a:t>
            </a:r>
            <a:r>
              <a:rPr lang="en-US" sz="1100" dirty="0"/>
              <a:t>):408-414</a:t>
            </a:r>
          </a:p>
        </p:txBody>
      </p:sp>
      <p:sp>
        <p:nvSpPr>
          <p:cNvPr id="5" name="Oval 4"/>
          <p:cNvSpPr/>
          <p:nvPr/>
        </p:nvSpPr>
        <p:spPr>
          <a:xfrm>
            <a:off x="4876800" y="1905000"/>
            <a:ext cx="2286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8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Exogenous Surfactant: Summary</a:t>
            </a:r>
            <a:endParaRPr lang="en-US" dirty="0"/>
          </a:p>
        </p:txBody>
      </p:sp>
      <p:sp>
        <p:nvSpPr>
          <p:cNvPr id="3" name="Content Placeholder 2"/>
          <p:cNvSpPr>
            <a:spLocks noGrp="1"/>
          </p:cNvSpPr>
          <p:nvPr>
            <p:ph idx="1"/>
          </p:nvPr>
        </p:nvSpPr>
        <p:spPr/>
        <p:txBody>
          <a:bodyPr>
            <a:normAutofit lnSpcReduction="10000"/>
          </a:bodyPr>
          <a:lstStyle/>
          <a:p>
            <a:r>
              <a:rPr lang="en-US" dirty="0"/>
              <a:t>CPAP ventilation (with or without exogenous surfactant) may reduce the need </a:t>
            </a:r>
            <a:r>
              <a:rPr lang="en-US" dirty="0" smtClean="0"/>
              <a:t>for intubation, decrease risk for death and/or BPD</a:t>
            </a:r>
            <a:endParaRPr lang="en-US" dirty="0"/>
          </a:p>
          <a:p>
            <a:r>
              <a:rPr lang="en-US" dirty="0" smtClean="0"/>
              <a:t>An exogenous surfactant bolus (animal or synthetic) is most effective if given early and in the setting of antenatal steroids</a:t>
            </a:r>
          </a:p>
          <a:p>
            <a:r>
              <a:rPr lang="en-US" dirty="0" smtClean="0"/>
              <a:t>The least invasive mode of “effective” surfactant delivery should be utilized, minimizing need/duration of PPV or IMV</a:t>
            </a:r>
            <a:endParaRPr lang="en-US" dirty="0"/>
          </a:p>
        </p:txBody>
      </p:sp>
    </p:spTree>
    <p:extLst>
      <p:ext uri="{BB962C8B-B14F-4D97-AF65-F5344CB8AC3E}">
        <p14:creationId xmlns:p14="http://schemas.microsoft.com/office/powerpoint/2010/main" val="3875016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Non-invasive Ventilation</a:t>
            </a:r>
            <a:endParaRPr lang="en-US" dirty="0"/>
          </a:p>
        </p:txBody>
      </p:sp>
      <p:pic>
        <p:nvPicPr>
          <p:cNvPr id="4098" name="Picture 2" descr="https://cdn.meme.am/cache/instances/folder197/4397219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191250" cy="407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694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Non-invasive Ventilation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1960’s - Neonatal intermittent PPV via ETT</a:t>
            </a:r>
          </a:p>
          <a:p>
            <a:r>
              <a:rPr lang="en-US" dirty="0" smtClean="0"/>
              <a:t>Many newborn lives saved by mechanical ventilation but its adverse effects are well documented</a:t>
            </a:r>
          </a:p>
          <a:p>
            <a:pPr lvl="1"/>
            <a:r>
              <a:rPr lang="en-US" dirty="0" smtClean="0"/>
              <a:t>Instability during intubation</a:t>
            </a:r>
          </a:p>
          <a:p>
            <a:pPr lvl="1"/>
            <a:r>
              <a:rPr lang="en-US" dirty="0" smtClean="0"/>
              <a:t>ETT airway trauma and infections</a:t>
            </a:r>
          </a:p>
          <a:p>
            <a:pPr lvl="1"/>
            <a:r>
              <a:rPr lang="en-US" dirty="0" err="1" smtClean="0"/>
              <a:t>Volutrauma</a:t>
            </a:r>
            <a:r>
              <a:rPr lang="en-US" dirty="0" smtClean="0"/>
              <a:t>, barotrauma, and shear stress</a:t>
            </a:r>
          </a:p>
          <a:p>
            <a:r>
              <a:rPr lang="en-US" dirty="0" smtClean="0"/>
              <a:t>1971 – George Gregory and colleagues described neonatal CPAP in infants &lt;1500g via an ETT and pressurized head chambers</a:t>
            </a:r>
          </a:p>
          <a:p>
            <a:r>
              <a:rPr lang="en-US" dirty="0" smtClean="0"/>
              <a:t>Multiple iterations: negative thoracic pressure vests, cut-down ETT, face masks/bags, nasal masks, nasal prongs (single and double lumen)</a:t>
            </a:r>
          </a:p>
          <a:p>
            <a:endParaRPr lang="en-US" dirty="0"/>
          </a:p>
        </p:txBody>
      </p:sp>
    </p:spTree>
    <p:extLst>
      <p:ext uri="{BB962C8B-B14F-4D97-AF65-F5344CB8AC3E}">
        <p14:creationId xmlns:p14="http://schemas.microsoft.com/office/powerpoint/2010/main" val="40536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Non-invasive Ventilation</a:t>
            </a:r>
            <a:endParaRPr lang="en-US" dirty="0"/>
          </a:p>
        </p:txBody>
      </p:sp>
      <p:sp>
        <p:nvSpPr>
          <p:cNvPr id="3" name="Content Placeholder 2"/>
          <p:cNvSpPr>
            <a:spLocks noGrp="1"/>
          </p:cNvSpPr>
          <p:nvPr>
            <p:ph idx="1"/>
          </p:nvPr>
        </p:nvSpPr>
        <p:spPr/>
        <p:txBody>
          <a:bodyPr/>
          <a:lstStyle/>
          <a:p>
            <a:r>
              <a:rPr lang="en-US" dirty="0" smtClean="0"/>
              <a:t>Numerous neonatal trials comparing use of non-invasive respiratory support</a:t>
            </a:r>
          </a:p>
          <a:p>
            <a:endParaRPr lang="en-US" dirty="0" smtClean="0"/>
          </a:p>
          <a:p>
            <a:r>
              <a:rPr lang="en-US" dirty="0" smtClean="0"/>
              <a:t>Objective: compare </a:t>
            </a:r>
            <a:r>
              <a:rPr lang="en-US" dirty="0"/>
              <a:t>meta-analyses </a:t>
            </a:r>
            <a:r>
              <a:rPr lang="en-US" dirty="0" smtClean="0"/>
              <a:t>of head-to-head trails on immediate outcomes, complications, incidence of chronic lung disease, and </a:t>
            </a:r>
            <a:r>
              <a:rPr lang="en-US" dirty="0" err="1" smtClean="0"/>
              <a:t>extubation</a:t>
            </a:r>
            <a:r>
              <a:rPr lang="en-US" dirty="0" smtClean="0"/>
              <a:t> success</a:t>
            </a:r>
            <a:endParaRPr lang="en-US" dirty="0"/>
          </a:p>
        </p:txBody>
      </p:sp>
    </p:spTree>
    <p:extLst>
      <p:ext uri="{BB962C8B-B14F-4D97-AF65-F5344CB8AC3E}">
        <p14:creationId xmlns:p14="http://schemas.microsoft.com/office/powerpoint/2010/main" val="3729257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Non-invasive Ventilation: CPAP</a:t>
            </a:r>
            <a:endParaRPr lang="en-US" dirty="0"/>
          </a:p>
        </p:txBody>
      </p:sp>
      <p:sp>
        <p:nvSpPr>
          <p:cNvPr id="3" name="Content Placeholder 2"/>
          <p:cNvSpPr>
            <a:spLocks noGrp="1"/>
          </p:cNvSpPr>
          <p:nvPr>
            <p:ph idx="1"/>
          </p:nvPr>
        </p:nvSpPr>
        <p:spPr/>
        <p:txBody>
          <a:bodyPr/>
          <a:lstStyle/>
          <a:p>
            <a:r>
              <a:rPr lang="en-US" dirty="0"/>
              <a:t>Nasal CPAP is a noninvasive method for applying a constant distending pressure to the lungs via the </a:t>
            </a:r>
            <a:r>
              <a:rPr lang="en-US" dirty="0" smtClean="0"/>
              <a:t>nostrils</a:t>
            </a:r>
          </a:p>
          <a:p>
            <a:r>
              <a:rPr lang="en-US" dirty="0" smtClean="0"/>
              <a:t>CPAP </a:t>
            </a:r>
            <a:r>
              <a:rPr lang="en-US" dirty="0"/>
              <a:t>preserves spontaneous breathing, does not require endotracheal intubation, and </a:t>
            </a:r>
            <a:r>
              <a:rPr lang="en-US" dirty="0" smtClean="0"/>
              <a:t>thus may </a:t>
            </a:r>
            <a:r>
              <a:rPr lang="en-US" dirty="0"/>
              <a:t>result in less lung injury than mechanical ventilation</a:t>
            </a:r>
          </a:p>
        </p:txBody>
      </p:sp>
    </p:spTree>
    <p:extLst>
      <p:ext uri="{BB962C8B-B14F-4D97-AF65-F5344CB8AC3E}">
        <p14:creationId xmlns:p14="http://schemas.microsoft.com/office/powerpoint/2010/main" val="19868543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Non-invasive Ventilation: CPAP</a:t>
            </a:r>
            <a:endParaRPr lang="en-US" dirty="0"/>
          </a:p>
        </p:txBody>
      </p:sp>
      <p:sp>
        <p:nvSpPr>
          <p:cNvPr id="3" name="Content Placeholder 2"/>
          <p:cNvSpPr>
            <a:spLocks noGrp="1"/>
          </p:cNvSpPr>
          <p:nvPr>
            <p:ph idx="1"/>
          </p:nvPr>
        </p:nvSpPr>
        <p:spPr>
          <a:xfrm>
            <a:off x="152400" y="1600202"/>
            <a:ext cx="8839200" cy="4525963"/>
          </a:xfrm>
        </p:spPr>
        <p:txBody>
          <a:bodyPr>
            <a:normAutofit fontScale="92500" lnSpcReduction="20000"/>
          </a:bodyPr>
          <a:lstStyle/>
          <a:p>
            <a:r>
              <a:rPr lang="en-US" dirty="0" smtClean="0"/>
              <a:t>CPAP vs Mechanical Ventilation (+/-surfactant) in RDS</a:t>
            </a:r>
          </a:p>
          <a:p>
            <a:pPr lvl="1"/>
            <a:r>
              <a:rPr lang="en-US" dirty="0" smtClean="0"/>
              <a:t>CPAP: Reduced incidence of death or BPD </a:t>
            </a:r>
          </a:p>
          <a:p>
            <a:pPr lvl="1"/>
            <a:r>
              <a:rPr lang="en-US" dirty="0" smtClean="0"/>
              <a:t>CPAP: Decreased need for mechanical ventilation and the use of surfactant</a:t>
            </a:r>
          </a:p>
          <a:p>
            <a:pPr lvl="1"/>
            <a:endParaRPr lang="en-US" dirty="0" smtClean="0"/>
          </a:p>
          <a:p>
            <a:r>
              <a:rPr lang="en-US" dirty="0" smtClean="0"/>
              <a:t>Prophylactic CPAP vs supportive care (&lt;32wk GA)</a:t>
            </a:r>
          </a:p>
          <a:p>
            <a:pPr lvl="1"/>
            <a:r>
              <a:rPr lang="en-US" dirty="0" smtClean="0"/>
              <a:t>CPAP: Reduced treatment failure (defined as: recurrent apnea, hypercarbia, or hypoxemia requiring rescue CPAP or mechanical ventilation)</a:t>
            </a:r>
          </a:p>
          <a:p>
            <a:pPr lvl="1"/>
            <a:r>
              <a:rPr lang="en-US" dirty="0" smtClean="0"/>
              <a:t>No significant reductions </a:t>
            </a:r>
            <a:r>
              <a:rPr lang="en-US" dirty="0"/>
              <a:t>i</a:t>
            </a:r>
            <a:r>
              <a:rPr lang="en-US" dirty="0" smtClean="0"/>
              <a:t>n death, BPD, or other secondary outcomes</a:t>
            </a:r>
            <a:endParaRPr lang="en-US" dirty="0"/>
          </a:p>
        </p:txBody>
      </p:sp>
    </p:spTree>
    <p:extLst>
      <p:ext uri="{BB962C8B-B14F-4D97-AF65-F5344CB8AC3E}">
        <p14:creationId xmlns:p14="http://schemas.microsoft.com/office/powerpoint/2010/main" val="360706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Non-invasive Ventilation: CPAP</a:t>
            </a:r>
            <a:endParaRPr lang="en-US" dirty="0"/>
          </a:p>
        </p:txBody>
      </p:sp>
      <p:sp>
        <p:nvSpPr>
          <p:cNvPr id="3" name="Content Placeholder 2"/>
          <p:cNvSpPr>
            <a:spLocks noGrp="1"/>
          </p:cNvSpPr>
          <p:nvPr>
            <p:ph idx="1"/>
          </p:nvPr>
        </p:nvSpPr>
        <p:spPr>
          <a:xfrm>
            <a:off x="152400" y="1600202"/>
            <a:ext cx="8839200" cy="4525963"/>
          </a:xfrm>
        </p:spPr>
        <p:txBody>
          <a:bodyPr>
            <a:normAutofit fontScale="92500" lnSpcReduction="10000"/>
          </a:bodyPr>
          <a:lstStyle/>
          <a:p>
            <a:r>
              <a:rPr lang="en-US" dirty="0" smtClean="0"/>
              <a:t>CPAP after </a:t>
            </a:r>
            <a:r>
              <a:rPr lang="en-US" dirty="0" err="1" smtClean="0"/>
              <a:t>extubation</a:t>
            </a:r>
            <a:r>
              <a:rPr lang="en-US" dirty="0" smtClean="0"/>
              <a:t> in preterm infants</a:t>
            </a:r>
          </a:p>
          <a:p>
            <a:pPr lvl="1"/>
            <a:r>
              <a:rPr lang="en-US" dirty="0" smtClean="0"/>
              <a:t>Compared to oxygen hood, CPAP reduced incidence of apnea, respiratory acidosis, and hypoxemia</a:t>
            </a:r>
            <a:endParaRPr lang="en-US" dirty="0"/>
          </a:p>
          <a:p>
            <a:pPr lvl="1"/>
            <a:r>
              <a:rPr lang="en-US" dirty="0" smtClean="0"/>
              <a:t>Did not effect rate of endotracheal reintubation when comparing initial vs rescue CPAP</a:t>
            </a:r>
          </a:p>
          <a:p>
            <a:pPr lvl="1"/>
            <a:endParaRPr lang="en-US" dirty="0"/>
          </a:p>
          <a:p>
            <a:r>
              <a:rPr lang="en-US" dirty="0" smtClean="0"/>
              <a:t>Interpretation: CPAP can be used to prevent respiratory instability following </a:t>
            </a:r>
            <a:r>
              <a:rPr lang="en-US" dirty="0" err="1" smtClean="0"/>
              <a:t>extubation</a:t>
            </a:r>
            <a:r>
              <a:rPr lang="en-US" dirty="0" smtClean="0"/>
              <a:t> in preterm infants, but cannot rescue an infant from needing reintubation</a:t>
            </a:r>
          </a:p>
          <a:p>
            <a:pPr lvl="1"/>
            <a:endParaRPr lang="en-US" dirty="0"/>
          </a:p>
        </p:txBody>
      </p:sp>
    </p:spTree>
    <p:extLst>
      <p:ext uri="{BB962C8B-B14F-4D97-AF65-F5344CB8AC3E}">
        <p14:creationId xmlns:p14="http://schemas.microsoft.com/office/powerpoint/2010/main" val="1854820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Non-invasive Ventilation: Modes of CPAP</a:t>
            </a:r>
            <a:endParaRPr lang="en-US" dirty="0"/>
          </a:p>
        </p:txBody>
      </p:sp>
      <p:sp>
        <p:nvSpPr>
          <p:cNvPr id="3" name="Content Placeholder 2"/>
          <p:cNvSpPr>
            <a:spLocks noGrp="1"/>
          </p:cNvSpPr>
          <p:nvPr>
            <p:ph idx="1"/>
          </p:nvPr>
        </p:nvSpPr>
        <p:spPr>
          <a:xfrm>
            <a:off x="152400" y="1600202"/>
            <a:ext cx="8839200" cy="4525963"/>
          </a:xfrm>
        </p:spPr>
        <p:txBody>
          <a:bodyPr>
            <a:normAutofit/>
          </a:bodyPr>
          <a:lstStyle/>
          <a:p>
            <a:r>
              <a:rPr lang="en-US" dirty="0" smtClean="0"/>
              <a:t>Continuous flow (single level), bubble flow, bi-level/biphasic flow</a:t>
            </a:r>
            <a:endParaRPr lang="en-US" dirty="0"/>
          </a:p>
          <a:p>
            <a:pPr marL="0" indent="0">
              <a:buNone/>
            </a:pPr>
            <a:endParaRPr lang="en-US" dirty="0" smtClean="0"/>
          </a:p>
        </p:txBody>
      </p:sp>
      <p:pic>
        <p:nvPicPr>
          <p:cNvPr id="5122" name="Picture 2" descr="http://critikare.com/products_img/Bubble%20CP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00400"/>
            <a:ext cx="334327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omori-nicu.jp/english/wp-content/uploads/2014/01/%E3%82%B9%E3%83%A9%E3%82%A4%E3%83%8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306483"/>
            <a:ext cx="4432300" cy="3322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2743200"/>
            <a:ext cx="1373133" cy="369332"/>
          </a:xfrm>
          <a:prstGeom prst="rect">
            <a:avLst/>
          </a:prstGeom>
          <a:noFill/>
        </p:spPr>
        <p:txBody>
          <a:bodyPr wrap="none" rtlCol="0">
            <a:spAutoFit/>
          </a:bodyPr>
          <a:lstStyle/>
          <a:p>
            <a:r>
              <a:rPr lang="en-US" dirty="0" smtClean="0"/>
              <a:t>Bubble CPAP</a:t>
            </a:r>
            <a:endParaRPr lang="en-US" dirty="0"/>
          </a:p>
        </p:txBody>
      </p:sp>
      <p:sp>
        <p:nvSpPr>
          <p:cNvPr id="7" name="TextBox 6"/>
          <p:cNvSpPr txBox="1"/>
          <p:nvPr/>
        </p:nvSpPr>
        <p:spPr>
          <a:xfrm>
            <a:off x="5713467" y="2743200"/>
            <a:ext cx="1483740" cy="369332"/>
          </a:xfrm>
          <a:prstGeom prst="rect">
            <a:avLst/>
          </a:prstGeom>
          <a:noFill/>
        </p:spPr>
        <p:txBody>
          <a:bodyPr wrap="none" rtlCol="0">
            <a:spAutoFit/>
          </a:bodyPr>
          <a:lstStyle/>
          <a:p>
            <a:r>
              <a:rPr lang="en-US" dirty="0" err="1" smtClean="0"/>
              <a:t>BiPhasic</a:t>
            </a:r>
            <a:r>
              <a:rPr lang="en-US" dirty="0" smtClean="0"/>
              <a:t> CPAP</a:t>
            </a:r>
            <a:endParaRPr lang="en-US" dirty="0"/>
          </a:p>
        </p:txBody>
      </p:sp>
    </p:spTree>
    <p:extLst>
      <p:ext uri="{BB962C8B-B14F-4D97-AF65-F5344CB8AC3E}">
        <p14:creationId xmlns:p14="http://schemas.microsoft.com/office/powerpoint/2010/main" val="1939664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rmAutofit fontScale="90000"/>
          </a:bodyPr>
          <a:lstStyle/>
          <a:p>
            <a:r>
              <a:rPr lang="en-US" dirty="0" smtClean="0"/>
              <a:t>Non-invasive Ventilation: Modes of CPAP</a:t>
            </a:r>
            <a:endParaRPr lang="en-US" dirty="0"/>
          </a:p>
        </p:txBody>
      </p:sp>
      <p:sp>
        <p:nvSpPr>
          <p:cNvPr id="3" name="Content Placeholder 2"/>
          <p:cNvSpPr>
            <a:spLocks noGrp="1"/>
          </p:cNvSpPr>
          <p:nvPr>
            <p:ph idx="1"/>
          </p:nvPr>
        </p:nvSpPr>
        <p:spPr>
          <a:xfrm>
            <a:off x="152400" y="1295400"/>
            <a:ext cx="8839200" cy="4525963"/>
          </a:xfrm>
        </p:spPr>
        <p:txBody>
          <a:bodyPr>
            <a:noAutofit/>
          </a:bodyPr>
          <a:lstStyle/>
          <a:p>
            <a:r>
              <a:rPr lang="en-US" sz="2400" dirty="0" smtClean="0"/>
              <a:t>Meta-analysis reviews have </a:t>
            </a:r>
            <a:r>
              <a:rPr lang="en-US" sz="2400" u="sng" dirty="0" smtClean="0"/>
              <a:t>not</a:t>
            </a:r>
            <a:r>
              <a:rPr lang="en-US" sz="2400" dirty="0" smtClean="0"/>
              <a:t> found convincing evidence of superiority or inferiority of modalities on failure rates in management of respiratory distress, mortality, chronic lung disease, or post-</a:t>
            </a:r>
            <a:r>
              <a:rPr lang="en-US" sz="2400" dirty="0" err="1" smtClean="0"/>
              <a:t>extubation</a:t>
            </a:r>
            <a:r>
              <a:rPr lang="en-US" sz="2400" dirty="0" smtClean="0"/>
              <a:t> failure</a:t>
            </a:r>
          </a:p>
          <a:p>
            <a:r>
              <a:rPr lang="en-US" sz="2400" dirty="0" smtClean="0"/>
              <a:t>Conventional flow CPAP vs</a:t>
            </a:r>
          </a:p>
          <a:p>
            <a:pPr lvl="1"/>
            <a:r>
              <a:rPr lang="en-US" sz="2400" dirty="0" smtClean="0"/>
              <a:t>Bubble CPAP post-</a:t>
            </a:r>
            <a:r>
              <a:rPr lang="en-US" sz="2400" dirty="0" err="1" smtClean="0"/>
              <a:t>extubation</a:t>
            </a:r>
            <a:r>
              <a:rPr lang="en-US" sz="2400" dirty="0" smtClean="0"/>
              <a:t> resulted in reduced overall duration of CPAP support</a:t>
            </a:r>
          </a:p>
          <a:p>
            <a:pPr lvl="1"/>
            <a:r>
              <a:rPr lang="en-US" sz="2400" dirty="0" err="1" smtClean="0"/>
              <a:t>BiPhasic</a:t>
            </a:r>
            <a:r>
              <a:rPr lang="en-US" sz="2400" dirty="0" smtClean="0"/>
              <a:t> CPAP for RDS resulted in shorter duration of CPAP support and supplemental oxygen</a:t>
            </a:r>
          </a:p>
          <a:p>
            <a:pPr lvl="1"/>
            <a:r>
              <a:rPr lang="en-US" sz="2400" dirty="0" err="1" smtClean="0"/>
              <a:t>BiPhasic</a:t>
            </a:r>
            <a:r>
              <a:rPr lang="en-US" sz="2400" dirty="0" smtClean="0"/>
              <a:t> CPAP post-</a:t>
            </a:r>
            <a:r>
              <a:rPr lang="en-US" sz="2400" dirty="0" err="1" smtClean="0"/>
              <a:t>extubation</a:t>
            </a:r>
            <a:r>
              <a:rPr lang="en-US" sz="2400" dirty="0" smtClean="0"/>
              <a:t> showed no differences in 7 day success rates</a:t>
            </a:r>
          </a:p>
          <a:p>
            <a:r>
              <a:rPr lang="en-US" sz="2400" dirty="0" smtClean="0"/>
              <a:t>Of </a:t>
            </a:r>
            <a:r>
              <a:rPr lang="en-US" sz="2400" dirty="0"/>
              <a:t>note, bubble CPAP is a low-cost system available in resource-limited countries that compares favorably with higher-cost systems</a:t>
            </a:r>
          </a:p>
          <a:p>
            <a:endParaRPr lang="en-US" sz="2400" dirty="0" smtClean="0"/>
          </a:p>
        </p:txBody>
      </p:sp>
    </p:spTree>
    <p:extLst>
      <p:ext uri="{BB962C8B-B14F-4D97-AF65-F5344CB8AC3E}">
        <p14:creationId xmlns:p14="http://schemas.microsoft.com/office/powerpoint/2010/main" val="20470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Delayed Cord Clamping</a:t>
            </a:r>
            <a:endParaRPr lang="en-US" dirty="0"/>
          </a:p>
        </p:txBody>
      </p:sp>
      <p:pic>
        <p:nvPicPr>
          <p:cNvPr id="3074" name="Picture 2" descr="http://www.spacecartoonsafari.eu/data/articles/images/lightbox/big/i-heart-guts---placenta_15257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455" y="1600200"/>
            <a:ext cx="512108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183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Non-invasive ventilation: </a:t>
            </a:r>
            <a:br>
              <a:rPr lang="en-US" dirty="0" smtClean="0"/>
            </a:br>
            <a:r>
              <a:rPr lang="en-US" dirty="0" smtClean="0"/>
              <a:t>High Flow Nasal Cannula</a:t>
            </a:r>
            <a:endParaRPr lang="en-US" dirty="0"/>
          </a:p>
        </p:txBody>
      </p:sp>
      <p:sp>
        <p:nvSpPr>
          <p:cNvPr id="3" name="Content Placeholder 2"/>
          <p:cNvSpPr>
            <a:spLocks noGrp="1"/>
          </p:cNvSpPr>
          <p:nvPr>
            <p:ph idx="1"/>
          </p:nvPr>
        </p:nvSpPr>
        <p:spPr/>
        <p:txBody>
          <a:bodyPr>
            <a:normAutofit fontScale="92500" lnSpcReduction="20000"/>
          </a:bodyPr>
          <a:lstStyle/>
          <a:p>
            <a:r>
              <a:rPr lang="en-US" dirty="0"/>
              <a:t>High flow nasal </a:t>
            </a:r>
            <a:r>
              <a:rPr lang="en-US" dirty="0" err="1"/>
              <a:t>cannulae</a:t>
            </a:r>
            <a:r>
              <a:rPr lang="en-US" dirty="0"/>
              <a:t> (HFNC) are small, thin, tapered </a:t>
            </a:r>
            <a:r>
              <a:rPr lang="en-US" dirty="0" err="1"/>
              <a:t>binasal</a:t>
            </a:r>
            <a:r>
              <a:rPr lang="en-US" dirty="0"/>
              <a:t> tubes that deliver oxygen or blended oxygen/air at gas flows of more than 1 </a:t>
            </a:r>
            <a:r>
              <a:rPr lang="en-US" dirty="0" smtClean="0"/>
              <a:t>L/min in preterm infants</a:t>
            </a:r>
          </a:p>
          <a:p>
            <a:r>
              <a:rPr lang="en-US" dirty="0" smtClean="0"/>
              <a:t>Heated/humidified gas delivery is preferable</a:t>
            </a:r>
          </a:p>
          <a:p>
            <a:r>
              <a:rPr lang="en-US" dirty="0" smtClean="0"/>
              <a:t>Functions by O</a:t>
            </a:r>
            <a:r>
              <a:rPr lang="en-US" baseline="-25000" dirty="0" smtClean="0"/>
              <a:t>2</a:t>
            </a:r>
            <a:r>
              <a:rPr lang="en-US" dirty="0" smtClean="0"/>
              <a:t> delivery and CO</a:t>
            </a:r>
            <a:r>
              <a:rPr lang="en-US" baseline="-25000" dirty="0" smtClean="0"/>
              <a:t>2</a:t>
            </a:r>
            <a:r>
              <a:rPr lang="en-US" dirty="0" smtClean="0"/>
              <a:t> “wash-out” in pharynx, but HFNC systems are </a:t>
            </a:r>
            <a:r>
              <a:rPr lang="en-US" dirty="0"/>
              <a:t>c</a:t>
            </a:r>
            <a:r>
              <a:rPr lang="en-US" dirty="0" smtClean="0"/>
              <a:t>apable of creating distending pressure (CPAP equivalent)</a:t>
            </a:r>
          </a:p>
          <a:p>
            <a:endParaRPr lang="en-US" dirty="0"/>
          </a:p>
          <a:p>
            <a:r>
              <a:rPr lang="en-US" dirty="0" smtClean="0"/>
              <a:t>Possibility of unmeasured and variable PEEP</a:t>
            </a:r>
            <a:endParaRPr lang="en-US" dirty="0"/>
          </a:p>
        </p:txBody>
      </p:sp>
    </p:spTree>
    <p:extLst>
      <p:ext uri="{BB962C8B-B14F-4D97-AF65-F5344CB8AC3E}">
        <p14:creationId xmlns:p14="http://schemas.microsoft.com/office/powerpoint/2010/main" val="369246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Non-invasive ventilation: </a:t>
            </a:r>
            <a:br>
              <a:rPr lang="en-US" dirty="0" smtClean="0"/>
            </a:br>
            <a:r>
              <a:rPr lang="en-US" dirty="0" smtClean="0"/>
              <a:t>High Flow Nasal Cannula</a:t>
            </a:r>
            <a:endParaRPr lang="en-US" dirty="0"/>
          </a:p>
        </p:txBody>
      </p:sp>
      <p:sp>
        <p:nvSpPr>
          <p:cNvPr id="3" name="Content Placeholder 2"/>
          <p:cNvSpPr>
            <a:spLocks noGrp="1"/>
          </p:cNvSpPr>
          <p:nvPr>
            <p:ph idx="1"/>
          </p:nvPr>
        </p:nvSpPr>
        <p:spPr>
          <a:xfrm>
            <a:off x="0" y="1600202"/>
            <a:ext cx="8991600" cy="4525963"/>
          </a:xfrm>
        </p:spPr>
        <p:txBody>
          <a:bodyPr>
            <a:normAutofit lnSpcReduction="10000"/>
          </a:bodyPr>
          <a:lstStyle/>
          <a:p>
            <a:r>
              <a:rPr lang="en-US" dirty="0" smtClean="0"/>
              <a:t>HFNC vs CPAP in initial management of RDS</a:t>
            </a:r>
          </a:p>
          <a:p>
            <a:pPr lvl="1"/>
            <a:r>
              <a:rPr lang="en-US" dirty="0" smtClean="0"/>
              <a:t>No differences in rates of death or BPD</a:t>
            </a:r>
          </a:p>
          <a:p>
            <a:pPr lvl="1"/>
            <a:r>
              <a:rPr lang="en-US" dirty="0" smtClean="0"/>
              <a:t>Rates of intubation within 1</a:t>
            </a:r>
            <a:r>
              <a:rPr lang="en-US" baseline="30000" dirty="0" smtClean="0"/>
              <a:t>st</a:t>
            </a:r>
            <a:r>
              <a:rPr lang="en-US" dirty="0" smtClean="0"/>
              <a:t> week were not significantly different</a:t>
            </a:r>
          </a:p>
          <a:p>
            <a:pPr lvl="1"/>
            <a:endParaRPr lang="en-US" dirty="0"/>
          </a:p>
          <a:p>
            <a:r>
              <a:rPr lang="en-US" dirty="0" smtClean="0"/>
              <a:t>HFNC vs CPAP after </a:t>
            </a:r>
            <a:r>
              <a:rPr lang="en-US" dirty="0" err="1" smtClean="0"/>
              <a:t>extubation</a:t>
            </a:r>
            <a:r>
              <a:rPr lang="en-US" dirty="0" smtClean="0"/>
              <a:t> in preterm infants</a:t>
            </a:r>
          </a:p>
          <a:p>
            <a:pPr lvl="1"/>
            <a:r>
              <a:rPr lang="en-US" dirty="0"/>
              <a:t>No differences in rates of death or BPD</a:t>
            </a:r>
          </a:p>
          <a:p>
            <a:pPr lvl="1"/>
            <a:r>
              <a:rPr lang="en-US" dirty="0" smtClean="0"/>
              <a:t>No differences in rate of treatment failure/reintubation</a:t>
            </a:r>
          </a:p>
          <a:p>
            <a:pPr lvl="1"/>
            <a:r>
              <a:rPr lang="en-US" dirty="0" smtClean="0"/>
              <a:t>HFNC: reduced nasal trauma and pneumothorax</a:t>
            </a:r>
          </a:p>
          <a:p>
            <a:pPr lvl="1"/>
            <a:endParaRPr lang="en-US" dirty="0"/>
          </a:p>
        </p:txBody>
      </p:sp>
    </p:spTree>
    <p:extLst>
      <p:ext uri="{BB962C8B-B14F-4D97-AF65-F5344CB8AC3E}">
        <p14:creationId xmlns:p14="http://schemas.microsoft.com/office/powerpoint/2010/main" val="319406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Nasal </a:t>
            </a:r>
            <a:r>
              <a:rPr lang="en-US" dirty="0"/>
              <a:t>Intermittent Positive </a:t>
            </a:r>
            <a:r>
              <a:rPr lang="en-US" dirty="0" smtClean="0"/>
              <a:t>Pressure Ventilation </a:t>
            </a:r>
            <a:r>
              <a:rPr lang="en-US" dirty="0"/>
              <a:t>(</a:t>
            </a:r>
            <a:r>
              <a:rPr lang="en-US" dirty="0" smtClean="0"/>
              <a:t>NIPPV) and Intermittent Mechanical Ventilation (NIMV)</a:t>
            </a:r>
            <a:endParaRPr lang="en-US" dirty="0"/>
          </a:p>
        </p:txBody>
      </p:sp>
      <p:sp>
        <p:nvSpPr>
          <p:cNvPr id="3" name="Content Placeholder 2"/>
          <p:cNvSpPr>
            <a:spLocks noGrp="1"/>
          </p:cNvSpPr>
          <p:nvPr>
            <p:ph idx="1"/>
          </p:nvPr>
        </p:nvSpPr>
        <p:spPr>
          <a:xfrm>
            <a:off x="152400" y="2286000"/>
            <a:ext cx="8839200" cy="3840165"/>
          </a:xfrm>
        </p:spPr>
        <p:txBody>
          <a:bodyPr>
            <a:normAutofit fontScale="92500" lnSpcReduction="10000"/>
          </a:bodyPr>
          <a:lstStyle/>
          <a:p>
            <a:r>
              <a:rPr lang="en-US" dirty="0" smtClean="0"/>
              <a:t>Noninvasive </a:t>
            </a:r>
            <a:r>
              <a:rPr lang="en-US" dirty="0"/>
              <a:t>ventilation during which patients are exposed intermittently to higher levels of airway pressure, along with NCPAP through the same nasal </a:t>
            </a:r>
            <a:r>
              <a:rPr lang="en-US" dirty="0" smtClean="0"/>
              <a:t>device</a:t>
            </a:r>
          </a:p>
          <a:p>
            <a:r>
              <a:rPr lang="en-US" dirty="0" smtClean="0"/>
              <a:t>Limitations of ventilator flow sensor do not allow for accurate synchronization of high pressure “breaths”</a:t>
            </a:r>
          </a:p>
          <a:p>
            <a:r>
              <a:rPr lang="en-US" dirty="0" smtClean="0"/>
              <a:t>In the Vermont Oxford Network, NICU’s use of NIPPV has increased from 10% in 2006 to 33% in 2015</a:t>
            </a:r>
            <a:endParaRPr lang="en-US" dirty="0"/>
          </a:p>
          <a:p>
            <a:pPr marL="0" indent="0">
              <a:buNone/>
            </a:pPr>
            <a:endParaRPr lang="en-US" dirty="0" smtClean="0"/>
          </a:p>
        </p:txBody>
      </p:sp>
    </p:spTree>
    <p:extLst>
      <p:ext uri="{BB962C8B-B14F-4D97-AF65-F5344CB8AC3E}">
        <p14:creationId xmlns:p14="http://schemas.microsoft.com/office/powerpoint/2010/main" val="144399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NIPPV/NIMV</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NIPPV vs CPAP for initial management of RDS</a:t>
            </a:r>
          </a:p>
          <a:p>
            <a:pPr lvl="1"/>
            <a:r>
              <a:rPr lang="en-US" dirty="0" smtClean="0"/>
              <a:t>NIPPV decreased rates of respiratory failure and need for intubation</a:t>
            </a:r>
          </a:p>
          <a:p>
            <a:pPr lvl="1"/>
            <a:r>
              <a:rPr lang="en-US" dirty="0" smtClean="0"/>
              <a:t>No observed change in risk for death or BPD</a:t>
            </a:r>
          </a:p>
          <a:p>
            <a:pPr lvl="1"/>
            <a:r>
              <a:rPr lang="en-US" dirty="0" smtClean="0"/>
              <a:t>No evidence of harm reported</a:t>
            </a:r>
          </a:p>
          <a:p>
            <a:pPr lvl="1"/>
            <a:endParaRPr lang="en-US" dirty="0"/>
          </a:p>
          <a:p>
            <a:r>
              <a:rPr lang="en-US" dirty="0" smtClean="0"/>
              <a:t>NIPPV vs </a:t>
            </a:r>
            <a:r>
              <a:rPr lang="en-US" dirty="0" err="1" smtClean="0"/>
              <a:t>BiPhasic</a:t>
            </a:r>
            <a:r>
              <a:rPr lang="en-US" dirty="0" smtClean="0"/>
              <a:t> CPAP for RDS (2 center RCT)</a:t>
            </a:r>
          </a:p>
          <a:p>
            <a:pPr lvl="1"/>
            <a:r>
              <a:rPr lang="en-US" dirty="0" smtClean="0"/>
              <a:t>No differences found in failure/reintubation or duration of support</a:t>
            </a:r>
          </a:p>
          <a:p>
            <a:pPr lvl="1"/>
            <a:r>
              <a:rPr lang="en-US" dirty="0" smtClean="0"/>
              <a:t>No differences in death or BPD, IVH, pneumothorax, or other secondary outcomes</a:t>
            </a:r>
          </a:p>
          <a:p>
            <a:pPr lvl="1"/>
            <a:endParaRPr lang="en-US" dirty="0"/>
          </a:p>
        </p:txBody>
      </p:sp>
    </p:spTree>
    <p:extLst>
      <p:ext uri="{BB962C8B-B14F-4D97-AF65-F5344CB8AC3E}">
        <p14:creationId xmlns:p14="http://schemas.microsoft.com/office/powerpoint/2010/main" val="124193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NIPPV/NIMV</a:t>
            </a:r>
            <a:endParaRPr lang="en-US" dirty="0"/>
          </a:p>
        </p:txBody>
      </p:sp>
      <p:sp>
        <p:nvSpPr>
          <p:cNvPr id="3" name="Content Placeholder 2"/>
          <p:cNvSpPr>
            <a:spLocks noGrp="1"/>
          </p:cNvSpPr>
          <p:nvPr>
            <p:ph idx="1"/>
          </p:nvPr>
        </p:nvSpPr>
        <p:spPr>
          <a:xfrm>
            <a:off x="152400" y="1600202"/>
            <a:ext cx="8915400" cy="4525963"/>
          </a:xfrm>
        </p:spPr>
        <p:txBody>
          <a:bodyPr/>
          <a:lstStyle/>
          <a:p>
            <a:r>
              <a:rPr lang="en-US" dirty="0" smtClean="0"/>
              <a:t>NIPPV vs CPAP after </a:t>
            </a:r>
            <a:r>
              <a:rPr lang="en-US" dirty="0" err="1" smtClean="0"/>
              <a:t>extubation</a:t>
            </a:r>
            <a:r>
              <a:rPr lang="en-US" dirty="0" smtClean="0"/>
              <a:t> of preterm infant</a:t>
            </a:r>
          </a:p>
          <a:p>
            <a:pPr lvl="1"/>
            <a:r>
              <a:rPr lang="en-US" dirty="0" smtClean="0"/>
              <a:t>NIPPV: Reduced </a:t>
            </a:r>
            <a:r>
              <a:rPr lang="en-US" dirty="0" err="1" smtClean="0"/>
              <a:t>extubation</a:t>
            </a:r>
            <a:r>
              <a:rPr lang="en-US" dirty="0" smtClean="0"/>
              <a:t> failure and reintubation at 48 hours and 7 days post-</a:t>
            </a:r>
            <a:r>
              <a:rPr lang="en-US" dirty="0" err="1" smtClean="0"/>
              <a:t>extubation</a:t>
            </a:r>
            <a:endParaRPr lang="en-US" dirty="0" smtClean="0"/>
          </a:p>
          <a:p>
            <a:pPr lvl="1"/>
            <a:r>
              <a:rPr lang="en-US" dirty="0" smtClean="0"/>
              <a:t>NIPPV: Decreased incidence of air leaks</a:t>
            </a:r>
          </a:p>
          <a:p>
            <a:pPr lvl="1"/>
            <a:r>
              <a:rPr lang="en-US" dirty="0" smtClean="0"/>
              <a:t>No difference in incidence of death or BPD</a:t>
            </a:r>
          </a:p>
          <a:p>
            <a:pPr lvl="1"/>
            <a:endParaRPr lang="en-US" dirty="0"/>
          </a:p>
        </p:txBody>
      </p:sp>
    </p:spTree>
    <p:extLst>
      <p:ext uri="{BB962C8B-B14F-4D97-AF65-F5344CB8AC3E}">
        <p14:creationId xmlns:p14="http://schemas.microsoft.com/office/powerpoint/2010/main" val="7438945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Synchronized NIPPV</a:t>
            </a:r>
            <a:endParaRPr lang="en-US" dirty="0"/>
          </a:p>
        </p:txBody>
      </p:sp>
      <p:sp>
        <p:nvSpPr>
          <p:cNvPr id="3" name="Content Placeholder 2"/>
          <p:cNvSpPr>
            <a:spLocks noGrp="1"/>
          </p:cNvSpPr>
          <p:nvPr>
            <p:ph idx="1"/>
          </p:nvPr>
        </p:nvSpPr>
        <p:spPr>
          <a:xfrm>
            <a:off x="0" y="1600202"/>
            <a:ext cx="8991600" cy="4525963"/>
          </a:xfrm>
        </p:spPr>
        <p:txBody>
          <a:bodyPr>
            <a:noAutofit/>
          </a:bodyPr>
          <a:lstStyle/>
          <a:p>
            <a:r>
              <a:rPr lang="en-US" sz="2800" dirty="0" smtClean="0"/>
              <a:t>Sub-group </a:t>
            </a:r>
            <a:r>
              <a:rPr lang="en-US" sz="2800" dirty="0"/>
              <a:t>analysis of </a:t>
            </a:r>
            <a:r>
              <a:rPr lang="en-US" sz="2800" dirty="0" smtClean="0"/>
              <a:t>synchronized vs non-synchronized NIPPV for initial </a:t>
            </a:r>
            <a:r>
              <a:rPr lang="en-US" sz="2800" dirty="0"/>
              <a:t>RDS </a:t>
            </a:r>
            <a:r>
              <a:rPr lang="en-US" sz="2800" dirty="0" smtClean="0"/>
              <a:t>management</a:t>
            </a:r>
            <a:endParaRPr lang="en-US" sz="2800" dirty="0"/>
          </a:p>
          <a:p>
            <a:pPr lvl="1"/>
            <a:r>
              <a:rPr lang="en-US" sz="2400" dirty="0" smtClean="0"/>
              <a:t>Increased risk of respiratory failure and intubation if synchronized</a:t>
            </a:r>
          </a:p>
          <a:p>
            <a:pPr lvl="1"/>
            <a:r>
              <a:rPr lang="en-US" sz="2400" dirty="0" smtClean="0"/>
              <a:t>No differences between mortality, BPD, and air leaks</a:t>
            </a:r>
          </a:p>
          <a:p>
            <a:r>
              <a:rPr lang="en-US" sz="2800" dirty="0" smtClean="0"/>
              <a:t>Sub-group analysis of synchronized vs non-synchronized NIPPV after </a:t>
            </a:r>
            <a:r>
              <a:rPr lang="en-US" sz="2800" dirty="0" err="1" smtClean="0"/>
              <a:t>extubation</a:t>
            </a:r>
            <a:r>
              <a:rPr lang="en-US" sz="2800" dirty="0" smtClean="0"/>
              <a:t>  </a:t>
            </a:r>
          </a:p>
          <a:p>
            <a:pPr lvl="1"/>
            <a:r>
              <a:rPr lang="en-US" sz="2400" dirty="0" smtClean="0"/>
              <a:t>Reduced risk of BPD and air leaks if synchronized</a:t>
            </a:r>
          </a:p>
          <a:p>
            <a:pPr lvl="1"/>
            <a:endParaRPr lang="en-US" sz="2400" dirty="0" smtClean="0"/>
          </a:p>
          <a:p>
            <a:r>
              <a:rPr lang="en-US" sz="2800" dirty="0"/>
              <a:t>Is </a:t>
            </a:r>
            <a:r>
              <a:rPr lang="en-US" sz="2800" dirty="0" smtClean="0"/>
              <a:t>synchronization </a:t>
            </a:r>
            <a:r>
              <a:rPr lang="en-US" sz="2800" dirty="0"/>
              <a:t>important? </a:t>
            </a:r>
            <a:r>
              <a:rPr lang="en-US" sz="2800" dirty="0" smtClean="0"/>
              <a:t>Likely underpowered and were not true head-to-head comparisons</a:t>
            </a:r>
            <a:endParaRPr lang="en-US" sz="2800" dirty="0"/>
          </a:p>
        </p:txBody>
      </p:sp>
    </p:spTree>
    <p:extLst>
      <p:ext uri="{BB962C8B-B14F-4D97-AF65-F5344CB8AC3E}">
        <p14:creationId xmlns:p14="http://schemas.microsoft.com/office/powerpoint/2010/main" val="337250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smtClean="0"/>
              <a:t>Synchronized and High-Frequency NIPPV</a:t>
            </a:r>
            <a:endParaRPr lang="en-US" dirty="0"/>
          </a:p>
        </p:txBody>
      </p:sp>
      <p:sp>
        <p:nvSpPr>
          <p:cNvPr id="3" name="Content Placeholder 2"/>
          <p:cNvSpPr>
            <a:spLocks noGrp="1"/>
          </p:cNvSpPr>
          <p:nvPr>
            <p:ph idx="1"/>
          </p:nvPr>
        </p:nvSpPr>
        <p:spPr/>
        <p:txBody>
          <a:bodyPr/>
          <a:lstStyle/>
          <a:p>
            <a:r>
              <a:rPr lang="en-US" dirty="0" smtClean="0"/>
              <a:t>Number of synchronization methods: nasal flow synchronized, abdominal impedance sensor or band, and </a:t>
            </a:r>
            <a:r>
              <a:rPr lang="en-US" dirty="0" err="1" smtClean="0"/>
              <a:t>neurally</a:t>
            </a:r>
            <a:r>
              <a:rPr lang="en-US" dirty="0" smtClean="0"/>
              <a:t> adjusted </a:t>
            </a:r>
            <a:r>
              <a:rPr lang="en-US" dirty="0" err="1" smtClean="0"/>
              <a:t>ventilatory</a:t>
            </a:r>
            <a:r>
              <a:rPr lang="en-US" dirty="0" smtClean="0"/>
              <a:t> assist (NAVA) sensor at level of diaphragm</a:t>
            </a:r>
          </a:p>
          <a:p>
            <a:r>
              <a:rPr lang="en-US" dirty="0"/>
              <a:t>High-Frequency NIPPV </a:t>
            </a:r>
            <a:r>
              <a:rPr lang="en-US" dirty="0" smtClean="0"/>
              <a:t>eliminates of the need for synchrony by delivering high-frequency small tidal volume respirations</a:t>
            </a:r>
            <a:endParaRPr lang="en-US" dirty="0"/>
          </a:p>
        </p:txBody>
      </p:sp>
    </p:spTree>
    <p:extLst>
      <p:ext uri="{BB962C8B-B14F-4D97-AF65-F5344CB8AC3E}">
        <p14:creationId xmlns:p14="http://schemas.microsoft.com/office/powerpoint/2010/main" val="37301945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smtClean="0"/>
              <a:t>Neurally</a:t>
            </a:r>
            <a:r>
              <a:rPr lang="en-US" dirty="0" smtClean="0"/>
              <a:t> Adjusted </a:t>
            </a:r>
            <a:r>
              <a:rPr lang="en-US" dirty="0" err="1" smtClean="0"/>
              <a:t>Ventilatory</a:t>
            </a:r>
            <a:r>
              <a:rPr lang="en-US" dirty="0" smtClean="0"/>
              <a:t> Assist </a:t>
            </a:r>
            <a:r>
              <a:rPr lang="en-US" dirty="0"/>
              <a:t>(NAVA)</a:t>
            </a:r>
          </a:p>
        </p:txBody>
      </p:sp>
      <p:sp>
        <p:nvSpPr>
          <p:cNvPr id="3" name="Content Placeholder 2"/>
          <p:cNvSpPr>
            <a:spLocks noGrp="1"/>
          </p:cNvSpPr>
          <p:nvPr>
            <p:ph idx="1"/>
          </p:nvPr>
        </p:nvSpPr>
        <p:spPr>
          <a:xfrm>
            <a:off x="152400" y="1600202"/>
            <a:ext cx="8763000" cy="4525963"/>
          </a:xfrm>
        </p:spPr>
        <p:txBody>
          <a:bodyPr>
            <a:normAutofit/>
          </a:bodyPr>
          <a:lstStyle/>
          <a:p>
            <a:r>
              <a:rPr lang="en-US" dirty="0"/>
              <a:t>Electrodes embedded within a specialized </a:t>
            </a:r>
            <a:r>
              <a:rPr lang="en-US" dirty="0" smtClean="0"/>
              <a:t>catheter are </a:t>
            </a:r>
            <a:r>
              <a:rPr lang="en-US" dirty="0"/>
              <a:t>positioned in the </a:t>
            </a:r>
            <a:r>
              <a:rPr lang="en-US" dirty="0" smtClean="0"/>
              <a:t>esophagus detecting the timing and magnitude of the electrical activity of the diaphragm</a:t>
            </a:r>
          </a:p>
        </p:txBody>
      </p:sp>
      <p:pic>
        <p:nvPicPr>
          <p:cNvPr id="6146" name="Picture 2" descr="https://www.maquet.com/contentassets/c64e3fa7a83046cfba804ab5677e7d95/how-it-works-t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296" y="3714750"/>
            <a:ext cx="4388304" cy="24574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52400" y="3657600"/>
            <a:ext cx="4724400" cy="2895598"/>
          </a:xfrm>
          <a:prstGeom prst="rect">
            <a:avLst/>
          </a:prstGeom>
        </p:spPr>
        <p:txBody>
          <a:bodyPr vert="horz" lIns="91430" tIns="45716" rIns="91430" bIns="45716" rtlCol="0">
            <a:normAutofit/>
          </a:bodyPr>
          <a:lstStyle>
            <a:lvl1pPr marL="342865" indent="-342865" algn="l" defTabSz="9143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4" indent="-285722" algn="l" defTabSz="9143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3" indent="-228576" algn="l" defTabSz="9143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3"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02"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Potential to synchronize initiation, size, and termination of NIPPV with each patient breath</a:t>
            </a:r>
          </a:p>
        </p:txBody>
      </p:sp>
    </p:spTree>
    <p:extLst>
      <p:ext uri="{BB962C8B-B14F-4D97-AF65-F5344CB8AC3E}">
        <p14:creationId xmlns:p14="http://schemas.microsoft.com/office/powerpoint/2010/main" val="34001120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Non-invasive </a:t>
            </a:r>
            <a:r>
              <a:rPr lang="en-US" dirty="0" smtClean="0"/>
              <a:t>Ventilation: Summary</a:t>
            </a:r>
            <a:endParaRPr lang="en-US" dirty="0"/>
          </a:p>
        </p:txBody>
      </p:sp>
      <p:sp>
        <p:nvSpPr>
          <p:cNvPr id="3" name="Content Placeholder 2"/>
          <p:cNvSpPr>
            <a:spLocks noGrp="1"/>
          </p:cNvSpPr>
          <p:nvPr>
            <p:ph idx="1"/>
          </p:nvPr>
        </p:nvSpPr>
        <p:spPr>
          <a:xfrm>
            <a:off x="76200" y="1600202"/>
            <a:ext cx="8915400" cy="4525963"/>
          </a:xfrm>
        </p:spPr>
        <p:txBody>
          <a:bodyPr>
            <a:normAutofit fontScale="92500" lnSpcReduction="20000"/>
          </a:bodyPr>
          <a:lstStyle/>
          <a:p>
            <a:r>
              <a:rPr lang="en-US" dirty="0" smtClean="0"/>
              <a:t>Nasal CPAP has been extensively studied and remains the gold-standard of noninvasive </a:t>
            </a:r>
            <a:r>
              <a:rPr lang="en-US" dirty="0" err="1" smtClean="0"/>
              <a:t>ventilatory</a:t>
            </a:r>
            <a:r>
              <a:rPr lang="en-US" dirty="0" smtClean="0"/>
              <a:t> support for the premature newborn</a:t>
            </a:r>
          </a:p>
          <a:p>
            <a:pPr lvl="1"/>
            <a:r>
              <a:rPr lang="en-US" dirty="0" smtClean="0"/>
              <a:t>Reasonable to manage very premature infants on NCPAP from delivery</a:t>
            </a:r>
          </a:p>
          <a:p>
            <a:pPr lvl="1"/>
            <a:r>
              <a:rPr lang="en-US" dirty="0"/>
              <a:t>Reduces mortality and/or </a:t>
            </a:r>
            <a:r>
              <a:rPr lang="en-US" dirty="0" smtClean="0"/>
              <a:t>BPD compared to mechanical ventilation</a:t>
            </a:r>
            <a:endParaRPr lang="en-US" dirty="0"/>
          </a:p>
          <a:p>
            <a:pPr lvl="1"/>
            <a:r>
              <a:rPr lang="en-US" dirty="0" smtClean="0"/>
              <a:t>Reduces respiratory instability and need for extra support after </a:t>
            </a:r>
            <a:r>
              <a:rPr lang="en-US" dirty="0" err="1" smtClean="0"/>
              <a:t>extubation</a:t>
            </a:r>
            <a:endParaRPr lang="en-US" dirty="0" smtClean="0"/>
          </a:p>
          <a:p>
            <a:r>
              <a:rPr lang="en-US" dirty="0" smtClean="0"/>
              <a:t>NIPPV likely augments the benefits of NCPAP</a:t>
            </a:r>
          </a:p>
          <a:p>
            <a:r>
              <a:rPr lang="en-US" dirty="0" smtClean="0"/>
              <a:t>HFNC may be equivalent to NCPAP</a:t>
            </a:r>
          </a:p>
          <a:p>
            <a:pPr lvl="1"/>
            <a:endParaRPr lang="en-US" dirty="0"/>
          </a:p>
        </p:txBody>
      </p:sp>
    </p:spTree>
    <p:extLst>
      <p:ext uri="{BB962C8B-B14F-4D97-AF65-F5344CB8AC3E}">
        <p14:creationId xmlns:p14="http://schemas.microsoft.com/office/powerpoint/2010/main" val="922939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Analgesia and Sedation in the NICU</a:t>
            </a:r>
            <a:endParaRPr lang="en-US" dirty="0"/>
          </a:p>
        </p:txBody>
      </p:sp>
      <p:pic>
        <p:nvPicPr>
          <p:cNvPr id="7170" name="Picture 2" descr="https://ocdn.eu/pulscms-transforms/1/nuhktkpTURBXy8wNTZkY2RhOGY0OWNiMWIzZmM3ZGM5N2QxYThiODk4OC5qcGeSlQLNAmwAwsOVAgDNAljCw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000" y="2021681"/>
            <a:ext cx="7874000"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02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Delayed Cord Clamping</a:t>
            </a:r>
            <a:endParaRPr lang="en-US" dirty="0"/>
          </a:p>
        </p:txBody>
      </p:sp>
      <p:sp>
        <p:nvSpPr>
          <p:cNvPr id="3" name="Content Placeholder 2"/>
          <p:cNvSpPr>
            <a:spLocks noGrp="1"/>
          </p:cNvSpPr>
          <p:nvPr>
            <p:ph idx="1"/>
          </p:nvPr>
        </p:nvSpPr>
        <p:spPr>
          <a:xfrm>
            <a:off x="304801" y="1600202"/>
            <a:ext cx="8534400" cy="4525963"/>
          </a:xfrm>
        </p:spPr>
        <p:txBody>
          <a:bodyPr>
            <a:normAutofit/>
          </a:bodyPr>
          <a:lstStyle/>
          <a:p>
            <a:r>
              <a:rPr lang="en-US" dirty="0" smtClean="0"/>
              <a:t>A large volume of blood remains in the umbilical cord and placenta at birth </a:t>
            </a:r>
          </a:p>
          <a:p>
            <a:pPr lvl="1"/>
            <a:r>
              <a:rPr lang="en-US" dirty="0" smtClean="0"/>
              <a:t>75 – 120 mL of fetal blood</a:t>
            </a:r>
            <a:endParaRPr lang="en-US" dirty="0"/>
          </a:p>
          <a:p>
            <a:r>
              <a:rPr lang="en-US" dirty="0" smtClean="0"/>
              <a:t>Delaying cord clamping (30 seconds or more) results in an autologous transfusion of baby’s blood and a higher circulating blood volume</a:t>
            </a:r>
          </a:p>
          <a:p>
            <a:endParaRPr lang="en-US" dirty="0" smtClean="0"/>
          </a:p>
          <a:p>
            <a:r>
              <a:rPr lang="en-US" dirty="0" smtClean="0"/>
              <a:t>Alternative: “milking” or “stripping” of the cord</a:t>
            </a:r>
            <a:endParaRPr lang="en-US" dirty="0"/>
          </a:p>
        </p:txBody>
      </p:sp>
    </p:spTree>
    <p:extLst>
      <p:ext uri="{BB962C8B-B14F-4D97-AF65-F5344CB8AC3E}">
        <p14:creationId xmlns:p14="http://schemas.microsoft.com/office/powerpoint/2010/main" val="412894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Analgesia and Sedation in the NICU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Only since the early 80’s has it become widely accepted that infants, particularly premature infants, are readily capable of experiencing pain – and treatment of pain improves outcomes</a:t>
            </a:r>
          </a:p>
          <a:p>
            <a:r>
              <a:rPr lang="en-US" dirty="0" smtClean="0"/>
              <a:t>Recurrent neonatal pain alters brain neurophysiology/chemistry and reduces brain maturation</a:t>
            </a:r>
          </a:p>
          <a:p>
            <a:r>
              <a:rPr lang="en-US" dirty="0" smtClean="0"/>
              <a:t>Related to impaired postnatal growth, permanently higher cortisol levels, poorer motor and cognitive development</a:t>
            </a:r>
          </a:p>
        </p:txBody>
      </p:sp>
    </p:spTree>
    <p:extLst>
      <p:ext uri="{BB962C8B-B14F-4D97-AF65-F5344CB8AC3E}">
        <p14:creationId xmlns:p14="http://schemas.microsoft.com/office/powerpoint/2010/main" val="172695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Analgesia and Sedation in the NICU</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Nociception (“tissue injury”) neurons are present early in gestation</a:t>
            </a:r>
          </a:p>
          <a:p>
            <a:r>
              <a:rPr lang="en-US" dirty="0" smtClean="0"/>
              <a:t>Neurophysiological afferent pain pathways reach the cortex between 20 and 26 </a:t>
            </a:r>
            <a:r>
              <a:rPr lang="en-US" dirty="0" err="1" smtClean="0"/>
              <a:t>wk</a:t>
            </a:r>
            <a:r>
              <a:rPr lang="en-US" dirty="0" smtClean="0"/>
              <a:t> GA</a:t>
            </a:r>
            <a:endParaRPr lang="en-US" dirty="0"/>
          </a:p>
        </p:txBody>
      </p:sp>
      <p:pic>
        <p:nvPicPr>
          <p:cNvPr id="1026" name="Picture 2" descr="http://ars.els-cdn.com/content/image/1-s2.0-S1744165X06000217-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35308"/>
            <a:ext cx="5471831" cy="304169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828800" y="4381500"/>
            <a:ext cx="2438400" cy="114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43400" y="6477000"/>
            <a:ext cx="4057521" cy="261610"/>
          </a:xfrm>
          <a:prstGeom prst="rect">
            <a:avLst/>
          </a:prstGeom>
          <a:noFill/>
        </p:spPr>
        <p:txBody>
          <a:bodyPr wrap="none" rtlCol="0">
            <a:spAutoFit/>
          </a:bodyPr>
          <a:lstStyle/>
          <a:p>
            <a:r>
              <a:rPr lang="en-US" sz="1100" dirty="0" smtClean="0"/>
              <a:t>Simons and </a:t>
            </a:r>
            <a:r>
              <a:rPr lang="en-US" sz="1100" dirty="0" err="1" smtClean="0"/>
              <a:t>Tibboel</a:t>
            </a:r>
            <a:r>
              <a:rPr lang="en-US" sz="1100" dirty="0" smtClean="0"/>
              <a:t>. </a:t>
            </a:r>
            <a:r>
              <a:rPr lang="en-US" sz="1100" i="1" dirty="0" err="1" smtClean="0"/>
              <a:t>Sem</a:t>
            </a:r>
            <a:r>
              <a:rPr lang="en-US" sz="1100" i="1" dirty="0" smtClean="0"/>
              <a:t> in F </a:t>
            </a:r>
            <a:r>
              <a:rPr lang="en-US" sz="1100" i="1" dirty="0" err="1" smtClean="0"/>
              <a:t>etal</a:t>
            </a:r>
            <a:r>
              <a:rPr lang="en-US" sz="1100" i="1" dirty="0" smtClean="0"/>
              <a:t> and Neo Med</a:t>
            </a:r>
            <a:r>
              <a:rPr lang="en-US" sz="1100" dirty="0" smtClean="0"/>
              <a:t>. 11(4) 2006. 227-31</a:t>
            </a:r>
            <a:endParaRPr lang="en-US" sz="1100" dirty="0"/>
          </a:p>
        </p:txBody>
      </p:sp>
      <p:sp>
        <p:nvSpPr>
          <p:cNvPr id="7" name="Oval 6"/>
          <p:cNvSpPr/>
          <p:nvPr/>
        </p:nvSpPr>
        <p:spPr>
          <a:xfrm>
            <a:off x="4343400" y="4876800"/>
            <a:ext cx="1447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Analgesia and Sedation in the NICU</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By 24 </a:t>
            </a:r>
            <a:r>
              <a:rPr lang="en-US" dirty="0" err="1" smtClean="0"/>
              <a:t>wk</a:t>
            </a:r>
            <a:r>
              <a:rPr lang="en-US" dirty="0" smtClean="0"/>
              <a:t> GA somatosensory cortex responses are observed in response to heel-stick, and these magnitudes increases with age</a:t>
            </a:r>
          </a:p>
          <a:p>
            <a:r>
              <a:rPr lang="en-US" dirty="0" smtClean="0"/>
              <a:t>NICU audits estimate that neonates undergo an average of 4-16 painful exposures/day that may benefit from analgesia (observational audits describe ~50% accompanied by some form of pain-relieving intervention)</a:t>
            </a:r>
          </a:p>
          <a:p>
            <a:endParaRPr lang="en-US" dirty="0"/>
          </a:p>
        </p:txBody>
      </p:sp>
    </p:spTree>
    <p:extLst>
      <p:ext uri="{BB962C8B-B14F-4D97-AF65-F5344CB8AC3E}">
        <p14:creationId xmlns:p14="http://schemas.microsoft.com/office/powerpoint/2010/main" val="9041929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Non-pharmacological Treatment</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Skin-to-skin</a:t>
            </a:r>
            <a:r>
              <a:rPr lang="en-US" dirty="0" smtClean="0"/>
              <a:t> – decreases pain measures in both term and preterm infants during painful procedures (also effective with non-mother provider)</a:t>
            </a:r>
          </a:p>
          <a:p>
            <a:r>
              <a:rPr lang="en-US" u="sng" dirty="0" smtClean="0"/>
              <a:t>Breast-feeding</a:t>
            </a:r>
            <a:r>
              <a:rPr lang="en-US" dirty="0" smtClean="0"/>
              <a:t> – lower pain response to needle puncture in term infants</a:t>
            </a:r>
          </a:p>
          <a:p>
            <a:r>
              <a:rPr lang="en-US" u="sng" dirty="0" smtClean="0"/>
              <a:t>Breast milk</a:t>
            </a:r>
            <a:r>
              <a:rPr lang="en-US" dirty="0" smtClean="0"/>
              <a:t> – via pacifier or syringe as effective as pharmacologic sucrose solution</a:t>
            </a:r>
          </a:p>
          <a:p>
            <a:r>
              <a:rPr lang="en-US" u="sng" dirty="0" smtClean="0"/>
              <a:t>Sensorial stimulation</a:t>
            </a:r>
            <a:r>
              <a:rPr lang="en-US" dirty="0"/>
              <a:t> – </a:t>
            </a:r>
            <a:r>
              <a:rPr lang="en-US" dirty="0" smtClean="0"/>
              <a:t>when all 4 elements </a:t>
            </a:r>
            <a:r>
              <a:rPr lang="en-US" dirty="0"/>
              <a:t>used </a:t>
            </a:r>
            <a:r>
              <a:rPr lang="en-US" dirty="0" smtClean="0"/>
              <a:t>(tactile, gustatory, auditory, visual) more effective than pharmacologic </a:t>
            </a:r>
            <a:r>
              <a:rPr lang="en-US" dirty="0"/>
              <a:t>sucrose solution</a:t>
            </a:r>
          </a:p>
          <a:p>
            <a:endParaRPr lang="en-US" dirty="0"/>
          </a:p>
        </p:txBody>
      </p:sp>
    </p:spTree>
    <p:extLst>
      <p:ext uri="{BB962C8B-B14F-4D97-AF65-F5344CB8AC3E}">
        <p14:creationId xmlns:p14="http://schemas.microsoft.com/office/powerpoint/2010/main" val="5186607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 Treatment</a:t>
            </a:r>
            <a:endParaRPr lang="en-US" dirty="0"/>
          </a:p>
        </p:txBody>
      </p:sp>
      <p:sp>
        <p:nvSpPr>
          <p:cNvPr id="3" name="Content Placeholder 2"/>
          <p:cNvSpPr>
            <a:spLocks noGrp="1"/>
          </p:cNvSpPr>
          <p:nvPr>
            <p:ph idx="1"/>
          </p:nvPr>
        </p:nvSpPr>
        <p:spPr>
          <a:xfrm>
            <a:off x="76200" y="1600202"/>
            <a:ext cx="8991600" cy="4525963"/>
          </a:xfrm>
        </p:spPr>
        <p:txBody>
          <a:bodyPr>
            <a:normAutofit fontScale="77500" lnSpcReduction="20000"/>
          </a:bodyPr>
          <a:lstStyle/>
          <a:p>
            <a:r>
              <a:rPr lang="en-US" u="sng" dirty="0" smtClean="0"/>
              <a:t>Sucrose</a:t>
            </a:r>
            <a:r>
              <a:rPr lang="en-US" dirty="0" smtClean="0"/>
              <a:t> – safe and effective for reducing pain from single events in infants as low as 22 </a:t>
            </a:r>
            <a:r>
              <a:rPr lang="en-US" dirty="0" err="1" smtClean="0"/>
              <a:t>wk</a:t>
            </a:r>
            <a:r>
              <a:rPr lang="en-US" dirty="0" smtClean="0"/>
              <a:t> GA. Greatest efficacy if given 2 min prior to event with effects lasting approximately 4 mins.</a:t>
            </a:r>
          </a:p>
          <a:p>
            <a:r>
              <a:rPr lang="en-US" u="sng" dirty="0" smtClean="0"/>
              <a:t>Non-opioids</a:t>
            </a:r>
            <a:r>
              <a:rPr lang="en-US" dirty="0" smtClean="0"/>
              <a:t> – Paracetamol (acetaminophen) when used for postoperative pain control reduced the overall need of opioids</a:t>
            </a:r>
          </a:p>
          <a:p>
            <a:r>
              <a:rPr lang="en-US" u="sng" dirty="0" smtClean="0"/>
              <a:t>Opioids</a:t>
            </a:r>
            <a:r>
              <a:rPr lang="en-US" dirty="0" smtClean="0"/>
              <a:t> – most common agent for persistent or surgical pain, recommended for elective intubations</a:t>
            </a:r>
          </a:p>
          <a:p>
            <a:r>
              <a:rPr lang="en-US" u="sng" dirty="0" err="1" smtClean="0"/>
              <a:t>Benzodiazipines</a:t>
            </a:r>
            <a:r>
              <a:rPr lang="en-US" dirty="0" smtClean="0"/>
              <a:t> – limited evidence of efficacy with concerns for potential harm (increased mortality, length of stay, poor neurological outcomes)</a:t>
            </a:r>
          </a:p>
          <a:p>
            <a:r>
              <a:rPr lang="en-US" u="sng" dirty="0" smtClean="0"/>
              <a:t>Other agents</a:t>
            </a:r>
            <a:r>
              <a:rPr lang="en-US" dirty="0" smtClean="0"/>
              <a:t> (ketamine, </a:t>
            </a:r>
            <a:r>
              <a:rPr lang="en-US" dirty="0" err="1" smtClean="0"/>
              <a:t>propofol</a:t>
            </a:r>
            <a:r>
              <a:rPr lang="en-US" dirty="0" smtClean="0"/>
              <a:t>, methadone, clonidine, and </a:t>
            </a:r>
            <a:r>
              <a:rPr lang="en-US" dirty="0" err="1" smtClean="0"/>
              <a:t>dexmedetomidine</a:t>
            </a:r>
            <a:r>
              <a:rPr lang="en-US" dirty="0" smtClean="0"/>
              <a:t>) – limited or no evidence of efficacy or safety in neonates</a:t>
            </a:r>
            <a:endParaRPr lang="en-US" dirty="0"/>
          </a:p>
        </p:txBody>
      </p:sp>
    </p:spTree>
    <p:extLst>
      <p:ext uri="{BB962C8B-B14F-4D97-AF65-F5344CB8AC3E}">
        <p14:creationId xmlns:p14="http://schemas.microsoft.com/office/powerpoint/2010/main" val="22509255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Pharmacological Treatment for Elective/Non-emergent Intubation</a:t>
            </a:r>
            <a:endParaRPr lang="en-US" dirty="0"/>
          </a:p>
        </p:txBody>
      </p:sp>
      <p:sp>
        <p:nvSpPr>
          <p:cNvPr id="3" name="Content Placeholder 2"/>
          <p:cNvSpPr>
            <a:spLocks noGrp="1"/>
          </p:cNvSpPr>
          <p:nvPr>
            <p:ph idx="1"/>
          </p:nvPr>
        </p:nvSpPr>
        <p:spPr/>
        <p:txBody>
          <a:bodyPr>
            <a:normAutofit/>
          </a:bodyPr>
          <a:lstStyle/>
          <a:p>
            <a:r>
              <a:rPr lang="en-US" dirty="0" smtClean="0"/>
              <a:t>Tracheal intubation significantly raises arterial blood pressure, decreases oxygenation and heart rate, and increases intracranial pressure – premedication attenuates these adverse physiologic responses</a:t>
            </a:r>
          </a:p>
          <a:p>
            <a:r>
              <a:rPr lang="en-US" dirty="0" smtClean="0"/>
              <a:t>Premedication reduces the time and number of attempts to complete intubation, while minimizing the potential for airway injury</a:t>
            </a:r>
            <a:endParaRPr lang="en-US" dirty="0"/>
          </a:p>
        </p:txBody>
      </p:sp>
    </p:spTree>
    <p:extLst>
      <p:ext uri="{BB962C8B-B14F-4D97-AF65-F5344CB8AC3E}">
        <p14:creationId xmlns:p14="http://schemas.microsoft.com/office/powerpoint/2010/main" val="2972372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Pharmacological Treatment for Elective/Non-emergent Intubation</a:t>
            </a:r>
            <a:endParaRPr lang="en-US" dirty="0"/>
          </a:p>
        </p:txBody>
      </p:sp>
      <p:sp>
        <p:nvSpPr>
          <p:cNvPr id="3" name="Content Placeholder 2"/>
          <p:cNvSpPr>
            <a:spLocks noGrp="1"/>
          </p:cNvSpPr>
          <p:nvPr>
            <p:ph idx="1"/>
          </p:nvPr>
        </p:nvSpPr>
        <p:spPr/>
        <p:txBody>
          <a:bodyPr>
            <a:normAutofit/>
          </a:bodyPr>
          <a:lstStyle/>
          <a:p>
            <a:r>
              <a:rPr lang="en-US" dirty="0" smtClean="0"/>
              <a:t>In 2010 the American Academy of Pediatrics recommended premedication for all nonemergency neonatal intubations</a:t>
            </a:r>
          </a:p>
          <a:p>
            <a:r>
              <a:rPr lang="en-US" dirty="0" smtClean="0"/>
              <a:t>A short-acting analgesic agent plus a </a:t>
            </a:r>
            <a:r>
              <a:rPr lang="en-US" dirty="0" err="1" smtClean="0"/>
              <a:t>vagolytic</a:t>
            </a:r>
            <a:r>
              <a:rPr lang="en-US" dirty="0" smtClean="0"/>
              <a:t> and rapid-onset muscle relaxant</a:t>
            </a:r>
          </a:p>
          <a:p>
            <a:pPr lvl="1"/>
            <a:r>
              <a:rPr lang="en-US" dirty="0" smtClean="0"/>
              <a:t>More studies are needed to determine the optimal pharmaceutical agents and combinations</a:t>
            </a:r>
            <a:endParaRPr lang="en-US" dirty="0"/>
          </a:p>
        </p:txBody>
      </p:sp>
    </p:spTree>
    <p:extLst>
      <p:ext uri="{BB962C8B-B14F-4D97-AF65-F5344CB8AC3E}">
        <p14:creationId xmlns:p14="http://schemas.microsoft.com/office/powerpoint/2010/main" val="7821140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dirty="0" smtClean="0"/>
              <a:t>Pharmacological Treatment for Neonates on Mechanical Ventilation</a:t>
            </a:r>
            <a:endParaRPr lang="en-US" dirty="0"/>
          </a:p>
        </p:txBody>
      </p:sp>
      <p:sp>
        <p:nvSpPr>
          <p:cNvPr id="3" name="Content Placeholder 2"/>
          <p:cNvSpPr>
            <a:spLocks noGrp="1"/>
          </p:cNvSpPr>
          <p:nvPr>
            <p:ph idx="1"/>
          </p:nvPr>
        </p:nvSpPr>
        <p:spPr>
          <a:xfrm>
            <a:off x="152400" y="1600202"/>
            <a:ext cx="8839200" cy="4525963"/>
          </a:xfrm>
        </p:spPr>
        <p:txBody>
          <a:bodyPr>
            <a:normAutofit fontScale="77500" lnSpcReduction="20000"/>
          </a:bodyPr>
          <a:lstStyle/>
          <a:p>
            <a:r>
              <a:rPr lang="en-US" dirty="0" smtClean="0"/>
              <a:t>Opioid analgesics in mechanically ventilated preterm infants</a:t>
            </a:r>
          </a:p>
          <a:p>
            <a:pPr lvl="1"/>
            <a:r>
              <a:rPr lang="en-US" dirty="0" smtClean="0"/>
              <a:t>Reduced Premature Infant Pain Profile scores</a:t>
            </a:r>
          </a:p>
          <a:p>
            <a:pPr lvl="1"/>
            <a:r>
              <a:rPr lang="en-US" dirty="0" smtClean="0"/>
              <a:t>No difference in mortality, duration of mechanical ventilation, or neurodevelopmental outcomes</a:t>
            </a:r>
          </a:p>
          <a:p>
            <a:pPr lvl="1"/>
            <a:r>
              <a:rPr lang="en-US" dirty="0" smtClean="0"/>
              <a:t>Increased feeding intolerance and hypotension</a:t>
            </a:r>
          </a:p>
          <a:p>
            <a:r>
              <a:rPr lang="en-US" dirty="0" smtClean="0"/>
              <a:t>Morphine vs Midazolam</a:t>
            </a:r>
          </a:p>
          <a:p>
            <a:pPr lvl="1"/>
            <a:r>
              <a:rPr lang="en-US" dirty="0" smtClean="0"/>
              <a:t>Both reduced pain scores, but an increase in poor neurologic outcomes were reported with midazolam</a:t>
            </a:r>
          </a:p>
          <a:p>
            <a:r>
              <a:rPr lang="en-US" dirty="0" smtClean="0"/>
              <a:t>Clonidine added to fentanyl and/or versed </a:t>
            </a:r>
            <a:r>
              <a:rPr lang="en-US" dirty="0" err="1" smtClean="0"/>
              <a:t>gtt</a:t>
            </a:r>
            <a:r>
              <a:rPr lang="en-US" dirty="0" smtClean="0"/>
              <a:t> if &gt;4 days of MV</a:t>
            </a:r>
          </a:p>
          <a:p>
            <a:pPr lvl="1"/>
            <a:r>
              <a:rPr lang="en-US" dirty="0"/>
              <a:t>No difference in </a:t>
            </a:r>
            <a:r>
              <a:rPr lang="en-US" dirty="0" smtClean="0"/>
              <a:t>mortality or </a:t>
            </a:r>
            <a:r>
              <a:rPr lang="en-US" dirty="0"/>
              <a:t>duration of mechanical ventilation</a:t>
            </a:r>
          </a:p>
          <a:p>
            <a:endParaRPr lang="en-US" dirty="0" smtClean="0"/>
          </a:p>
          <a:p>
            <a:r>
              <a:rPr lang="en-US" dirty="0" smtClean="0"/>
              <a:t>Conclusion: Insufficient evidence for routine use, but should consider morphine over midazolam when clinically indicated</a:t>
            </a:r>
            <a:endParaRPr lang="en-US" dirty="0"/>
          </a:p>
        </p:txBody>
      </p:sp>
    </p:spTree>
    <p:extLst>
      <p:ext uri="{BB962C8B-B14F-4D97-AF65-F5344CB8AC3E}">
        <p14:creationId xmlns:p14="http://schemas.microsoft.com/office/powerpoint/2010/main" val="4319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Adverse Effects of Opioids</a:t>
            </a:r>
            <a:endParaRPr lang="en-US" dirty="0"/>
          </a:p>
        </p:txBody>
      </p:sp>
      <p:sp>
        <p:nvSpPr>
          <p:cNvPr id="3" name="Content Placeholder 2"/>
          <p:cNvSpPr>
            <a:spLocks noGrp="1"/>
          </p:cNvSpPr>
          <p:nvPr>
            <p:ph idx="1"/>
          </p:nvPr>
        </p:nvSpPr>
        <p:spPr>
          <a:xfrm>
            <a:off x="152400" y="1600202"/>
            <a:ext cx="8839200" cy="4525963"/>
          </a:xfrm>
        </p:spPr>
        <p:txBody>
          <a:bodyPr>
            <a:normAutofit fontScale="85000" lnSpcReduction="10000"/>
          </a:bodyPr>
          <a:lstStyle/>
          <a:p>
            <a:r>
              <a:rPr lang="en-US" dirty="0" smtClean="0"/>
              <a:t>Respiratory depression</a:t>
            </a:r>
          </a:p>
          <a:p>
            <a:r>
              <a:rPr lang="en-US" dirty="0"/>
              <a:t>Potential to increase duration of mechanical ventilation</a:t>
            </a:r>
          </a:p>
          <a:p>
            <a:r>
              <a:rPr lang="en-US" dirty="0" smtClean="0"/>
              <a:t>Hypotension</a:t>
            </a:r>
          </a:p>
          <a:p>
            <a:r>
              <a:rPr lang="en-US" dirty="0" smtClean="0"/>
              <a:t>Dependence, tolerance, and </a:t>
            </a:r>
            <a:r>
              <a:rPr lang="en-US" dirty="0" err="1" smtClean="0"/>
              <a:t>withdrawl</a:t>
            </a:r>
            <a:endParaRPr lang="en-US" dirty="0" smtClean="0"/>
          </a:p>
          <a:p>
            <a:r>
              <a:rPr lang="en-US" dirty="0" smtClean="0"/>
              <a:t>Urinary and stool retention/constipation</a:t>
            </a:r>
          </a:p>
          <a:p>
            <a:r>
              <a:rPr lang="en-US" dirty="0" smtClean="0"/>
              <a:t>Feeding intolerance</a:t>
            </a:r>
            <a:endParaRPr lang="en-US" dirty="0"/>
          </a:p>
          <a:p>
            <a:r>
              <a:rPr lang="en-US" dirty="0" smtClean="0"/>
              <a:t>Prospective cohort of very premature neonates reported that a 10-fold increase in morphine exposure was associated with a decrease in cerebellar volume at term and poorer motor and cognitive outcomes at 18 months</a:t>
            </a:r>
            <a:endParaRPr lang="en-US" dirty="0"/>
          </a:p>
        </p:txBody>
      </p:sp>
    </p:spTree>
    <p:extLst>
      <p:ext uri="{BB962C8B-B14F-4D97-AF65-F5344CB8AC3E}">
        <p14:creationId xmlns:p14="http://schemas.microsoft.com/office/powerpoint/2010/main" val="16233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Analgesia and </a:t>
            </a:r>
            <a:r>
              <a:rPr lang="en-US" dirty="0" smtClean="0"/>
              <a:t>Sedation: Summary</a:t>
            </a:r>
            <a:endParaRPr lang="en-US" dirty="0"/>
          </a:p>
        </p:txBody>
      </p:sp>
      <p:sp>
        <p:nvSpPr>
          <p:cNvPr id="3" name="Content Placeholder 2"/>
          <p:cNvSpPr>
            <a:spLocks noGrp="1"/>
          </p:cNvSpPr>
          <p:nvPr>
            <p:ph idx="1"/>
          </p:nvPr>
        </p:nvSpPr>
        <p:spPr>
          <a:xfrm>
            <a:off x="152400" y="1600202"/>
            <a:ext cx="8839200" cy="4525963"/>
          </a:xfrm>
        </p:spPr>
        <p:txBody>
          <a:bodyPr>
            <a:normAutofit fontScale="77500" lnSpcReduction="20000"/>
          </a:bodyPr>
          <a:lstStyle/>
          <a:p>
            <a:r>
              <a:rPr lang="en-US" dirty="0" smtClean="0"/>
              <a:t>Infants experience pain, and repeated painful procedures have the potential for short and long-term adverse consequences</a:t>
            </a:r>
          </a:p>
          <a:p>
            <a:r>
              <a:rPr lang="en-US" dirty="0"/>
              <a:t>A</a:t>
            </a:r>
            <a:r>
              <a:rPr lang="en-US" dirty="0" smtClean="0"/>
              <a:t>ssessment of neonatal pain is necessary</a:t>
            </a:r>
          </a:p>
          <a:p>
            <a:r>
              <a:rPr lang="en-US" dirty="0" smtClean="0"/>
              <a:t>Consider non-pharmacological strategies (+/- sucrose) for short-term, mild-moderate procedures</a:t>
            </a:r>
          </a:p>
          <a:p>
            <a:r>
              <a:rPr lang="en-US" dirty="0" smtClean="0"/>
              <a:t>Opioids and/or paracetamol treatment are indicated for procedural pain relief</a:t>
            </a:r>
          </a:p>
          <a:p>
            <a:r>
              <a:rPr lang="en-US" dirty="0" smtClean="0"/>
              <a:t>Premedication improves intubation success and attenuates physiologic instability</a:t>
            </a:r>
          </a:p>
          <a:p>
            <a:r>
              <a:rPr lang="en-US" dirty="0" smtClean="0"/>
              <a:t>Selective (not routine) opioid use in mechanically ventilated neonates can be used as determined by clinical assessment</a:t>
            </a:r>
          </a:p>
          <a:p>
            <a:r>
              <a:rPr lang="en-US" dirty="0" smtClean="0"/>
              <a:t>More data is needed on efficacy and safety of other </a:t>
            </a:r>
            <a:r>
              <a:rPr lang="en-US" dirty="0" err="1" smtClean="0"/>
              <a:t>analgosedatives</a:t>
            </a:r>
            <a:r>
              <a:rPr lang="en-US" dirty="0" smtClean="0"/>
              <a:t> in neonates</a:t>
            </a:r>
          </a:p>
          <a:p>
            <a:endParaRPr lang="en-US" dirty="0"/>
          </a:p>
        </p:txBody>
      </p:sp>
    </p:spTree>
    <p:extLst>
      <p:ext uri="{BB962C8B-B14F-4D97-AF65-F5344CB8AC3E}">
        <p14:creationId xmlns:p14="http://schemas.microsoft.com/office/powerpoint/2010/main" val="395091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Delayed Cord Clamping: Historical</a:t>
            </a:r>
            <a:endParaRPr lang="en-US" dirty="0"/>
          </a:p>
        </p:txBody>
      </p:sp>
      <p:sp>
        <p:nvSpPr>
          <p:cNvPr id="3" name="Content Placeholder 2"/>
          <p:cNvSpPr>
            <a:spLocks noGrp="1"/>
          </p:cNvSpPr>
          <p:nvPr>
            <p:ph idx="1"/>
          </p:nvPr>
        </p:nvSpPr>
        <p:spPr>
          <a:xfrm>
            <a:off x="304800" y="1600202"/>
            <a:ext cx="5029200" cy="4525963"/>
          </a:xfrm>
        </p:spPr>
        <p:txBody>
          <a:bodyPr>
            <a:normAutofit lnSpcReduction="10000"/>
          </a:bodyPr>
          <a:lstStyle/>
          <a:p>
            <a:r>
              <a:rPr lang="en-US" dirty="0" smtClean="0"/>
              <a:t>Aristotle, </a:t>
            </a:r>
          </a:p>
          <a:p>
            <a:pPr marL="0" indent="0">
              <a:buNone/>
            </a:pPr>
            <a:r>
              <a:rPr lang="en-US" sz="2400" dirty="0"/>
              <a:t>“It often happens that the child appears to have been born dead when it is merely weak, and when before the umbilical cord has been ligatured, the blood has run out into the cord and its surroundings. But experienced midwives have been known to squeeze back the blood into the child's body from the cord, and immediately the child that a moment before was bloodless came back to life again.”</a:t>
            </a:r>
          </a:p>
        </p:txBody>
      </p:sp>
      <p:pic>
        <p:nvPicPr>
          <p:cNvPr id="2050" name="Picture 2" descr="Aristo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2" y="1676400"/>
            <a:ext cx="3508375"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393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smtClean="0"/>
              <a:t>Advances in Neonatal Care – Take-</a:t>
            </a:r>
            <a:r>
              <a:rPr lang="en-US" dirty="0" err="1"/>
              <a:t>A</a:t>
            </a:r>
            <a:r>
              <a:rPr lang="en-US" dirty="0" err="1" smtClean="0"/>
              <a:t>way’s</a:t>
            </a:r>
            <a:endParaRPr lang="en-US" dirty="0"/>
          </a:p>
        </p:txBody>
      </p:sp>
      <p:sp>
        <p:nvSpPr>
          <p:cNvPr id="3" name="Content Placeholder 2"/>
          <p:cNvSpPr>
            <a:spLocks noGrp="1"/>
          </p:cNvSpPr>
          <p:nvPr>
            <p:ph idx="1"/>
          </p:nvPr>
        </p:nvSpPr>
        <p:spPr>
          <a:xfrm>
            <a:off x="457200" y="1600202"/>
            <a:ext cx="8229600" cy="4525963"/>
          </a:xfrm>
        </p:spPr>
        <p:txBody>
          <a:bodyPr>
            <a:normAutofit fontScale="85000" lnSpcReduction="20000"/>
          </a:bodyPr>
          <a:lstStyle/>
          <a:p>
            <a:r>
              <a:rPr lang="en-US" dirty="0" smtClean="0"/>
              <a:t>Delayed Cord Clamping – Good!</a:t>
            </a:r>
          </a:p>
          <a:p>
            <a:pPr marL="0" indent="0">
              <a:buNone/>
            </a:pPr>
            <a:r>
              <a:rPr lang="en-US" dirty="0" smtClean="0"/>
              <a:t>	(particularly for </a:t>
            </a:r>
            <a:r>
              <a:rPr lang="en-US" dirty="0" err="1" smtClean="0"/>
              <a:t>premies</a:t>
            </a:r>
            <a:r>
              <a:rPr lang="en-US" dirty="0" smtClean="0"/>
              <a:t>)</a:t>
            </a:r>
          </a:p>
          <a:p>
            <a:r>
              <a:rPr lang="en-US" dirty="0" smtClean="0"/>
              <a:t>Therapeutic Hypothermia – Great! </a:t>
            </a:r>
          </a:p>
          <a:p>
            <a:pPr marL="0" indent="0">
              <a:buNone/>
            </a:pPr>
            <a:r>
              <a:rPr lang="en-US" dirty="0"/>
              <a:t>	</a:t>
            </a:r>
            <a:r>
              <a:rPr lang="en-US" dirty="0" smtClean="0"/>
              <a:t>(restrictive qualifications but NNT 7)</a:t>
            </a:r>
          </a:p>
          <a:p>
            <a:r>
              <a:rPr lang="en-US" dirty="0" smtClean="0"/>
              <a:t>Surfactant – Great! </a:t>
            </a:r>
          </a:p>
          <a:p>
            <a:pPr marL="0" indent="0">
              <a:buNone/>
            </a:pPr>
            <a:r>
              <a:rPr lang="en-US" dirty="0"/>
              <a:t>	</a:t>
            </a:r>
            <a:r>
              <a:rPr lang="en-US" dirty="0" smtClean="0"/>
              <a:t>(“Greatest” if you can avoid intubation/PPV)</a:t>
            </a:r>
          </a:p>
          <a:p>
            <a:r>
              <a:rPr lang="en-US" dirty="0" smtClean="0"/>
              <a:t>Non-invasive Ventilation – Good and getting better!</a:t>
            </a:r>
          </a:p>
          <a:p>
            <a:pPr marL="0" indent="0">
              <a:buNone/>
            </a:pPr>
            <a:r>
              <a:rPr lang="en-US" dirty="0"/>
              <a:t>	</a:t>
            </a:r>
            <a:r>
              <a:rPr lang="en-US" dirty="0" smtClean="0"/>
              <a:t>(CPAP/HFNC/NIPPV &gt; intubated on SIMV)</a:t>
            </a:r>
          </a:p>
          <a:p>
            <a:r>
              <a:rPr lang="en-US" dirty="0"/>
              <a:t>Pain – </a:t>
            </a:r>
            <a:r>
              <a:rPr lang="en-US" dirty="0" smtClean="0"/>
              <a:t>Bad! Analgesia – Good! </a:t>
            </a:r>
            <a:r>
              <a:rPr lang="en-US" dirty="0"/>
              <a:t>	</a:t>
            </a:r>
            <a:endParaRPr lang="en-US" dirty="0" smtClean="0"/>
          </a:p>
          <a:p>
            <a:pPr marL="0" indent="0">
              <a:buNone/>
            </a:pPr>
            <a:r>
              <a:rPr lang="en-US" dirty="0"/>
              <a:t>	</a:t>
            </a:r>
            <a:r>
              <a:rPr lang="en-US" dirty="0" smtClean="0"/>
              <a:t>(Better recognition and use of non-pharm)</a:t>
            </a:r>
            <a:endParaRPr lang="en-US" dirty="0"/>
          </a:p>
        </p:txBody>
      </p:sp>
    </p:spTree>
    <p:extLst>
      <p:ext uri="{BB962C8B-B14F-4D97-AF65-F5344CB8AC3E}">
        <p14:creationId xmlns:p14="http://schemas.microsoft.com/office/powerpoint/2010/main" val="38912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49759"/>
            <a:ext cx="8686800" cy="923330"/>
          </a:xfrm>
          <a:prstGeom prst="rect">
            <a:avLst/>
          </a:prstGeom>
          <a:noFill/>
          <a:effectLst>
            <a:outerShdw blurRad="50800" dist="38100" dir="2700000" algn="tl" rotWithShape="0">
              <a:prstClr val="black">
                <a:alpha val="40000"/>
              </a:prstClr>
            </a:outerShdw>
          </a:effectLst>
        </p:spPr>
        <p:txBody>
          <a:bodyPr wrap="square" lIns="91430" tIns="45716" rIns="91430" bIns="45716">
            <a:spAutoFit/>
          </a:bodyPr>
          <a:lstStyle/>
          <a:p>
            <a:pPr algn="ctr">
              <a:defRPr/>
            </a:pPr>
            <a:r>
              <a:rPr lang="en-US" sz="5400" b="1" dirty="0"/>
              <a:t>Advances in Neonatal Care</a:t>
            </a:r>
            <a:endParaRPr lang="en-US" sz="5400" b="1" dirty="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latin typeface="+mj-lt"/>
            </a:endParaRPr>
          </a:p>
        </p:txBody>
      </p:sp>
      <p:sp>
        <p:nvSpPr>
          <p:cNvPr id="7" name="TextBox 6"/>
          <p:cNvSpPr txBox="1"/>
          <p:nvPr/>
        </p:nvSpPr>
        <p:spPr>
          <a:xfrm>
            <a:off x="1447800" y="2217011"/>
            <a:ext cx="6248400" cy="830989"/>
          </a:xfrm>
          <a:prstGeom prst="rect">
            <a:avLst/>
          </a:prstGeom>
          <a:noFill/>
        </p:spPr>
        <p:txBody>
          <a:bodyPr wrap="square" lIns="91430" tIns="45716" rIns="91430" bIns="45716" rtlCol="0">
            <a:spAutoFit/>
          </a:bodyPr>
          <a:lstStyle/>
          <a:p>
            <a:pPr algn="ctr"/>
            <a:r>
              <a:rPr lang="en-US" sz="4800" b="1" dirty="0" smtClean="0">
                <a:solidFill>
                  <a:schemeClr val="tx1">
                    <a:lumMod val="50000"/>
                    <a:lumOff val="50000"/>
                  </a:schemeClr>
                </a:solidFill>
              </a:rPr>
              <a:t>Thank you!</a:t>
            </a:r>
            <a:endParaRPr lang="en-US" sz="4800" b="1" dirty="0">
              <a:solidFill>
                <a:schemeClr val="tx1">
                  <a:lumMod val="50000"/>
                  <a:lumOff val="50000"/>
                </a:schemeClr>
              </a:solidFill>
            </a:endParaRPr>
          </a:p>
        </p:txBody>
      </p:sp>
      <p:pic>
        <p:nvPicPr>
          <p:cNvPr id="1026" name="Picture 2" descr="neonatal-intesive-care-unit"/>
          <p:cNvPicPr>
            <a:picLocks noChangeAspect="1" noChangeArrowheads="1"/>
          </p:cNvPicPr>
          <p:nvPr/>
        </p:nvPicPr>
        <p:blipFill rotWithShape="1">
          <a:blip r:embed="rId3">
            <a:extLst>
              <a:ext uri="{28A0092B-C50C-407E-A947-70E740481C1C}">
                <a14:useLocalDpi xmlns:a14="http://schemas.microsoft.com/office/drawing/2010/main" val="0"/>
              </a:ext>
            </a:extLst>
          </a:blip>
          <a:srcRect l="20036" t="6222"/>
          <a:stretch/>
        </p:blipFill>
        <p:spPr bwMode="auto">
          <a:xfrm>
            <a:off x="5539540" y="4349508"/>
            <a:ext cx="3348202" cy="22193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482" y="4343400"/>
            <a:ext cx="2010697" cy="1143000"/>
          </a:xfrm>
          <a:prstGeom prst="rect">
            <a:avLst/>
          </a:prstGeom>
        </p:spPr>
      </p:pic>
      <p:pic>
        <p:nvPicPr>
          <p:cNvPr id="11" name="Picture 10" descr="CWRU-SOM-blue-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867401"/>
            <a:ext cx="2209800" cy="609600"/>
          </a:xfrm>
          <a:prstGeom prst="rect">
            <a:avLst/>
          </a:prstGeom>
          <a:noFill/>
          <a:ln>
            <a:noFill/>
          </a:ln>
        </p:spPr>
      </p:pic>
      <p:pic>
        <p:nvPicPr>
          <p:cNvPr id="12" name="Picture 2" descr="UH Rainbow Babies &amp; Children's Hospital, University Circ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435" b="4115"/>
          <a:stretch/>
        </p:blipFill>
        <p:spPr bwMode="auto">
          <a:xfrm>
            <a:off x="2850103" y="4349507"/>
            <a:ext cx="2455751" cy="22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3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half" idx="1"/>
          </p:nvPr>
        </p:nvSpPr>
        <p:spPr/>
        <p:txBody>
          <a:bodyPr>
            <a:noAutofit/>
          </a:bodyPr>
          <a:lstStyle/>
          <a:p>
            <a:r>
              <a:rPr lang="en-US" sz="900" dirty="0"/>
              <a:t>Klaus and </a:t>
            </a:r>
            <a:r>
              <a:rPr lang="en-US" sz="900" dirty="0" err="1"/>
              <a:t>Fanaroff’s</a:t>
            </a:r>
            <a:r>
              <a:rPr lang="en-US" sz="900" dirty="0"/>
              <a:t> Care of the High-Risk Neonate. 6</a:t>
            </a:r>
            <a:r>
              <a:rPr lang="en-US" sz="900" baseline="30000" dirty="0"/>
              <a:t>th</a:t>
            </a:r>
            <a:r>
              <a:rPr lang="en-US" sz="900" dirty="0"/>
              <a:t> ed. 2013: Fig 19-1</a:t>
            </a:r>
          </a:p>
          <a:p>
            <a:r>
              <a:rPr lang="en-US" sz="900" dirty="0" err="1"/>
              <a:t>Fanaroff</a:t>
            </a:r>
            <a:r>
              <a:rPr lang="en-US" sz="900" dirty="0"/>
              <a:t> &amp; Martin’s Neonatal-Perinatal Medicine, 10</a:t>
            </a:r>
            <a:r>
              <a:rPr lang="en-US" sz="900" baseline="30000" dirty="0"/>
              <a:t>th</a:t>
            </a:r>
            <a:r>
              <a:rPr lang="en-US" sz="900" dirty="0"/>
              <a:t> </a:t>
            </a:r>
            <a:r>
              <a:rPr lang="en-US" sz="900" dirty="0" err="1"/>
              <a:t>ed</a:t>
            </a:r>
            <a:endParaRPr lang="en-US" sz="900" dirty="0"/>
          </a:p>
          <a:p>
            <a:r>
              <a:rPr lang="en-US" sz="900" dirty="0"/>
              <a:t>Bennet L. The art of cord clamping: sparing the linen or sparing the child? J Physiol. 2013;591(Pt 8):2021–2022.</a:t>
            </a:r>
          </a:p>
          <a:p>
            <a:r>
              <a:rPr lang="en-US" sz="900" dirty="0" err="1">
                <a:hlinkClick r:id="rId2" tooltip="Evidence-based child health : a Cochrane review journal."/>
              </a:rPr>
              <a:t>Evid</a:t>
            </a:r>
            <a:r>
              <a:rPr lang="en-US" sz="900" dirty="0">
                <a:hlinkClick r:id="rId2" tooltip="Evidence-based child health : a Cochrane review journal."/>
              </a:rPr>
              <a:t> Based Child Health.</a:t>
            </a:r>
            <a:r>
              <a:rPr lang="en-US" sz="900" dirty="0"/>
              <a:t> 2014 Jun;9(2):303-97 – Cochrane update</a:t>
            </a:r>
          </a:p>
          <a:p>
            <a:r>
              <a:rPr lang="en-US" sz="900" dirty="0">
                <a:hlinkClick r:id="rId3" tooltip="The Cochrane database of systematic reviews."/>
              </a:rPr>
              <a:t>Cochrane Database </a:t>
            </a:r>
            <a:r>
              <a:rPr lang="en-US" sz="900" dirty="0" err="1">
                <a:hlinkClick r:id="rId3" tooltip="The Cochrane database of systematic reviews."/>
              </a:rPr>
              <a:t>Syst</a:t>
            </a:r>
            <a:r>
              <a:rPr lang="en-US" sz="900" dirty="0">
                <a:hlinkClick r:id="rId3" tooltip="The Cochrane database of systematic reviews."/>
              </a:rPr>
              <a:t> Rev.</a:t>
            </a:r>
            <a:r>
              <a:rPr lang="en-US" sz="900" dirty="0"/>
              <a:t> 2012 Aug 15</a:t>
            </a:r>
          </a:p>
          <a:p>
            <a:r>
              <a:rPr lang="nn-NO" sz="900" dirty="0">
                <a:hlinkClick r:id="rId4" tooltip="The Cochrane database of systematic reviews."/>
              </a:rPr>
              <a:t>Cochrane Database Syst Rev.</a:t>
            </a:r>
            <a:r>
              <a:rPr lang="nn-NO" sz="900" dirty="0"/>
              <a:t> 2013 Jan 31;(1):</a:t>
            </a:r>
          </a:p>
          <a:p>
            <a:r>
              <a:rPr lang="nn-NO" sz="900" dirty="0"/>
              <a:t>Volpe. Neurology of the Newborn 5th ed</a:t>
            </a:r>
          </a:p>
          <a:p>
            <a:r>
              <a:rPr lang="nn-NO" sz="900" dirty="0">
                <a:hlinkClick r:id="rId4" tooltip="The Cochrane database of systematic reviews."/>
              </a:rPr>
              <a:t>Cochrane Database Syst Rev.</a:t>
            </a:r>
            <a:r>
              <a:rPr lang="nn-NO" sz="900" dirty="0"/>
              <a:t> 2013 Jan 31;(1): </a:t>
            </a:r>
            <a:r>
              <a:rPr lang="en-US" sz="900" dirty="0"/>
              <a:t>11</a:t>
            </a:r>
          </a:p>
          <a:p>
            <a:r>
              <a:rPr lang="nn-NO" sz="900" dirty="0">
                <a:hlinkClick r:id="rId5" tooltip="The Cochrane database of systematic reviews."/>
              </a:rPr>
              <a:t>Cochrane Database Syst Rev.</a:t>
            </a:r>
            <a:r>
              <a:rPr lang="nn-NO" sz="900" dirty="0"/>
              <a:t> 2015 Dec 21;(12</a:t>
            </a:r>
            <a:endParaRPr lang="en-US" sz="900" dirty="0"/>
          </a:p>
          <a:p>
            <a:r>
              <a:rPr lang="en-US" sz="900" dirty="0"/>
              <a:t> </a:t>
            </a:r>
            <a:r>
              <a:rPr lang="en-US" sz="900" u="sng" dirty="0">
                <a:hlinkClick r:id="rId6"/>
              </a:rPr>
              <a:t>Cochrane Database </a:t>
            </a:r>
            <a:r>
              <a:rPr lang="en-US" sz="900" u="sng" dirty="0" err="1">
                <a:hlinkClick r:id="rId6"/>
              </a:rPr>
              <a:t>Syst</a:t>
            </a:r>
            <a:r>
              <a:rPr lang="en-US" sz="900" u="sng" dirty="0">
                <a:hlinkClick r:id="rId6"/>
              </a:rPr>
              <a:t> Rev.</a:t>
            </a:r>
            <a:r>
              <a:rPr lang="en-US" sz="900" dirty="0"/>
              <a:t> 2015 Aug 24;8:</a:t>
            </a:r>
          </a:p>
          <a:p>
            <a:r>
              <a:rPr lang="en-US" sz="900" u="sng" dirty="0">
                <a:hlinkClick r:id="rId7"/>
              </a:rPr>
              <a:t>Neonatology.</a:t>
            </a:r>
            <a:r>
              <a:rPr lang="en-US" sz="900" dirty="0"/>
              <a:t> 2017;111(4):408-414</a:t>
            </a:r>
          </a:p>
          <a:p>
            <a:r>
              <a:rPr lang="nn-NO" sz="900" u="sng" dirty="0">
                <a:hlinkClick r:id="rId8"/>
              </a:rPr>
              <a:t>Cochrane Database Syst Rev.</a:t>
            </a:r>
            <a:r>
              <a:rPr lang="nn-NO" sz="900" dirty="0"/>
              <a:t> 2012 Mar 14;(3):</a:t>
            </a:r>
            <a:endParaRPr lang="en-US" sz="900" dirty="0"/>
          </a:p>
          <a:p>
            <a:r>
              <a:rPr lang="pt-BR" sz="900" u="sng" dirty="0">
                <a:hlinkClick r:id="rId9"/>
              </a:rPr>
              <a:t>BMC Pediatr.</a:t>
            </a:r>
            <a:r>
              <a:rPr lang="pt-BR" sz="900" dirty="0"/>
              <a:t> 2014 Jun 19;14:155. </a:t>
            </a:r>
            <a:endParaRPr lang="en-US" sz="900" dirty="0"/>
          </a:p>
          <a:p>
            <a:r>
              <a:rPr lang="en-US" sz="900" u="sng" dirty="0" err="1">
                <a:hlinkClick r:id="rId10"/>
              </a:rPr>
              <a:t>Isayama</a:t>
            </a:r>
            <a:r>
              <a:rPr lang="en-US" sz="900" u="sng" dirty="0">
                <a:hlinkClick r:id="rId10"/>
              </a:rPr>
              <a:t> </a:t>
            </a:r>
            <a:r>
              <a:rPr lang="en-US" sz="900" dirty="0"/>
              <a:t>JAMA. 2016;316(6):611-624</a:t>
            </a:r>
          </a:p>
          <a:p>
            <a:r>
              <a:rPr lang="en-US" sz="900" u="sng" dirty="0">
                <a:hlinkClick r:id="rId10"/>
              </a:rPr>
              <a:t>Arch Dis Child Fetal Neonatal Ed.</a:t>
            </a:r>
            <a:r>
              <a:rPr lang="en-US" sz="900" dirty="0"/>
              <a:t> 2017 Jan;102(1):F17-F23</a:t>
            </a:r>
          </a:p>
          <a:p>
            <a:r>
              <a:rPr lang="nb-NO" sz="900" u="sng" dirty="0">
                <a:hlinkClick r:id="rId11"/>
              </a:rPr>
              <a:t>Cochrane Database Syst Rev.</a:t>
            </a:r>
            <a:r>
              <a:rPr lang="nb-NO" sz="900" dirty="0"/>
              <a:t> 2011 Jul 6;(7):CD008309. </a:t>
            </a:r>
            <a:endParaRPr lang="en-US" sz="900" dirty="0"/>
          </a:p>
          <a:p>
            <a:r>
              <a:rPr lang="en-US" sz="900" dirty="0" err="1"/>
              <a:t>Pinheiro</a:t>
            </a:r>
            <a:r>
              <a:rPr lang="en-US" sz="900" dirty="0"/>
              <a:t> JM </a:t>
            </a:r>
            <a:r>
              <a:rPr lang="pt-BR" sz="900" u="sng" dirty="0">
                <a:hlinkClick r:id="rId12"/>
              </a:rPr>
              <a:t>J Perinatol.</a:t>
            </a:r>
            <a:r>
              <a:rPr lang="pt-BR" sz="900" dirty="0"/>
              <a:t> 2016 Mar;36(3):196-201. </a:t>
            </a:r>
            <a:endParaRPr lang="en-US" sz="900" dirty="0"/>
          </a:p>
          <a:p>
            <a:r>
              <a:rPr lang="en-US" sz="900" u="sng" dirty="0" err="1">
                <a:hlinkClick r:id="rId13"/>
              </a:rPr>
              <a:t>Vannozzi</a:t>
            </a:r>
            <a:r>
              <a:rPr lang="en-US" sz="900" u="sng" dirty="0">
                <a:hlinkClick r:id="rId13"/>
              </a:rPr>
              <a:t> </a:t>
            </a:r>
            <a:r>
              <a:rPr lang="en-US" sz="900" u="sng" dirty="0">
                <a:hlinkClick r:id="rId14"/>
              </a:rPr>
              <a:t>J </a:t>
            </a:r>
            <a:r>
              <a:rPr lang="en-US" sz="900" u="sng" dirty="0" err="1">
                <a:hlinkClick r:id="rId14"/>
              </a:rPr>
              <a:t>Matern</a:t>
            </a:r>
            <a:r>
              <a:rPr lang="en-US" sz="900" u="sng" dirty="0">
                <a:hlinkClick r:id="rId14"/>
              </a:rPr>
              <a:t> Fetal Neonatal Med.</a:t>
            </a:r>
            <a:r>
              <a:rPr lang="en-US" sz="900" dirty="0"/>
              <a:t> 2017 Oct;30(19):2375-2377. </a:t>
            </a:r>
          </a:p>
          <a:p>
            <a:r>
              <a:rPr lang="en-US" sz="900" u="sng" dirty="0">
                <a:hlinkClick r:id="rId15"/>
              </a:rPr>
              <a:t>Cochrane Database </a:t>
            </a:r>
            <a:r>
              <a:rPr lang="en-US" sz="900" u="sng" dirty="0" err="1">
                <a:hlinkClick r:id="rId15"/>
              </a:rPr>
              <a:t>Syst</a:t>
            </a:r>
            <a:r>
              <a:rPr lang="en-US" sz="900" u="sng" dirty="0">
                <a:hlinkClick r:id="rId15"/>
              </a:rPr>
              <a:t> Rev.</a:t>
            </a:r>
            <a:r>
              <a:rPr lang="en-US" sz="900" dirty="0"/>
              <a:t> 2012 Oct 17;10</a:t>
            </a:r>
          </a:p>
          <a:p>
            <a:r>
              <a:rPr lang="en-US" sz="900" u="sng" dirty="0">
                <a:hlinkClick r:id="rId16"/>
              </a:rPr>
              <a:t>Pillow JJ</a:t>
            </a:r>
            <a:r>
              <a:rPr lang="en-US" sz="900" dirty="0"/>
              <a:t> </a:t>
            </a:r>
            <a:r>
              <a:rPr lang="en-US" sz="900" u="sng" dirty="0">
                <a:hlinkClick r:id="rId17"/>
              </a:rPr>
              <a:t>Neonatology.</a:t>
            </a:r>
            <a:r>
              <a:rPr lang="en-US" sz="900" dirty="0"/>
              <a:t> 2012;101(4):337-44.</a:t>
            </a:r>
          </a:p>
          <a:p>
            <a:r>
              <a:rPr lang="en-US" sz="900" dirty="0"/>
              <a:t>Finer N. J Aerosol Med </a:t>
            </a:r>
            <a:r>
              <a:rPr lang="en-US" sz="900" dirty="0" err="1"/>
              <a:t>Pulm</a:t>
            </a:r>
            <a:r>
              <a:rPr lang="en-US" sz="900" dirty="0"/>
              <a:t> Drug </a:t>
            </a:r>
            <a:r>
              <a:rPr lang="en-US" sz="900" dirty="0" err="1"/>
              <a:t>Deliv</a:t>
            </a:r>
            <a:r>
              <a:rPr lang="en-US" sz="900" dirty="0"/>
              <a:t> 2010; 23: 303–309.</a:t>
            </a:r>
          </a:p>
          <a:p>
            <a:r>
              <a:rPr lang="en-US" sz="900" u="sng" dirty="0" err="1">
                <a:hlinkClick r:id="rId18"/>
              </a:rPr>
              <a:t>Pohlmann</a:t>
            </a:r>
            <a:r>
              <a:rPr lang="en-US" sz="900" u="sng" dirty="0">
                <a:hlinkClick r:id="rId18"/>
              </a:rPr>
              <a:t> G</a:t>
            </a:r>
            <a:r>
              <a:rPr lang="en-US" sz="900" u="sng" dirty="0">
                <a:hlinkClick r:id="rId19"/>
              </a:rPr>
              <a:t>J Aerosol Med </a:t>
            </a:r>
            <a:r>
              <a:rPr lang="en-US" sz="900" u="sng" dirty="0" err="1">
                <a:hlinkClick r:id="rId19"/>
              </a:rPr>
              <a:t>Pulm</a:t>
            </a:r>
            <a:r>
              <a:rPr lang="en-US" sz="900" u="sng" dirty="0">
                <a:hlinkClick r:id="rId19"/>
              </a:rPr>
              <a:t> Drug </a:t>
            </a:r>
            <a:r>
              <a:rPr lang="en-US" sz="900" u="sng" dirty="0" err="1">
                <a:hlinkClick r:id="rId19"/>
              </a:rPr>
              <a:t>Deliv</a:t>
            </a:r>
            <a:r>
              <a:rPr lang="en-US" sz="900" u="sng" dirty="0">
                <a:hlinkClick r:id="rId19"/>
              </a:rPr>
              <a:t>.</a:t>
            </a:r>
            <a:r>
              <a:rPr lang="en-US" sz="900" dirty="0"/>
              <a:t> 2013 Dec;26(6):370-9. </a:t>
            </a:r>
          </a:p>
          <a:p>
            <a:r>
              <a:rPr lang="en-US" sz="900" u="sng" dirty="0" err="1">
                <a:hlinkClick r:id="rId20"/>
              </a:rPr>
              <a:t>Subramaniam</a:t>
            </a:r>
            <a:r>
              <a:rPr lang="en-US" sz="900" u="sng" dirty="0">
                <a:hlinkClick r:id="rId20"/>
              </a:rPr>
              <a:t> P</a:t>
            </a:r>
            <a:r>
              <a:rPr lang="en-US" sz="900" baseline="30000" dirty="0"/>
              <a:t>1</a:t>
            </a:r>
            <a:r>
              <a:rPr lang="en-US" sz="900" dirty="0"/>
              <a:t>, </a:t>
            </a:r>
            <a:r>
              <a:rPr lang="en-US" sz="900" u="sng" dirty="0">
                <a:hlinkClick r:id="rId21"/>
              </a:rPr>
              <a:t>Ho JJ</a:t>
            </a:r>
            <a:r>
              <a:rPr lang="en-US" sz="900" dirty="0"/>
              <a:t>, </a:t>
            </a:r>
            <a:r>
              <a:rPr lang="en-US" sz="900" u="sng" dirty="0">
                <a:hlinkClick r:id="rId22"/>
              </a:rPr>
              <a:t>Davis PG</a:t>
            </a:r>
            <a:r>
              <a:rPr lang="en-US" sz="900" dirty="0"/>
              <a:t>. </a:t>
            </a:r>
            <a:r>
              <a:rPr lang="en-US" sz="900" u="sng" dirty="0">
                <a:hlinkClick r:id="rId23"/>
              </a:rPr>
              <a:t>Cochrane Database </a:t>
            </a:r>
            <a:r>
              <a:rPr lang="en-US" sz="900" u="sng" dirty="0" err="1">
                <a:hlinkClick r:id="rId23"/>
              </a:rPr>
              <a:t>Syst</a:t>
            </a:r>
            <a:r>
              <a:rPr lang="en-US" sz="900" u="sng" dirty="0">
                <a:hlinkClick r:id="rId23"/>
              </a:rPr>
              <a:t> Rev.</a:t>
            </a:r>
            <a:r>
              <a:rPr lang="en-US" sz="900" dirty="0"/>
              <a:t> 2016 Jun 14;(6):CD001243</a:t>
            </a:r>
          </a:p>
          <a:p>
            <a:r>
              <a:rPr lang="en-US" sz="900" u="sng" dirty="0">
                <a:hlinkClick r:id="rId24"/>
              </a:rPr>
              <a:t>Davis PG</a:t>
            </a:r>
            <a:r>
              <a:rPr lang="en-US" sz="900" baseline="30000" dirty="0"/>
              <a:t>1</a:t>
            </a:r>
            <a:r>
              <a:rPr lang="en-US" sz="900" dirty="0"/>
              <a:t>, </a:t>
            </a:r>
            <a:r>
              <a:rPr lang="en-US" sz="900" u="sng" dirty="0">
                <a:hlinkClick r:id="rId25"/>
              </a:rPr>
              <a:t>Henderson-Smart DJ</a:t>
            </a:r>
            <a:r>
              <a:rPr lang="en-US" sz="900" dirty="0"/>
              <a:t>.</a:t>
            </a:r>
            <a:r>
              <a:rPr lang="en-US" sz="900" u="sng" dirty="0">
                <a:hlinkClick r:id="rId26"/>
              </a:rPr>
              <a:t> Cochrane Database </a:t>
            </a:r>
            <a:r>
              <a:rPr lang="en-US" sz="900" u="sng" dirty="0" err="1">
                <a:hlinkClick r:id="rId26"/>
              </a:rPr>
              <a:t>Syst</a:t>
            </a:r>
            <a:r>
              <a:rPr lang="en-US" sz="900" u="sng" dirty="0">
                <a:hlinkClick r:id="rId26"/>
              </a:rPr>
              <a:t> Rev.</a:t>
            </a:r>
            <a:r>
              <a:rPr lang="en-US" sz="900" dirty="0"/>
              <a:t> 2003;(2):</a:t>
            </a:r>
          </a:p>
          <a:p>
            <a:r>
              <a:rPr lang="pt-BR" sz="900" u="sng" dirty="0">
                <a:hlinkClick r:id="rId27"/>
              </a:rPr>
              <a:t>Ho JJ</a:t>
            </a:r>
            <a:r>
              <a:rPr lang="pt-BR" sz="900" baseline="30000" dirty="0"/>
              <a:t>1</a:t>
            </a:r>
            <a:r>
              <a:rPr lang="pt-BR" sz="900" dirty="0"/>
              <a:t>, </a:t>
            </a:r>
            <a:r>
              <a:rPr lang="pt-BR" sz="900" u="sng" dirty="0">
                <a:hlinkClick r:id="rId28"/>
              </a:rPr>
              <a:t>Subramaniam P</a:t>
            </a:r>
            <a:r>
              <a:rPr lang="pt-BR" sz="900" dirty="0"/>
              <a:t>, </a:t>
            </a:r>
            <a:r>
              <a:rPr lang="pt-BR" sz="900" u="sng" dirty="0">
                <a:hlinkClick r:id="rId29"/>
              </a:rPr>
              <a:t>Davis PG</a:t>
            </a:r>
            <a:r>
              <a:rPr lang="en-US" sz="900" dirty="0"/>
              <a:t> </a:t>
            </a:r>
            <a:r>
              <a:rPr lang="nb-NO" sz="900" u="sng" dirty="0">
                <a:hlinkClick r:id="rId30"/>
              </a:rPr>
              <a:t>Cochrane Database Syst Rev.</a:t>
            </a:r>
            <a:r>
              <a:rPr lang="nb-NO" sz="900" dirty="0"/>
              <a:t> 2015 Jul 4;(7):</a:t>
            </a:r>
            <a:endParaRPr lang="en-US" sz="900" dirty="0"/>
          </a:p>
          <a:p>
            <a:endParaRPr lang="en-US" sz="900" dirty="0"/>
          </a:p>
        </p:txBody>
      </p:sp>
      <p:sp>
        <p:nvSpPr>
          <p:cNvPr id="4" name="Content Placeholder 3"/>
          <p:cNvSpPr>
            <a:spLocks noGrp="1"/>
          </p:cNvSpPr>
          <p:nvPr>
            <p:ph sz="half" idx="2"/>
          </p:nvPr>
        </p:nvSpPr>
        <p:spPr/>
        <p:txBody>
          <a:bodyPr>
            <a:noAutofit/>
          </a:bodyPr>
          <a:lstStyle/>
          <a:p>
            <a:r>
              <a:rPr lang="en-US" sz="900" u="sng" dirty="0">
                <a:hlinkClick r:id="rId31"/>
              </a:rPr>
              <a:t>De Paoli AG</a:t>
            </a:r>
            <a:r>
              <a:rPr lang="en-US" sz="900" baseline="30000" dirty="0"/>
              <a:t>1</a:t>
            </a:r>
            <a:r>
              <a:rPr lang="en-US" sz="900" dirty="0"/>
              <a:t>, </a:t>
            </a:r>
            <a:r>
              <a:rPr lang="en-US" sz="900" u="sng" dirty="0">
                <a:hlinkClick r:id="rId32"/>
              </a:rPr>
              <a:t>Davis PG</a:t>
            </a:r>
            <a:r>
              <a:rPr lang="en-US" sz="900" dirty="0"/>
              <a:t>, </a:t>
            </a:r>
            <a:r>
              <a:rPr lang="en-US" sz="900" u="sng" dirty="0">
                <a:hlinkClick r:id="rId33"/>
              </a:rPr>
              <a:t>Faber B</a:t>
            </a:r>
            <a:r>
              <a:rPr lang="en-US" sz="900" dirty="0"/>
              <a:t>, </a:t>
            </a:r>
            <a:r>
              <a:rPr lang="en-US" sz="900" u="sng" dirty="0">
                <a:hlinkClick r:id="rId34"/>
              </a:rPr>
              <a:t>Morley CJ</a:t>
            </a:r>
            <a:r>
              <a:rPr lang="en-US" sz="900" dirty="0"/>
              <a:t> </a:t>
            </a:r>
            <a:r>
              <a:rPr lang="nn-NO" sz="900" u="sng" dirty="0">
                <a:hlinkClick r:id="rId35"/>
              </a:rPr>
              <a:t>Cochrane Database Syst Rev.</a:t>
            </a:r>
            <a:r>
              <a:rPr lang="nn-NO" sz="900" dirty="0"/>
              <a:t> 2008 Jan 23;(1):CD002977</a:t>
            </a:r>
            <a:endParaRPr lang="en-US" sz="900" dirty="0"/>
          </a:p>
          <a:p>
            <a:r>
              <a:rPr lang="pt-BR" sz="900" dirty="0" smtClean="0">
                <a:hlinkClick r:id="rId36"/>
              </a:rPr>
              <a:t>Agarwal </a:t>
            </a:r>
            <a:r>
              <a:rPr lang="pt-BR" sz="900" dirty="0">
                <a:hlinkClick r:id="rId36"/>
              </a:rPr>
              <a:t>S</a:t>
            </a:r>
            <a:r>
              <a:rPr lang="pt-BR" sz="900" baseline="30000" dirty="0"/>
              <a:t>1</a:t>
            </a:r>
            <a:r>
              <a:rPr lang="pt-BR" sz="900" dirty="0"/>
              <a:t>, </a:t>
            </a:r>
            <a:r>
              <a:rPr lang="pt-BR" sz="900" dirty="0">
                <a:hlinkClick r:id="rId37"/>
              </a:rPr>
              <a:t>Maria A</a:t>
            </a:r>
            <a:r>
              <a:rPr lang="pt-BR" sz="900" baseline="30000" dirty="0"/>
              <a:t>2</a:t>
            </a:r>
            <a:r>
              <a:rPr lang="pt-BR" sz="900" dirty="0"/>
              <a:t>, </a:t>
            </a:r>
            <a:r>
              <a:rPr lang="pt-BR" sz="900" dirty="0">
                <a:hlinkClick r:id="rId38"/>
              </a:rPr>
              <a:t>Roy MK</a:t>
            </a:r>
            <a:r>
              <a:rPr lang="pt-BR" sz="900" baseline="30000" dirty="0"/>
              <a:t>3</a:t>
            </a:r>
            <a:r>
              <a:rPr lang="pt-BR" sz="900" dirty="0"/>
              <a:t>, </a:t>
            </a:r>
            <a:r>
              <a:rPr lang="pt-BR" sz="900" dirty="0">
                <a:hlinkClick r:id="rId39"/>
              </a:rPr>
              <a:t>Verma A</a:t>
            </a:r>
            <a:r>
              <a:rPr lang="pt-BR" sz="900" baseline="30000" dirty="0"/>
              <a:t>3 </a:t>
            </a:r>
            <a:r>
              <a:rPr lang="fr-FR" sz="900" dirty="0">
                <a:hlinkClick r:id="rId40"/>
              </a:rPr>
              <a:t>J Clin </a:t>
            </a:r>
            <a:r>
              <a:rPr lang="fr-FR" sz="900" dirty="0" err="1">
                <a:hlinkClick r:id="rId40"/>
              </a:rPr>
              <a:t>Diagn</a:t>
            </a:r>
            <a:r>
              <a:rPr lang="fr-FR" sz="900" dirty="0">
                <a:hlinkClick r:id="rId40"/>
              </a:rPr>
              <a:t> </a:t>
            </a:r>
            <a:r>
              <a:rPr lang="fr-FR" sz="900" dirty="0" err="1">
                <a:hlinkClick r:id="rId40"/>
              </a:rPr>
              <a:t>Res</a:t>
            </a:r>
            <a:r>
              <a:rPr lang="fr-FR" sz="900" dirty="0">
                <a:hlinkClick r:id="rId40"/>
              </a:rPr>
              <a:t>.</a:t>
            </a:r>
            <a:r>
              <a:rPr lang="fr-FR" sz="900" dirty="0"/>
              <a:t> 2016 Sep;10(9):SC09-SC12</a:t>
            </a:r>
            <a:endParaRPr lang="en-US" sz="900" dirty="0"/>
          </a:p>
          <a:p>
            <a:r>
              <a:rPr lang="en-US" sz="900" dirty="0">
                <a:hlinkClick r:id="rId41"/>
              </a:rPr>
              <a:t>Martin S</a:t>
            </a:r>
            <a:r>
              <a:rPr lang="en-US" sz="900" baseline="30000" dirty="0"/>
              <a:t>1</a:t>
            </a:r>
            <a:r>
              <a:rPr lang="en-US" sz="900" dirty="0"/>
              <a:t>, </a:t>
            </a:r>
            <a:r>
              <a:rPr lang="en-US" sz="900" dirty="0">
                <a:hlinkClick r:id="rId42"/>
              </a:rPr>
              <a:t>Duke T</a:t>
            </a:r>
            <a:r>
              <a:rPr lang="en-US" sz="900" baseline="30000" dirty="0"/>
              <a:t>2</a:t>
            </a:r>
            <a:r>
              <a:rPr lang="en-US" sz="900" dirty="0"/>
              <a:t>, </a:t>
            </a:r>
            <a:r>
              <a:rPr lang="en-US" sz="900" dirty="0">
                <a:hlinkClick r:id="rId43"/>
              </a:rPr>
              <a:t>Davis P</a:t>
            </a:r>
            <a:r>
              <a:rPr lang="en-US" sz="900" baseline="30000" dirty="0"/>
              <a:t>3 </a:t>
            </a:r>
            <a:r>
              <a:rPr lang="en-US" sz="900" dirty="0">
                <a:hlinkClick r:id="rId44"/>
              </a:rPr>
              <a:t>Arch Dis Child Fetal Neonatal Ed.</a:t>
            </a:r>
            <a:r>
              <a:rPr lang="en-US" sz="900" dirty="0"/>
              <a:t> 2014 Nov;99(6):F495-504</a:t>
            </a:r>
          </a:p>
          <a:p>
            <a:r>
              <a:rPr lang="en-US" sz="900" dirty="0">
                <a:hlinkClick r:id="rId45"/>
              </a:rPr>
              <a:t>J </a:t>
            </a:r>
            <a:r>
              <a:rPr lang="en-US" sz="900" dirty="0" err="1">
                <a:hlinkClick r:id="rId45"/>
              </a:rPr>
              <a:t>Pediatr</a:t>
            </a:r>
            <a:r>
              <a:rPr lang="en-US" sz="900" dirty="0">
                <a:hlinkClick r:id="rId45"/>
              </a:rPr>
              <a:t>.</a:t>
            </a:r>
            <a:r>
              <a:rPr lang="en-US" sz="900" dirty="0"/>
              <a:t> 2009 May;154(5):645-50</a:t>
            </a:r>
          </a:p>
          <a:p>
            <a:r>
              <a:rPr lang="en-US" sz="900" dirty="0" err="1">
                <a:hlinkClick r:id="rId46"/>
              </a:rPr>
              <a:t>Lista</a:t>
            </a:r>
            <a:r>
              <a:rPr lang="en-US" sz="900" dirty="0">
                <a:hlinkClick r:id="rId46"/>
              </a:rPr>
              <a:t> G</a:t>
            </a:r>
            <a:r>
              <a:rPr lang="en-US" sz="900" baseline="30000" dirty="0"/>
              <a:t>1</a:t>
            </a:r>
            <a:r>
              <a:rPr lang="en-US" sz="900" dirty="0"/>
              <a:t>, </a:t>
            </a:r>
            <a:r>
              <a:rPr lang="en-US" sz="900" dirty="0" err="1">
                <a:hlinkClick r:id="rId47"/>
              </a:rPr>
              <a:t>Castoldi</a:t>
            </a:r>
            <a:r>
              <a:rPr lang="en-US" sz="900" dirty="0">
                <a:hlinkClick r:id="rId47"/>
              </a:rPr>
              <a:t> F</a:t>
            </a:r>
            <a:r>
              <a:rPr lang="en-US" sz="900" dirty="0"/>
              <a:t>,</a:t>
            </a:r>
            <a:r>
              <a:rPr lang="en-US" sz="900" dirty="0">
                <a:hlinkClick r:id="rId48"/>
              </a:rPr>
              <a:t> Arch Dis Child Fetal Neonatal Ed.</a:t>
            </a:r>
            <a:r>
              <a:rPr lang="en-US" sz="900" dirty="0"/>
              <a:t> 2010 Mar;95(2):F85-9</a:t>
            </a:r>
          </a:p>
          <a:p>
            <a:r>
              <a:rPr lang="en-US" sz="900" dirty="0"/>
              <a:t>O'Brien, C. Campbell, L. Brown </a:t>
            </a:r>
            <a:r>
              <a:rPr lang="pt-BR" sz="900" dirty="0"/>
              <a:t>BMC Pediatr, 12 (2012), p. 43</a:t>
            </a:r>
            <a:endParaRPr lang="en-US" sz="900" dirty="0"/>
          </a:p>
          <a:p>
            <a:r>
              <a:rPr lang="en-US" sz="900" dirty="0">
                <a:hlinkClick r:id="rId49"/>
              </a:rPr>
              <a:t>Wilkinson D</a:t>
            </a:r>
            <a:r>
              <a:rPr lang="en-US" sz="900" baseline="30000" dirty="0"/>
              <a:t>1</a:t>
            </a:r>
            <a:r>
              <a:rPr lang="en-US" sz="900" dirty="0"/>
              <a:t>, </a:t>
            </a:r>
            <a:r>
              <a:rPr lang="en-US" sz="900" dirty="0">
                <a:hlinkClick r:id="rId50"/>
              </a:rPr>
              <a:t>Andersen C</a:t>
            </a:r>
            <a:r>
              <a:rPr lang="en-US" sz="900" dirty="0"/>
              <a:t>, </a:t>
            </a:r>
            <a:r>
              <a:rPr lang="en-US" sz="900" dirty="0">
                <a:hlinkClick r:id="rId51"/>
              </a:rPr>
              <a:t>O'Donnell CP</a:t>
            </a:r>
            <a:r>
              <a:rPr lang="en-US" sz="900" dirty="0"/>
              <a:t>, </a:t>
            </a:r>
            <a:r>
              <a:rPr lang="en-US" sz="900" dirty="0">
                <a:hlinkClick r:id="rId52"/>
              </a:rPr>
              <a:t>De Paoli AG</a:t>
            </a:r>
            <a:r>
              <a:rPr lang="en-US" sz="900" dirty="0"/>
              <a:t>, </a:t>
            </a:r>
            <a:r>
              <a:rPr lang="en-US" sz="900" dirty="0">
                <a:hlinkClick r:id="rId53"/>
              </a:rPr>
              <a:t>Manley BJ</a:t>
            </a:r>
            <a:r>
              <a:rPr lang="en-US" sz="900" dirty="0"/>
              <a:t> </a:t>
            </a:r>
            <a:r>
              <a:rPr lang="en-US" sz="900" dirty="0">
                <a:hlinkClick r:id="rId54"/>
              </a:rPr>
              <a:t>Cochrane Database </a:t>
            </a:r>
            <a:r>
              <a:rPr lang="en-US" sz="900" dirty="0" err="1">
                <a:hlinkClick r:id="rId54"/>
              </a:rPr>
              <a:t>Syst</a:t>
            </a:r>
            <a:r>
              <a:rPr lang="en-US" sz="900" dirty="0">
                <a:hlinkClick r:id="rId54"/>
              </a:rPr>
              <a:t> Rev.</a:t>
            </a:r>
            <a:r>
              <a:rPr lang="en-US" sz="900" dirty="0"/>
              <a:t> 2016 Feb 22;2:CD006405</a:t>
            </a:r>
          </a:p>
          <a:p>
            <a:r>
              <a:rPr lang="en-US" sz="900" dirty="0" err="1" smtClean="0">
                <a:hlinkClick r:id="rId55"/>
              </a:rPr>
              <a:t>Lemyre</a:t>
            </a:r>
            <a:r>
              <a:rPr lang="en-US" sz="900" dirty="0" smtClean="0">
                <a:hlinkClick r:id="rId55"/>
              </a:rPr>
              <a:t> </a:t>
            </a:r>
            <a:r>
              <a:rPr lang="en-US" sz="900" dirty="0">
                <a:hlinkClick r:id="rId55"/>
              </a:rPr>
              <a:t>B</a:t>
            </a:r>
            <a:r>
              <a:rPr lang="en-US" sz="900" baseline="30000" dirty="0"/>
              <a:t>1 </a:t>
            </a:r>
            <a:r>
              <a:rPr lang="nn-NO" sz="900" dirty="0">
                <a:hlinkClick r:id="rId56"/>
              </a:rPr>
              <a:t>Cochrane Database Syst Rev.</a:t>
            </a:r>
            <a:r>
              <a:rPr lang="nn-NO" sz="900" dirty="0"/>
              <a:t> 2016 Dec 15;12:CD005384</a:t>
            </a:r>
            <a:endParaRPr lang="en-US" sz="900" dirty="0"/>
          </a:p>
          <a:p>
            <a:r>
              <a:rPr lang="en-US" sz="900" dirty="0">
                <a:hlinkClick r:id="rId57"/>
              </a:rPr>
              <a:t>Li W</a:t>
            </a:r>
            <a:r>
              <a:rPr lang="en-US" sz="900" dirty="0"/>
              <a:t> </a:t>
            </a:r>
            <a:r>
              <a:rPr lang="en-US" sz="900" dirty="0" err="1">
                <a:hlinkClick r:id="rId58"/>
              </a:rPr>
              <a:t>Pediatr</a:t>
            </a:r>
            <a:r>
              <a:rPr lang="en-US" sz="900" dirty="0">
                <a:hlinkClick r:id="rId58"/>
              </a:rPr>
              <a:t> </a:t>
            </a:r>
            <a:r>
              <a:rPr lang="en-US" sz="900" dirty="0" err="1">
                <a:hlinkClick r:id="rId58"/>
              </a:rPr>
              <a:t>Pulmonol</a:t>
            </a:r>
            <a:r>
              <a:rPr lang="en-US" sz="900" dirty="0">
                <a:hlinkClick r:id="rId58"/>
              </a:rPr>
              <a:t>.</a:t>
            </a:r>
            <a:r>
              <a:rPr lang="en-US" sz="900" dirty="0"/>
              <a:t> 2015 Apr;50(4):402-9.</a:t>
            </a:r>
          </a:p>
          <a:p>
            <a:r>
              <a:rPr lang="en-US" sz="900" dirty="0">
                <a:hlinkClick r:id="rId59"/>
              </a:rPr>
              <a:t>Salvo V</a:t>
            </a:r>
            <a:r>
              <a:rPr lang="en-US" sz="900" baseline="30000" dirty="0"/>
              <a:t>1 </a:t>
            </a:r>
            <a:r>
              <a:rPr lang="en-US" sz="900" dirty="0">
                <a:hlinkClick r:id="rId60"/>
              </a:rPr>
              <a:t>Pediatrics.</a:t>
            </a:r>
            <a:r>
              <a:rPr lang="en-US" sz="900" dirty="0"/>
              <a:t> 2015 Mar;135(3):444-51</a:t>
            </a:r>
          </a:p>
          <a:p>
            <a:r>
              <a:rPr lang="en-US" sz="900" dirty="0" err="1">
                <a:hlinkClick r:id="rId61"/>
              </a:rPr>
              <a:t>Lemyre</a:t>
            </a:r>
            <a:r>
              <a:rPr lang="en-US" sz="900" dirty="0">
                <a:hlinkClick r:id="rId61"/>
              </a:rPr>
              <a:t> B</a:t>
            </a:r>
            <a:r>
              <a:rPr lang="en-US" sz="900" dirty="0"/>
              <a:t> </a:t>
            </a:r>
            <a:r>
              <a:rPr lang="en-US" sz="900" dirty="0">
                <a:hlinkClick r:id="rId62"/>
              </a:rPr>
              <a:t>Cochrane Database </a:t>
            </a:r>
            <a:r>
              <a:rPr lang="en-US" sz="900" dirty="0" err="1">
                <a:hlinkClick r:id="rId62"/>
              </a:rPr>
              <a:t>Syst</a:t>
            </a:r>
            <a:r>
              <a:rPr lang="en-US" sz="900" dirty="0">
                <a:hlinkClick r:id="rId62"/>
              </a:rPr>
              <a:t> Rev.</a:t>
            </a:r>
            <a:r>
              <a:rPr lang="en-US" sz="900" dirty="0"/>
              <a:t> 2017 Feb 1;2:CD003212  </a:t>
            </a:r>
          </a:p>
          <a:p>
            <a:r>
              <a:rPr lang="en-US" sz="900" dirty="0"/>
              <a:t>Firestone </a:t>
            </a:r>
            <a:r>
              <a:rPr lang="en-US" sz="900" i="1" dirty="0" err="1"/>
              <a:t>NeoReviews</a:t>
            </a:r>
            <a:r>
              <a:rPr lang="en-US" sz="900" i="1" dirty="0"/>
              <a:t> </a:t>
            </a:r>
            <a:r>
              <a:rPr lang="en-US" sz="900" dirty="0"/>
              <a:t>2017;18;e413</a:t>
            </a:r>
          </a:p>
          <a:p>
            <a:r>
              <a:rPr lang="en-US" sz="900" dirty="0"/>
              <a:t>Simons and </a:t>
            </a:r>
            <a:r>
              <a:rPr lang="en-US" sz="900" dirty="0" err="1"/>
              <a:t>Tibboel</a:t>
            </a:r>
            <a:r>
              <a:rPr lang="en-US" sz="900" dirty="0"/>
              <a:t>. </a:t>
            </a:r>
            <a:r>
              <a:rPr lang="en-US" sz="900" i="1" dirty="0" err="1"/>
              <a:t>Sem</a:t>
            </a:r>
            <a:r>
              <a:rPr lang="en-US" sz="900" i="1" dirty="0"/>
              <a:t> in F </a:t>
            </a:r>
            <a:r>
              <a:rPr lang="en-US" sz="900" i="1" dirty="0" err="1"/>
              <a:t>etal</a:t>
            </a:r>
            <a:r>
              <a:rPr lang="en-US" sz="900" i="1" dirty="0"/>
              <a:t> and Neo Med</a:t>
            </a:r>
            <a:r>
              <a:rPr lang="en-US" sz="900" dirty="0"/>
              <a:t>. 11(4) 2006. 227-31</a:t>
            </a:r>
          </a:p>
          <a:p>
            <a:r>
              <a:rPr lang="en-US" sz="900" dirty="0">
                <a:hlinkClick r:id="rId63"/>
              </a:rPr>
              <a:t>Lim Y</a:t>
            </a:r>
            <a:r>
              <a:rPr lang="en-US" sz="900" baseline="30000" dirty="0"/>
              <a:t>1</a:t>
            </a:r>
            <a:r>
              <a:rPr lang="en-US" sz="900" dirty="0"/>
              <a:t>, </a:t>
            </a:r>
            <a:r>
              <a:rPr lang="en-US" sz="900" dirty="0" err="1">
                <a:hlinkClick r:id="rId64"/>
              </a:rPr>
              <a:t>Godambe</a:t>
            </a:r>
            <a:r>
              <a:rPr lang="en-US" sz="900" dirty="0">
                <a:hlinkClick r:id="rId64"/>
              </a:rPr>
              <a:t> S</a:t>
            </a:r>
            <a:r>
              <a:rPr lang="en-US" sz="900" baseline="30000" dirty="0"/>
              <a:t>2</a:t>
            </a:r>
            <a:r>
              <a:rPr lang="en-US" sz="900" dirty="0"/>
              <a:t>. </a:t>
            </a:r>
            <a:r>
              <a:rPr lang="en-US" sz="900" dirty="0">
                <a:hlinkClick r:id="rId65"/>
              </a:rPr>
              <a:t>Arch Dis Child </a:t>
            </a:r>
            <a:r>
              <a:rPr lang="en-US" sz="900" dirty="0" err="1">
                <a:hlinkClick r:id="rId65"/>
              </a:rPr>
              <a:t>Educ</a:t>
            </a:r>
            <a:r>
              <a:rPr lang="en-US" sz="900" dirty="0">
                <a:hlinkClick r:id="rId65"/>
              </a:rPr>
              <a:t> </a:t>
            </a:r>
            <a:r>
              <a:rPr lang="en-US" sz="900" dirty="0" err="1">
                <a:hlinkClick r:id="rId65"/>
              </a:rPr>
              <a:t>Pract</a:t>
            </a:r>
            <a:r>
              <a:rPr lang="en-US" sz="900" dirty="0">
                <a:hlinkClick r:id="rId65"/>
              </a:rPr>
              <a:t> Ed.</a:t>
            </a:r>
            <a:r>
              <a:rPr lang="en-US" sz="900" dirty="0"/>
              <a:t> 2017 Jul 19.</a:t>
            </a:r>
          </a:p>
          <a:p>
            <a:r>
              <a:rPr lang="en-US" sz="900" dirty="0">
                <a:hlinkClick r:id="rId66"/>
              </a:rPr>
              <a:t>Stevens B</a:t>
            </a:r>
            <a:r>
              <a:rPr lang="en-US" sz="900" baseline="30000" dirty="0"/>
              <a:t>1</a:t>
            </a:r>
            <a:r>
              <a:rPr lang="en-US" sz="900" dirty="0"/>
              <a:t>, </a:t>
            </a:r>
            <a:r>
              <a:rPr lang="en-US" sz="900" dirty="0">
                <a:hlinkClick r:id="rId67"/>
              </a:rPr>
              <a:t>Yamada J</a:t>
            </a:r>
            <a:r>
              <a:rPr lang="en-US" sz="900" dirty="0"/>
              <a:t>, </a:t>
            </a:r>
            <a:r>
              <a:rPr lang="en-US" sz="900" dirty="0" err="1">
                <a:hlinkClick r:id="rId68"/>
              </a:rPr>
              <a:t>Ohlsson</a:t>
            </a:r>
            <a:r>
              <a:rPr lang="en-US" sz="900" dirty="0">
                <a:hlinkClick r:id="rId68"/>
              </a:rPr>
              <a:t> A</a:t>
            </a:r>
            <a:r>
              <a:rPr lang="en-US" sz="900" dirty="0"/>
              <a:t>, </a:t>
            </a:r>
            <a:r>
              <a:rPr lang="en-US" sz="900" dirty="0">
                <a:hlinkClick r:id="rId69"/>
              </a:rPr>
              <a:t>Haliburton S</a:t>
            </a:r>
            <a:r>
              <a:rPr lang="en-US" sz="900" dirty="0"/>
              <a:t>, </a:t>
            </a:r>
            <a:r>
              <a:rPr lang="en-US" sz="900" dirty="0" err="1">
                <a:hlinkClick r:id="rId70"/>
              </a:rPr>
              <a:t>Shorkey</a:t>
            </a:r>
            <a:r>
              <a:rPr lang="en-US" sz="900" dirty="0">
                <a:hlinkClick r:id="rId70"/>
              </a:rPr>
              <a:t> A</a:t>
            </a:r>
            <a:r>
              <a:rPr lang="en-US" sz="900" dirty="0"/>
              <a:t>. </a:t>
            </a:r>
            <a:r>
              <a:rPr lang="nb-NO" sz="900" dirty="0">
                <a:hlinkClick r:id="rId71"/>
              </a:rPr>
              <a:t>Cochrane Database Syst Rev.</a:t>
            </a:r>
            <a:r>
              <a:rPr lang="nb-NO" sz="900" dirty="0"/>
              <a:t> 2016 Jul 16;7:CD001069. </a:t>
            </a:r>
            <a:endParaRPr lang="en-US" sz="900" dirty="0"/>
          </a:p>
          <a:p>
            <a:r>
              <a:rPr lang="en-US" sz="900" dirty="0" err="1"/>
              <a:t>Ohlsson</a:t>
            </a:r>
            <a:r>
              <a:rPr lang="en-US" sz="900" dirty="0"/>
              <a:t> A, Shah PS. Cochrane Database </a:t>
            </a:r>
            <a:r>
              <a:rPr lang="en-US" sz="900" dirty="0" err="1"/>
              <a:t>Syst</a:t>
            </a:r>
            <a:r>
              <a:rPr lang="en-US" sz="900" dirty="0"/>
              <a:t> Rev. 2016 Oct 7;10:CD011219</a:t>
            </a:r>
          </a:p>
          <a:p>
            <a:r>
              <a:rPr lang="it-IT" sz="900" dirty="0">
                <a:hlinkClick r:id="rId72"/>
              </a:rPr>
              <a:t>Ng E</a:t>
            </a:r>
            <a:r>
              <a:rPr lang="it-IT" sz="900" baseline="30000" dirty="0"/>
              <a:t>1</a:t>
            </a:r>
            <a:r>
              <a:rPr lang="it-IT" sz="900" dirty="0"/>
              <a:t>, </a:t>
            </a:r>
            <a:r>
              <a:rPr lang="it-IT" sz="900" dirty="0">
                <a:hlinkClick r:id="rId73"/>
              </a:rPr>
              <a:t>Taddio A</a:t>
            </a:r>
            <a:r>
              <a:rPr lang="it-IT" sz="900" baseline="30000" dirty="0"/>
              <a:t>2</a:t>
            </a:r>
            <a:r>
              <a:rPr lang="it-IT" sz="900" dirty="0"/>
              <a:t>, </a:t>
            </a:r>
            <a:r>
              <a:rPr lang="it-IT" sz="900" dirty="0">
                <a:hlinkClick r:id="rId74"/>
              </a:rPr>
              <a:t>Ohlsson A</a:t>
            </a:r>
            <a:r>
              <a:rPr lang="it-IT" sz="900" baseline="30000" dirty="0"/>
              <a:t>3 </a:t>
            </a:r>
            <a:r>
              <a:rPr lang="nn-NO" sz="900" dirty="0">
                <a:hlinkClick r:id="rId75"/>
              </a:rPr>
              <a:t>Cochrane Database Syst Rev.</a:t>
            </a:r>
            <a:r>
              <a:rPr lang="nn-NO" sz="900" dirty="0"/>
              <a:t> 2017 Jan 31;1:CD002052</a:t>
            </a:r>
            <a:endParaRPr lang="en-US" sz="900" dirty="0"/>
          </a:p>
          <a:p>
            <a:r>
              <a:rPr lang="en-US" sz="900" dirty="0">
                <a:hlinkClick r:id="rId76"/>
              </a:rPr>
              <a:t>Kimberly A. Allen</a:t>
            </a:r>
            <a:r>
              <a:rPr lang="en-US" sz="900" dirty="0"/>
              <a:t> </a:t>
            </a:r>
            <a:r>
              <a:rPr lang="en-US" sz="900" dirty="0" err="1">
                <a:hlinkClick r:id="rId77"/>
              </a:rPr>
              <a:t>Adv</a:t>
            </a:r>
            <a:r>
              <a:rPr lang="en-US" sz="900" dirty="0">
                <a:hlinkClick r:id="rId77"/>
              </a:rPr>
              <a:t> Neonatal Care. 2012 Apr; 12(2): 107–111</a:t>
            </a:r>
            <a:endParaRPr lang="en-US" sz="900" dirty="0"/>
          </a:p>
          <a:p>
            <a:r>
              <a:rPr lang="en-US" sz="900" dirty="0">
                <a:hlinkClick r:id="rId78"/>
              </a:rPr>
              <a:t>Kumar P</a:t>
            </a:r>
            <a:r>
              <a:rPr lang="en-US" sz="900" dirty="0"/>
              <a:t> </a:t>
            </a:r>
            <a:r>
              <a:rPr lang="en-US" sz="900" dirty="0">
                <a:hlinkClick r:id="rId79"/>
              </a:rPr>
              <a:t>Pediatrics.</a:t>
            </a:r>
            <a:r>
              <a:rPr lang="en-US" sz="900" dirty="0"/>
              <a:t> 2010 Mar;125(3):608-15. </a:t>
            </a:r>
          </a:p>
          <a:p>
            <a:r>
              <a:rPr lang="en-US" sz="900" dirty="0" err="1">
                <a:hlinkClick r:id="rId80"/>
              </a:rPr>
              <a:t>Bellù</a:t>
            </a:r>
            <a:r>
              <a:rPr lang="en-US" sz="900" dirty="0">
                <a:hlinkClick r:id="rId80"/>
              </a:rPr>
              <a:t> R</a:t>
            </a:r>
            <a:r>
              <a:rPr lang="en-US" sz="900" baseline="30000" dirty="0"/>
              <a:t>1 </a:t>
            </a:r>
            <a:r>
              <a:rPr lang="en-US" sz="900" dirty="0">
                <a:hlinkClick r:id="rId81"/>
              </a:rPr>
              <a:t>Arch Dis Child Fetal Neonatal Ed.</a:t>
            </a:r>
            <a:r>
              <a:rPr lang="en-US" sz="900" dirty="0"/>
              <a:t> 2010 Jul;95(4):F241-51</a:t>
            </a:r>
          </a:p>
          <a:p>
            <a:r>
              <a:rPr lang="en-US" sz="900" dirty="0" err="1">
                <a:hlinkClick r:id="rId82"/>
              </a:rPr>
              <a:t>Bellù</a:t>
            </a:r>
            <a:r>
              <a:rPr lang="en-US" sz="900" dirty="0">
                <a:hlinkClick r:id="rId82"/>
              </a:rPr>
              <a:t> R</a:t>
            </a:r>
            <a:r>
              <a:rPr lang="en-US" sz="900" baseline="30000" dirty="0"/>
              <a:t>1 </a:t>
            </a:r>
            <a:r>
              <a:rPr lang="nn-NO" sz="900" dirty="0">
                <a:hlinkClick r:id="rId83"/>
              </a:rPr>
              <a:t>Cochrane Database Syst Rev.</a:t>
            </a:r>
            <a:r>
              <a:rPr lang="nn-NO" sz="900" dirty="0"/>
              <a:t> 2008 Jan 23;(1):CD004212.</a:t>
            </a:r>
            <a:endParaRPr lang="en-US" sz="900" dirty="0"/>
          </a:p>
          <a:p>
            <a:r>
              <a:rPr lang="en-US" sz="900" dirty="0" err="1">
                <a:hlinkClick r:id="rId84"/>
              </a:rPr>
              <a:t>Romantsik</a:t>
            </a:r>
            <a:r>
              <a:rPr lang="en-US" sz="900" dirty="0">
                <a:hlinkClick r:id="rId84"/>
              </a:rPr>
              <a:t> O</a:t>
            </a:r>
            <a:r>
              <a:rPr lang="en-US" sz="900" dirty="0"/>
              <a:t>. </a:t>
            </a:r>
            <a:r>
              <a:rPr lang="nn-NO" sz="900" dirty="0">
                <a:hlinkClick r:id="rId85"/>
              </a:rPr>
              <a:t>Cochrane Database Syst Rev.</a:t>
            </a:r>
            <a:r>
              <a:rPr lang="nn-NO" sz="900" dirty="0"/>
              <a:t> 2017 May 10;5:CD012468.</a:t>
            </a:r>
            <a:endParaRPr lang="en-US" sz="900" dirty="0"/>
          </a:p>
          <a:p>
            <a:r>
              <a:rPr lang="en-US" sz="900" dirty="0" err="1">
                <a:hlinkClick r:id="rId86"/>
              </a:rPr>
              <a:t>Zwicker</a:t>
            </a:r>
            <a:r>
              <a:rPr lang="en-US" sz="900" dirty="0">
                <a:hlinkClick r:id="rId86"/>
              </a:rPr>
              <a:t> JG</a:t>
            </a:r>
            <a:r>
              <a:rPr lang="en-US" sz="900" baseline="30000" dirty="0"/>
              <a:t>1 </a:t>
            </a:r>
            <a:r>
              <a:rPr lang="en-US" sz="900" dirty="0">
                <a:hlinkClick r:id="rId87"/>
              </a:rPr>
              <a:t>J </a:t>
            </a:r>
            <a:r>
              <a:rPr lang="en-US" sz="900" dirty="0" err="1">
                <a:hlinkClick r:id="rId87"/>
              </a:rPr>
              <a:t>Pediatr</a:t>
            </a:r>
            <a:r>
              <a:rPr lang="en-US" sz="900" dirty="0">
                <a:hlinkClick r:id="rId87"/>
              </a:rPr>
              <a:t>.</a:t>
            </a:r>
            <a:r>
              <a:rPr lang="en-US" sz="900" dirty="0"/>
              <a:t> 2016 May;172:81-87.e2 </a:t>
            </a:r>
          </a:p>
          <a:p>
            <a:endParaRPr lang="en-US" sz="900" dirty="0"/>
          </a:p>
        </p:txBody>
      </p:sp>
    </p:spTree>
    <p:extLst>
      <p:ext uri="{BB962C8B-B14F-4D97-AF65-F5344CB8AC3E}">
        <p14:creationId xmlns:p14="http://schemas.microsoft.com/office/powerpoint/2010/main" val="1520066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Delayed Cord Clamping: Delivery Room Management </a:t>
            </a:r>
            <a:r>
              <a:rPr lang="en-US" dirty="0"/>
              <a:t>(</a:t>
            </a:r>
            <a:r>
              <a:rPr lang="en-US" dirty="0" smtClean="0"/>
              <a:t>AAP/NRP &amp; ACOG)</a:t>
            </a:r>
            <a:endParaRPr lang="en-US" dirty="0"/>
          </a:p>
        </p:txBody>
      </p:sp>
      <p:sp>
        <p:nvSpPr>
          <p:cNvPr id="3" name="Content Placeholder 2"/>
          <p:cNvSpPr>
            <a:spLocks noGrp="1"/>
          </p:cNvSpPr>
          <p:nvPr>
            <p:ph idx="1"/>
          </p:nvPr>
        </p:nvSpPr>
        <p:spPr>
          <a:xfrm>
            <a:off x="304801" y="1600202"/>
            <a:ext cx="8534400" cy="4525963"/>
          </a:xfrm>
        </p:spPr>
        <p:txBody>
          <a:bodyPr>
            <a:noAutofit/>
          </a:bodyPr>
          <a:lstStyle/>
          <a:p>
            <a:r>
              <a:rPr lang="en-US" sz="3000" dirty="0" smtClean="0"/>
              <a:t>For vigorous term and preterm infants, cord clamping should be delayed for 30 – 60 seconds</a:t>
            </a:r>
          </a:p>
          <a:p>
            <a:r>
              <a:rPr lang="en-US" sz="3000" dirty="0" smtClean="0"/>
              <a:t>Infant placed skin-to-skin, wrapped, and warmed – begin initial steps of newborn care</a:t>
            </a:r>
          </a:p>
          <a:p>
            <a:r>
              <a:rPr lang="en-US" sz="3000" dirty="0" smtClean="0"/>
              <a:t>Contraindications: bleeding from placental abruption </a:t>
            </a:r>
            <a:r>
              <a:rPr lang="en-US" sz="3000" dirty="0"/>
              <a:t>/</a:t>
            </a:r>
            <a:r>
              <a:rPr lang="en-US" sz="3000" dirty="0" err="1" smtClean="0"/>
              <a:t>previa</a:t>
            </a:r>
            <a:r>
              <a:rPr lang="en-US" sz="3000" dirty="0" smtClean="0"/>
              <a:t> or cord avulsion</a:t>
            </a:r>
          </a:p>
          <a:p>
            <a:r>
              <a:rPr lang="en-US" sz="3000" dirty="0" smtClean="0"/>
              <a:t>Unclear benefits in multiple gestations, IUGR, abnormal placentation, and </a:t>
            </a:r>
            <a:r>
              <a:rPr lang="en-US" sz="3000" dirty="0" err="1" smtClean="0"/>
              <a:t>nonvigorous</a:t>
            </a:r>
            <a:r>
              <a:rPr lang="en-US" sz="3000" dirty="0" smtClean="0"/>
              <a:t> newborn</a:t>
            </a:r>
          </a:p>
          <a:p>
            <a:r>
              <a:rPr lang="en-US" sz="3000" dirty="0"/>
              <a:t>D</a:t>
            </a:r>
            <a:r>
              <a:rPr lang="en-US" sz="3000" dirty="0" smtClean="0"/>
              <a:t>elivery plan made with OB and Neonatal teams</a:t>
            </a:r>
          </a:p>
          <a:p>
            <a:endParaRPr lang="en-US" sz="3000" dirty="0"/>
          </a:p>
        </p:txBody>
      </p:sp>
    </p:spTree>
    <p:extLst>
      <p:ext uri="{BB962C8B-B14F-4D97-AF65-F5344CB8AC3E}">
        <p14:creationId xmlns:p14="http://schemas.microsoft.com/office/powerpoint/2010/main" val="10352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Cord Clamping: Term Neonate</a:t>
            </a:r>
            <a:endParaRPr lang="en-US" dirty="0"/>
          </a:p>
        </p:txBody>
      </p:sp>
      <p:sp>
        <p:nvSpPr>
          <p:cNvPr id="3" name="Content Placeholder 2"/>
          <p:cNvSpPr>
            <a:spLocks noGrp="1"/>
          </p:cNvSpPr>
          <p:nvPr>
            <p:ph idx="1"/>
          </p:nvPr>
        </p:nvSpPr>
        <p:spPr>
          <a:xfrm>
            <a:off x="152400" y="1600202"/>
            <a:ext cx="8839200" cy="4525963"/>
          </a:xfrm>
        </p:spPr>
        <p:txBody>
          <a:bodyPr/>
          <a:lstStyle/>
          <a:p>
            <a:r>
              <a:rPr lang="en-US" dirty="0" smtClean="0"/>
              <a:t>Benefits:</a:t>
            </a:r>
          </a:p>
          <a:p>
            <a:pPr lvl="1"/>
            <a:r>
              <a:rPr lang="en-US" dirty="0" smtClean="0"/>
              <a:t>Increased hemoglobin and birth weights</a:t>
            </a:r>
          </a:p>
          <a:p>
            <a:pPr lvl="1"/>
            <a:r>
              <a:rPr lang="en-US" dirty="0" smtClean="0"/>
              <a:t>Decreased risk of developing </a:t>
            </a:r>
            <a:r>
              <a:rPr lang="en-US" b="1" dirty="0" smtClean="0"/>
              <a:t>iron-deficiency anemia </a:t>
            </a:r>
            <a:r>
              <a:rPr lang="en-US" dirty="0" smtClean="0"/>
              <a:t>during infancy</a:t>
            </a:r>
          </a:p>
          <a:p>
            <a:pPr marL="457152" lvl="1" indent="0">
              <a:buNone/>
            </a:pPr>
            <a:endParaRPr lang="en-US" dirty="0"/>
          </a:p>
          <a:p>
            <a:pPr lvl="1"/>
            <a:r>
              <a:rPr lang="en-US" dirty="0" smtClean="0"/>
              <a:t>No beneficial nor adverse maternal outcomes</a:t>
            </a:r>
          </a:p>
          <a:p>
            <a:pPr lvl="1"/>
            <a:r>
              <a:rPr lang="en-US" dirty="0" smtClean="0"/>
              <a:t>No improvements in mortality, NICU admission, or childhood neurodevelopmental outcomes</a:t>
            </a:r>
            <a:endParaRPr lang="en-US" dirty="0"/>
          </a:p>
        </p:txBody>
      </p:sp>
    </p:spTree>
    <p:extLst>
      <p:ext uri="{BB962C8B-B14F-4D97-AF65-F5344CB8AC3E}">
        <p14:creationId xmlns:p14="http://schemas.microsoft.com/office/powerpoint/2010/main" val="28630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2247</TotalTime>
  <Words>6850</Words>
  <Application>Microsoft Office PowerPoint</Application>
  <PresentationFormat>On-screen Show (4:3)</PresentationFormat>
  <Paragraphs>614</Paragraphs>
  <Slides>72</Slides>
  <Notes>37</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Objectives:</vt:lpstr>
      <vt:lpstr>PowerPoint Presentation</vt:lpstr>
      <vt:lpstr>Neonatology: Historical Perspectives</vt:lpstr>
      <vt:lpstr>Delayed Cord Clamping</vt:lpstr>
      <vt:lpstr>Delayed Cord Clamping</vt:lpstr>
      <vt:lpstr>Delayed Cord Clamping: Historical</vt:lpstr>
      <vt:lpstr>Delayed Cord Clamping: Delivery Room Management (AAP/NRP &amp; ACOG)</vt:lpstr>
      <vt:lpstr>Delayed Cord Clamping: Term Neonate</vt:lpstr>
      <vt:lpstr>Delayed Cord Clamping: Preterm Neonate</vt:lpstr>
      <vt:lpstr>Delayed Cord Clamping: Complications</vt:lpstr>
      <vt:lpstr>Delayed Cord Clamping: Future Directions</vt:lpstr>
      <vt:lpstr>Delayed Cord Clamping: Summary</vt:lpstr>
      <vt:lpstr>Therapeutic Hypothermia</vt:lpstr>
      <vt:lpstr>Therapeutic Hypothermia for Hypoxic Ischemic Encephalopathy</vt:lpstr>
      <vt:lpstr>Therapeutic Hypothermia: Pathophysiology of Hypoxia Ischemia</vt:lpstr>
      <vt:lpstr>Therapeutic Hypothermia: 11 Trials</vt:lpstr>
      <vt:lpstr>Therapeutic Hypothermia: Outcomes</vt:lpstr>
      <vt:lpstr>Therapeutic Hypothermia: Safety</vt:lpstr>
      <vt:lpstr>Therapeutic Hypothermia: Remaining Questions/Dilemmas</vt:lpstr>
      <vt:lpstr>Therapeutic Hypothermia: Future Directions</vt:lpstr>
      <vt:lpstr>Therapeutic Hypothermia: Summary</vt:lpstr>
      <vt:lpstr>Exogenous Surfactant</vt:lpstr>
      <vt:lpstr>Respiratory Distress Syndrome</vt:lpstr>
      <vt:lpstr>RDS Epidemiology</vt:lpstr>
      <vt:lpstr>What is surfactant?</vt:lpstr>
      <vt:lpstr>LaPlace Formula</vt:lpstr>
      <vt:lpstr>Exogenous Surfactant: Benefits</vt:lpstr>
      <vt:lpstr>Exogenous Surfactant: Complications</vt:lpstr>
      <vt:lpstr>Exogenous Surfactant: Comparing Types</vt:lpstr>
      <vt:lpstr>Exogenous Surfactant: Comparing Types</vt:lpstr>
      <vt:lpstr>Exogenous Surfactant: Modes of Delivery</vt:lpstr>
      <vt:lpstr>Exogenous Surfactant: INSURE Delivery</vt:lpstr>
      <vt:lpstr>Exogenous Surfactant: LISA/MIST Delivery</vt:lpstr>
      <vt:lpstr>Exogenous Surfactant: LISA/MIST Delivery</vt:lpstr>
      <vt:lpstr>Exogenous Surfactant: LMA Delivery</vt:lpstr>
      <vt:lpstr>Exogenous Surfactant: LMA Delivery</vt:lpstr>
      <vt:lpstr>Exogenous Surfactant: Nebulization</vt:lpstr>
      <vt:lpstr>Exogenous Surfactant: Nebulization</vt:lpstr>
      <vt:lpstr>Exogenous Surfactant: Delivery Summary</vt:lpstr>
      <vt:lpstr>Exogenous Surfactant: Summary</vt:lpstr>
      <vt:lpstr>Non-invasive Ventilation</vt:lpstr>
      <vt:lpstr>Non-invasive Ventilation</vt:lpstr>
      <vt:lpstr>Non-invasive Ventilation</vt:lpstr>
      <vt:lpstr>Non-invasive Ventilation: CPAP</vt:lpstr>
      <vt:lpstr>Non-invasive Ventilation: CPAP</vt:lpstr>
      <vt:lpstr>Non-invasive Ventilation: CPAP</vt:lpstr>
      <vt:lpstr>Non-invasive Ventilation: Modes of CPAP</vt:lpstr>
      <vt:lpstr>Non-invasive Ventilation: Modes of CPAP</vt:lpstr>
      <vt:lpstr>Non-invasive ventilation:  High Flow Nasal Cannula</vt:lpstr>
      <vt:lpstr>Non-invasive ventilation:  High Flow Nasal Cannula</vt:lpstr>
      <vt:lpstr>Nasal Intermittent Positive Pressure Ventilation (NIPPV) and Intermittent Mechanical Ventilation (NIMV)</vt:lpstr>
      <vt:lpstr>NIPPV/NIMV</vt:lpstr>
      <vt:lpstr>NIPPV/NIMV</vt:lpstr>
      <vt:lpstr>Synchronized NIPPV</vt:lpstr>
      <vt:lpstr>Synchronized and High-Frequency NIPPV</vt:lpstr>
      <vt:lpstr>Neurally Adjusted Ventilatory Assist (NAVA)</vt:lpstr>
      <vt:lpstr>Non-invasive Ventilation: Summary</vt:lpstr>
      <vt:lpstr>Analgesia and Sedation in the NICU</vt:lpstr>
      <vt:lpstr>Analgesia and Sedation in the NICU</vt:lpstr>
      <vt:lpstr>Analgesia and Sedation in the NICU</vt:lpstr>
      <vt:lpstr>Analgesia and Sedation in the NICU</vt:lpstr>
      <vt:lpstr>Non-pharmacological Treatment</vt:lpstr>
      <vt:lpstr>Pharmacological Treatment</vt:lpstr>
      <vt:lpstr>Pharmacological Treatment for Elective/Non-emergent Intubation</vt:lpstr>
      <vt:lpstr>Pharmacological Treatment for Elective/Non-emergent Intubation</vt:lpstr>
      <vt:lpstr>Pharmacological Treatment for Neonates on Mechanical Ventilation</vt:lpstr>
      <vt:lpstr>Adverse Effects of Opioids</vt:lpstr>
      <vt:lpstr>Analgesia and Sedation: Summary</vt:lpstr>
      <vt:lpstr>Advances in Neonatal Care – Take-Away’s</vt:lpstr>
      <vt:lpstr>PowerPoint Presentation</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Raffay</dc:creator>
  <cp:lastModifiedBy>Raffay</cp:lastModifiedBy>
  <cp:revision>143</cp:revision>
  <dcterms:created xsi:type="dcterms:W3CDTF">2017-08-25T14:53:48Z</dcterms:created>
  <dcterms:modified xsi:type="dcterms:W3CDTF">2017-09-14T21:46:11Z</dcterms:modified>
</cp:coreProperties>
</file>