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68" r:id="rId1"/>
  </p:sldMasterIdLst>
  <p:notesMasterIdLst>
    <p:notesMasterId r:id="rId56"/>
  </p:notesMasterIdLst>
  <p:sldIdLst>
    <p:sldId id="256" r:id="rId2"/>
    <p:sldId id="302" r:id="rId3"/>
    <p:sldId id="258" r:id="rId4"/>
    <p:sldId id="263" r:id="rId5"/>
    <p:sldId id="264" r:id="rId6"/>
    <p:sldId id="266" r:id="rId7"/>
    <p:sldId id="295" r:id="rId8"/>
    <p:sldId id="296" r:id="rId9"/>
    <p:sldId id="297" r:id="rId10"/>
    <p:sldId id="298" r:id="rId11"/>
    <p:sldId id="299" r:id="rId12"/>
    <p:sldId id="300" r:id="rId13"/>
    <p:sldId id="307" r:id="rId14"/>
    <p:sldId id="303" r:id="rId15"/>
    <p:sldId id="261" r:id="rId16"/>
    <p:sldId id="276" r:id="rId17"/>
    <p:sldId id="273" r:id="rId18"/>
    <p:sldId id="274" r:id="rId19"/>
    <p:sldId id="275" r:id="rId20"/>
    <p:sldId id="280" r:id="rId21"/>
    <p:sldId id="277" r:id="rId22"/>
    <p:sldId id="281" r:id="rId23"/>
    <p:sldId id="278" r:id="rId24"/>
    <p:sldId id="285" r:id="rId25"/>
    <p:sldId id="286" r:id="rId26"/>
    <p:sldId id="287" r:id="rId27"/>
    <p:sldId id="279" r:id="rId28"/>
    <p:sldId id="288" r:id="rId29"/>
    <p:sldId id="317" r:id="rId30"/>
    <p:sldId id="318" r:id="rId31"/>
    <p:sldId id="324" r:id="rId32"/>
    <p:sldId id="319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09" r:id="rId42"/>
    <p:sldId id="308" r:id="rId43"/>
    <p:sldId id="310" r:id="rId44"/>
    <p:sldId id="311" r:id="rId45"/>
    <p:sldId id="323" r:id="rId46"/>
    <p:sldId id="320" r:id="rId47"/>
    <p:sldId id="321" r:id="rId48"/>
    <p:sldId id="312" r:id="rId49"/>
    <p:sldId id="313" r:id="rId50"/>
    <p:sldId id="322" r:id="rId51"/>
    <p:sldId id="314" r:id="rId52"/>
    <p:sldId id="315" r:id="rId53"/>
    <p:sldId id="316" r:id="rId54"/>
    <p:sldId id="306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78109" autoAdjust="0"/>
  </p:normalViewPr>
  <p:slideViewPr>
    <p:cSldViewPr>
      <p:cViewPr varScale="1">
        <p:scale>
          <a:sx n="104" d="100"/>
          <a:sy n="104" d="100"/>
        </p:scale>
        <p:origin x="20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E3946A-AFFB-924F-98E6-D7A40E8935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CC333-7F76-7744-B379-F7F58A402CA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0B637CB-D0D8-C54B-B578-A1FD3A7EC26E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8444BD-4141-4347-9D53-713D2E9B3F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BD6F8EA-98BA-1545-9132-D55B62C0F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EC1FA-BD75-224D-AE1F-508682CD45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37824-0C1C-E94A-8D55-4AC9A25CE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ECE9733-0978-1049-B1AC-7BDC2038A2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C9CEA92A-46A5-BD4D-931A-577EF2F8B9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28BBEA1E-0094-5645-BFE6-7FD9BF1531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http://www.learningradiology.com/lectures/gilectures/plainabdomenflashpage.htm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52311E70-8066-CF47-94FB-10E0734E4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7E9CE0-A344-AA4F-B94F-26BEEBD2F45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8D81B17A-B143-8C42-9BDC-6DE956E9CE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4377CF0E-A183-1042-8421-247D900ED7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http://www.learningradiology.com/lectures/gilectures/plainabdomenflashpage.htm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600B9AE5-72B7-8D4B-B9C1-F2B4BAF12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7B8C49-BBB7-0F4A-82AC-72911D426FDA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5D835B0F-A02A-6E45-A3B5-5A1357A04F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3DD84CC7-DB5A-1B42-B0C4-693DF05025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http://emedicine.medscape.com/article/364264-overview#a20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F83C2943-2324-1E45-9903-4A35C7632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0B92AD-CD69-C440-91E5-6922485300D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86C1FB17-06F2-5246-8DD7-B0C1DA5E05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B989FBFC-453D-0641-BF15-F43E06C6D2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http://www.learningradiology.com/lectures/gilectures/plainabdomenflashpage.htm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http://emedicine.medscape.com/article/364264-overview#a20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DAE63CD7-7D83-5F4C-A234-D9507A564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B0347A-1C88-B746-90C3-7723194C8CB4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726165E7-9D5A-8E43-86AA-B99FA549B2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36FFBD43-58DE-0348-9556-2F3826942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http://www.learningradiology.com/caseofweek/caseoftheweekpix2/cow156arr.jpg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http://pediatriceducation.org/wp-content/uploads/2009/01/060908figure62necpneumatosi.jpg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6B9703B8-A2B7-2548-9AB0-518E2189B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080ACC-44E8-8146-80D5-D2774CDFB677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E24199E1-42C0-A746-AAC2-7414151CDD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E2A79839-18E8-D241-B869-02DDD2E249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http://images.radiopaedia.org/images/458660/7aafade0bc8ad45394fed6d7ef59c8.jpg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http://www.journalmc.org/index.php/JMC/article/view/63/103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08662191-F0F0-1449-AC61-CF2B02043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2C5E6B-0B13-9647-A266-4831447861DB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14F09245-60C3-2443-ADF1-FC6950FD1B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C8D8501F-E849-1942-85E6-2A6528C80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http://upload.wikimedia.org/wikipedia/commons/4/4f/Pneumatosis_intestinalis_CT_LF_Darmischaemie.jpg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http://www.pedsradiology.com/Uploadimg%5C30041530130139806.jpg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DEA39CE4-9740-AD48-A7F4-ECA61454F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98B4A6-F532-814D-AA0E-A25B4DE76E57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BEA477A5-20EB-2145-8C61-B759C6C7F8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3E9BF640-0DEE-744A-BE6C-648B2FF727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http://nypemergency.org/radiology/radiology_2007/case-of-the-month-1107.html</a:t>
            </a: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0C36F1FD-A589-E541-B4FD-7E791C396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97534B-27B0-2741-8889-D01ADD29C97E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1FFD0269-2657-BC4C-AF20-1D04E3BB29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847C2CE4-FED6-904C-B394-DC4B2D085C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Major Text Reference for Power Point: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Learning Radiology: Recognizing the Basics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By William Herring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6D135FBE-7D10-D342-B471-93DCB4C4A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9959DD-C7A4-F04A-95FD-0E1A13C0FF22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F8476358-7EAD-8042-B0FD-A78AFB1D95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D0555E8A-7B30-0C46-8845-23133A773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http://radiologymasterclass.co.uk/tutorials/abdo/abdomen_x-ray/anatomy_system_bowel_gas.html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D92DF3B9-D6CA-DB48-BDE3-142CE01F3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CCBC7E-1017-9A46-84C8-B716EAAB2E4D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4EBA1469-A560-4347-849C-D3513A3A7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A0270D0D-8A0B-5341-8C78-2CD140DC2C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http://www.learningradiology.com/lectures/gilectures/plainabdomenflashpage.htm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24096C9-D048-1644-B0DF-D2B33C337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91237D-ECC3-0943-920B-76571726EB7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2A877E41-175A-D242-9991-8A6579EF2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7B9C7F11-7880-2545-B86C-305DDCFCD5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http://www.learningradiology.com/lectures/gilectures/plainabdomenflashpage.htm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74ADB2DE-A9E0-694E-AFD4-00C6912C6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0089CB-2395-E94E-8324-587C0E55E87E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63D9138E-DC88-C446-AB2F-13BD2D1267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757694BB-0BF5-AE4D-B916-F062DAA2CD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http://www.learningradiology.com/lectures/gilectures/plainabdomenflashpage.htm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http://cdn.lifeinthefastlane.com/wp-content/uploads/2010/04/OC_521_AXR_SBO_2-copy.jpg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983E38C7-1684-284B-AFF7-99A4FA70A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6D603A-3965-EE48-8EF7-B89C97CED278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4DFCDFD3-4F67-B843-BC4C-C8C75CD4A1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31EA3B1A-BC26-F143-8EF9-8058144865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A5EBDF1C-4BC0-FD4A-A566-B3B3AED82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6C46BC-1F99-A74C-87A1-8049AF2D7A5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528728E2-7AAC-3342-9688-DBB00DC826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A984F575-4171-3A47-916C-045FCF192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997D5B76-E40A-1B43-9F48-D4B56BD4F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8FB1F1-1E74-DD44-96E9-C3BB8FBFE3DB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624DC81E-1DC0-D24C-96CC-DBD2F4986B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03F82F0F-F770-A64D-B701-388BC656D8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http://www.learningradiology.com/lectures/gilectures/plainabdomenflashpage.htm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B24BDC2D-5AA3-E948-904A-BCC099816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67BC3B-9249-B54F-B50D-6DF4B66458E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2CBBF11E-FA2C-9349-8FD6-6B13CB1628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CB66BBDA-4EA6-124B-9FB8-62DE8D590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http://www.learningradiology.com/lectures/gilectures/plainabdomenflashpage.htm</a:t>
            </a: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16885FC4-83F9-4D4C-981C-F7E4408A4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0C807A-07B3-4943-88FF-447702845543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116BF5A9-B1DE-DD4C-8CC0-7AAB75B9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E40C0-E43E-ED40-B790-5FB8D717D813}" type="datetimeFigureOut">
              <a:rPr lang="bg-BG" altLang="en-US"/>
              <a:pPr/>
              <a:t>13.03.19 г.</a:t>
            </a:fld>
            <a:endParaRPr lang="bg-BG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3EE78049-6C8B-1D4D-A8CD-649263CD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1B4E54D-CD99-F144-9795-C7DF288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57986-BC83-BA47-82F2-1B573558E14B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35104448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427CA6-3CDD-1142-9B00-E40D5B11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F09AB-35CC-A949-8831-1EA7540282CB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D77801-F063-E545-9904-B71587EF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1A2207-E330-9240-85A4-B56A1763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682E5-032B-5C45-A4BA-AE3488B9D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91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814B3C-4E01-3647-808F-ECF0F259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16C791-C817-4E43-8A1E-4A112E37FEED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4D483B-9F61-9342-9224-E4E4B380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F84EA7-06F9-3344-A155-29E46A5E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700DC-1C07-024C-A4B2-C501BA62C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85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04F833-89BA-0940-AD48-99066946C866}"/>
              </a:ext>
            </a:extLst>
          </p:cNvPr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896D6-CB98-8345-B349-13DB112A0DE0}"/>
              </a:ext>
            </a:extLst>
          </p:cNvPr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6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46C54DD-FB30-7545-AF87-070151D29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C26ABA5-9827-8C4E-AC44-BA1C8C3730A1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9F1198C-474B-E74E-8594-7F144D65E7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35CE291-105B-0446-8281-05CC0085AF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B9F9466-DBAC-044E-87CA-AA2884055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2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514834-4F5F-9F40-9073-78CD7ADF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4C2C3-DCD5-424A-B776-FA7F333B0A8A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ABCFE2-BB28-CE47-9CCB-B667FBA3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F786D4-7E54-2643-AE5A-C3A203B0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3EFBB-CFCD-3F44-BA12-2711A2669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40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F9BB35A-63BA-064E-8AFA-3CBA66E293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A1288FB-BF5F-DE4B-B798-7DEE59BE4F91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3EBB58C-90B4-4B40-B91F-9E04A7F351C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3C21782-014B-454D-9C1C-CE81CE27D93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9233067-C9A9-5A47-9219-4AD9D6755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606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18A8286-6C8A-C747-A7B3-91FC8D44216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D817AE7A-10EC-9041-88CB-83024544DB79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051CC56-DBFE-3F49-A940-838B22366A8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510DF46-2E0C-A84F-926F-35398AE6F67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D7C652A-1E58-F74B-93B7-53601D62C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717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09B9C-F61C-AA41-A0D3-30F3A175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1A5FF-7F63-0B42-9A68-26C223D6C737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A5E9D-B15A-3B46-BD4E-D2E9DE08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DED7B-96B0-4E46-9BB9-35612655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A19DB-9DDB-0648-9D56-A80CCF43C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64427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9DDD1-9257-E54A-BC40-FFABCC11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4C9329-B692-1940-9169-74289F56D372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9F71-E1B9-CB46-8E0D-E8622484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DDA3-25EB-AE4D-856A-37BE751A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7D321-ACA6-854C-BFA4-E6D9D2BBE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51750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87562-5767-1D43-B366-72CFEBE2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18787-8A11-C941-94BA-73A0B9A49C71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511FE-1261-B642-8F8D-E2D23140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ED5C1-AE67-4948-B06A-9DAF4BB8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60E3B-AD87-8C4E-BEE0-1251F72E4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2389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C20FA-D59B-324D-9331-42FF52CB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8A9DA8-CCBE-9E4B-BFDB-455D7D3EE8AB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1D111-1EFA-EC4E-B52E-CE1DF60D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77DCC-49FE-BE4D-BC00-5714F7BA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2897C-2A7E-3A40-82D0-942029C06C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86653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88F7CA-EE1F-4E4A-8377-31BB4B16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BB064-BCE9-E144-974A-5D94E6DB74CB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C72BDC-CE1B-7E4B-9AAA-FF45A506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D229C4-2946-1445-8602-3AC50484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E9EDA-37A1-974A-A140-B045FC544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9903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216CEA-1327-5244-BE8E-D19E0EE2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6FEE4-E443-A34E-A9ED-44CDE7914406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DC22D7-FA5B-CC40-BCCC-134E0FEE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EFA1AA-1DC9-8C44-BAFE-06A69CC7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CA6CD-EE7C-9B40-B181-28EF87F8F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260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9DD918-45C4-074C-9855-7117ECBF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B3613-DDA3-ED4E-8B28-923CA9008D3F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CE782C-FA5B-5043-A043-32C43B20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AAADB2-155C-5B40-95D4-2F4006A8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8E1FD-A139-104D-A50C-4B0871A0A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2723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491999-9894-4B46-BCEB-532B03ED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C063EE-2F07-3345-9242-08A1F1D25639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DA4D25-F7E2-0744-BAE3-A10645D1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B8038A-9166-3049-A5DB-91EC9661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5437B-4010-E942-B8C8-5D2B79CEE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29073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D8FE29-99BB-BF41-8F2D-23FCBE12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9D669-257B-E042-A0AE-061C5C5C2064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DD05DB-979F-DC4C-9922-6E63F0B6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CC3B86-3F3A-CD45-8624-316DB306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79DBD-1A07-514B-BF84-B510723F7F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76316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F5BAB2-D801-8C42-8EF4-807AB898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A48CE-F3B3-DF4D-9D7C-DEE4AAE0C563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3F9F03-C9BF-DC40-8997-F9B44839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45BE9F-DD85-374E-8974-3ACE6599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B6DF0-6A78-2847-8D73-3B11C394C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6065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421745-F125-B645-9696-37C570C1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D22B1-AA30-044F-8764-E62B88AB1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8C85D-B67C-9A40-8F73-DF929378C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FAC5AFCA-2682-8349-B77D-98675F3AE3AC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0610-B50D-7440-B734-AF5E078E2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91014-1DDC-1541-AFE8-D5C58BBED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A79D293B-2897-204E-B19A-4FA24A4DE2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8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ransition spd="med"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3FFC-16C5-5A4E-8DBE-10BE0E0D1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990600"/>
            <a:ext cx="8042030" cy="2743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Med Students Lecture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Abdomen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BF894-09BA-0240-9629-A8C135A2A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5105400"/>
            <a:ext cx="7370763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University Hospitals Case Medical Center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Department of Radiology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95C0-7B77-B448-BF2C-7F80ABA8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(abnormal) gas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324B3-32A3-2C49-A95D-5BE726DA3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5800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Mechanical Small Bowel Obstruction (signs)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Multiple dilated loops of small bowel (step-ladder)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Numerous Air-Fluid Levels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Decompressed distal small bowel, No gas in rectum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CC8C6229-6188-B747-8170-8FE1122F9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640013" cy="3402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68049F2E-7A91-2841-8E09-557D473A5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429000"/>
            <a:ext cx="28067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AAA3-89F2-D946-89E8-D7979976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(abnormal) gas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5CA1F-8593-164C-A50E-4B5FA34D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5800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Mechanical Small Bowel Obstruction (signs)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FF360D10-3C0E-3745-B321-3272C31BD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3" r="34546" b="8121"/>
          <a:stretch>
            <a:fillRect/>
          </a:stretch>
        </p:blipFill>
        <p:spPr bwMode="auto">
          <a:xfrm>
            <a:off x="1541463" y="2209800"/>
            <a:ext cx="59848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0A58-F948-8146-9ABD-5C362C1D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(abnormal) gas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B7CEF-075E-F44E-8106-06656A275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5800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Mechanical Small Bowel Obstruction - adhesions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E94EF94C-20D2-5542-A169-1DB905BD0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4" r="32001"/>
          <a:stretch>
            <a:fillRect/>
          </a:stretch>
        </p:blipFill>
        <p:spPr bwMode="auto">
          <a:xfrm>
            <a:off x="1524000" y="2133600"/>
            <a:ext cx="6096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0192-F673-1D43-AF7A-032E4D3A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Using dilated loops of bowel for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E1F15-2A10-354C-9D72-0D9735EA8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location of dilated loops of bowel can be a sign of underlying pathology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748D17-9A06-734C-9CD9-DFB415141700}"/>
              </a:ext>
            </a:extLst>
          </p:cNvPr>
          <p:cNvGraphicFramePr>
            <a:graphicFrameLocks noGrp="1"/>
          </p:cNvGraphicFramePr>
          <p:nvPr/>
        </p:nvGraphicFramePr>
        <p:xfrm>
          <a:off x="608330" y="2743198"/>
          <a:ext cx="8154670" cy="400543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77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412">
                <a:tc>
                  <a:txBody>
                    <a:bodyPr/>
                    <a:lstStyle/>
                    <a:p>
                      <a:r>
                        <a:rPr lang="en-US" sz="1800" dirty="0"/>
                        <a:t>Right upper quadrant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Gallbladder</a:t>
                      </a:r>
                      <a:r>
                        <a:rPr lang="en-US" sz="1800" baseline="0" dirty="0"/>
                        <a:t> pathology (</a:t>
                      </a:r>
                      <a:r>
                        <a:rPr lang="en-US" sz="1800" baseline="0" dirty="0" err="1"/>
                        <a:t>cholecystitis</a:t>
                      </a:r>
                      <a:r>
                        <a:rPr lang="en-US" sz="1800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412">
                <a:tc>
                  <a:txBody>
                    <a:bodyPr/>
                    <a:lstStyle/>
                    <a:p>
                      <a:r>
                        <a:rPr lang="en-US" sz="1800" dirty="0"/>
                        <a:t>Left upper quadrant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Gastric pathology (ulcers,</a:t>
                      </a:r>
                      <a:r>
                        <a:rPr lang="en-US" sz="1800" baseline="0" dirty="0"/>
                        <a:t> gastritis)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483">
                <a:tc>
                  <a:txBody>
                    <a:bodyPr/>
                    <a:lstStyle/>
                    <a:p>
                      <a:r>
                        <a:rPr lang="en-US" sz="1800" dirty="0"/>
                        <a:t>Right lower quadrant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Colon</a:t>
                      </a:r>
                      <a:r>
                        <a:rPr lang="en-US" sz="1800" baseline="0" dirty="0"/>
                        <a:t> pathology (appendicitis)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Gynecologic (ovarian torsion, hemorrhagic cysts)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483">
                <a:tc>
                  <a:txBody>
                    <a:bodyPr/>
                    <a:lstStyle/>
                    <a:p>
                      <a:r>
                        <a:rPr lang="en-US" sz="1800" dirty="0"/>
                        <a:t>Left lower quadrant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Colon/sigmoid</a:t>
                      </a:r>
                      <a:r>
                        <a:rPr lang="en-US" sz="1800" baseline="0" dirty="0"/>
                        <a:t> pathology (diverticulitis)</a:t>
                      </a:r>
                    </a:p>
                    <a:p>
                      <a:r>
                        <a:rPr lang="en-US" sz="1800" baseline="0" dirty="0"/>
                        <a:t>Gynecologic (ovarian torsion, hemorrhagic cysts)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412">
                <a:tc>
                  <a:txBody>
                    <a:bodyPr/>
                    <a:lstStyle/>
                    <a:p>
                      <a:r>
                        <a:rPr lang="en-US" sz="1800" dirty="0"/>
                        <a:t>Mid abdomen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Pancreatic pathology (pancreatitis)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BD9F21-713F-BE4D-A6F0-3BEED424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671D-F092-6243-9D2C-48E9AC8C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2C7DDD13-194B-C842-982E-5B4023886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000" dirty="0"/>
              <a:t>Locations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000" dirty="0" err="1"/>
              <a:t>Intrapeitoneal</a:t>
            </a:r>
            <a:r>
              <a:rPr lang="en-US" altLang="en-US" sz="3000" dirty="0"/>
              <a:t> (</a:t>
            </a:r>
            <a:r>
              <a:rPr lang="en-US" altLang="en-US" sz="3000" dirty="0" err="1"/>
              <a:t>pneumoperitoneum</a:t>
            </a:r>
            <a:r>
              <a:rPr lang="en-US" altLang="en-US" sz="3000" dirty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000" dirty="0"/>
              <a:t>Retroperitoneal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000" dirty="0"/>
              <a:t>Air in the bowel wall (</a:t>
            </a:r>
            <a:r>
              <a:rPr lang="en-US" altLang="en-US" sz="3000" dirty="0" err="1"/>
              <a:t>pneumatosis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intestinalis</a:t>
            </a:r>
            <a:r>
              <a:rPr lang="en-US" altLang="en-US" sz="3000" dirty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000" dirty="0"/>
              <a:t>Air in the biliary tree (</a:t>
            </a:r>
            <a:r>
              <a:rPr lang="en-US" altLang="en-US" sz="3000" dirty="0" err="1"/>
              <a:t>pneumobilia</a:t>
            </a:r>
            <a:r>
              <a:rPr lang="en-US" altLang="en-US" sz="3000" dirty="0"/>
              <a:t>)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5F28-771A-6B4E-BA4F-7CEBD2B7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084C9B56-1FA0-A84F-9914-B9D6293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000" dirty="0" err="1"/>
              <a:t>Intrapeitoneal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pneumoperitoneum</a:t>
            </a:r>
            <a:r>
              <a:rPr lang="en-US" altLang="en-US" sz="2000" dirty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Causes - rupture of air-containing structure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Perforated peptic ulcer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Trauma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Perforated diverticulitis/appendicitis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Perforation of carcinoma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Post-operative (5-7 days)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Signs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000" dirty="0" err="1"/>
              <a:t>Crescentic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lucency</a:t>
            </a:r>
            <a:r>
              <a:rPr lang="en-US" altLang="en-US" sz="2000" dirty="0"/>
              <a:t> beneath the </a:t>
            </a:r>
            <a:r>
              <a:rPr lang="en-US" altLang="en-US" sz="2000" dirty="0" err="1"/>
              <a:t>diaphram</a:t>
            </a:r>
            <a:endParaRPr lang="en-US" altLang="en-US" sz="20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000" dirty="0" err="1"/>
              <a:t>Rigler’s</a:t>
            </a:r>
            <a:r>
              <a:rPr lang="en-US" altLang="en-US" sz="2000" dirty="0"/>
              <a:t> Sign – Air on both sides of the bowel wall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Football Sign - Visualization of </a:t>
            </a:r>
            <a:r>
              <a:rPr lang="en-US" altLang="en-US" sz="2000" dirty="0" err="1"/>
              <a:t>falciform</a:t>
            </a:r>
            <a:r>
              <a:rPr lang="en-US" altLang="en-US" sz="2000" dirty="0"/>
              <a:t> ligament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711F-C055-9D48-B4D7-2C4AF6ED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7F0016EB-F3F9-EC43-9CA4-95FA2FAB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Intraperitoneal Air (Pneumoperitoneum)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/>
              <a:t>Crescentic lucency beneath the diaphram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D756695F-B2FE-D14A-885D-18C75B7AD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8652" r="23627" b="4688"/>
          <a:stretch>
            <a:fillRect/>
          </a:stretch>
        </p:blipFill>
        <p:spPr bwMode="auto">
          <a:xfrm>
            <a:off x="2344738" y="2632075"/>
            <a:ext cx="46656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66CD-3D1F-EF44-81C1-452CAEE0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EC60E63E-9450-AB44-964D-F20275B8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Intraperitoneal Air (Pneumoperitoneum)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/>
              <a:t>Rigler’s Sign – Air on both sides of the bowel wall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5769CA37-0484-194D-AC39-1D796B07E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 t="10854" r="8527" b="5765"/>
          <a:stretch>
            <a:fillRect/>
          </a:stretch>
        </p:blipFill>
        <p:spPr bwMode="auto">
          <a:xfrm>
            <a:off x="1858963" y="2590800"/>
            <a:ext cx="56388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0A5A-68B0-C249-980E-39401917E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97A0D0E3-527F-6D42-90FA-D7B62886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Intraperitoneal Air (Pneumoperitoneum)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/>
              <a:t>Football sign - Visualization of falciform ligament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787F1524-D588-D846-9BCA-F5A795FE1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6407" r="21140" b="5235"/>
          <a:stretch>
            <a:fillRect/>
          </a:stretch>
        </p:blipFill>
        <p:spPr bwMode="auto">
          <a:xfrm>
            <a:off x="2247900" y="2514600"/>
            <a:ext cx="46482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38B022-B46B-A648-A609-E8DEF2A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Gas Pattern – the crux of plain film in the abdomen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DA23-B545-6441-B430-9A2286C8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  <a:br>
              <a:rPr lang="en-US" dirty="0"/>
            </a:br>
            <a:r>
              <a:rPr lang="en-US" dirty="0" err="1"/>
              <a:t>Intraperitoneal</a:t>
            </a:r>
            <a:r>
              <a:rPr lang="en-US" dirty="0"/>
              <a:t> Air - CT</a:t>
            </a:r>
          </a:p>
        </p:txBody>
      </p:sp>
      <p:pic>
        <p:nvPicPr>
          <p:cNvPr id="50178" name="Picture 5">
            <a:extLst>
              <a:ext uri="{FF2B5EF4-FFF2-40B4-BE49-F238E27FC236}">
                <a16:creationId xmlns:a16="http://schemas.microsoft.com/office/drawing/2014/main" id="{CDBAA2DA-43AA-5147-A48E-B6FFD710F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752600"/>
            <a:ext cx="42878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>
            <a:extLst>
              <a:ext uri="{FF2B5EF4-FFF2-40B4-BE49-F238E27FC236}">
                <a16:creationId xmlns:a16="http://schemas.microsoft.com/office/drawing/2014/main" id="{6DF5137D-572D-D54D-87A2-13F624DFF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3894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E72F-2E23-C742-AF56-8E065A6A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809A1088-0CDD-244C-B95C-3C1D39C7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000" dirty="0"/>
              <a:t>Retroperitoneal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000" dirty="0"/>
              <a:t>Causes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3000" dirty="0"/>
              <a:t>Rupture of bowel (e.g. ruptured appendicitis or UC)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3000" dirty="0"/>
              <a:t>Trauma – blunt or penetrating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3000" dirty="0"/>
              <a:t>Iatrogenic manipulation – surgery or colonoscopy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3000" dirty="0"/>
              <a:t>Foreign body – causing perforation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3000" dirty="0"/>
              <a:t>Gas-producing infection – perforated diverticulitis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F4A0-F680-9D40-8843-DEAE257F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A991EB4C-ACB0-BB44-9259-A9D1E3275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12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Retroperitoneal - Signs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/>
              <a:t>Streaky, linear appearance outlining extraperitoneal structures (e.g. psoas muscle, kidneys, bladder, aorta, IVC)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/>
              <a:t>Mottled, blotchy appearance – remain in a fixed position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E109D648-D1E9-1446-9D6B-06C0B992B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8069" r="21281" b="7294"/>
          <a:stretch>
            <a:fillRect/>
          </a:stretch>
        </p:blipFill>
        <p:spPr bwMode="auto">
          <a:xfrm>
            <a:off x="1066800" y="3429000"/>
            <a:ext cx="2971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>
            <a:extLst>
              <a:ext uri="{FF2B5EF4-FFF2-40B4-BE49-F238E27FC236}">
                <a16:creationId xmlns:a16="http://schemas.microsoft.com/office/drawing/2014/main" id="{705D45E9-BB55-C540-AEEE-E3D2B946B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17888"/>
            <a:ext cx="43164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3FDA-53DF-8F4A-AC59-0BFB39DB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D9F53C6E-DEB5-2747-B945-296BF8CC8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Air in the bowel wall (</a:t>
            </a:r>
            <a:r>
              <a:rPr lang="en-US" altLang="en-US" dirty="0" err="1"/>
              <a:t>pneumatosis</a:t>
            </a:r>
            <a:r>
              <a:rPr lang="en-US" altLang="en-US" dirty="0"/>
              <a:t> </a:t>
            </a:r>
            <a:r>
              <a:rPr lang="en-US" altLang="en-US" dirty="0" err="1"/>
              <a:t>intestinalis</a:t>
            </a:r>
            <a:r>
              <a:rPr lang="en-US" altLang="en-US" dirty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Causes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Primary form – </a:t>
            </a:r>
            <a:r>
              <a:rPr lang="en-US" altLang="en-US" i="1" dirty="0" err="1"/>
              <a:t>pneumatosis</a:t>
            </a:r>
            <a:r>
              <a:rPr lang="en-US" altLang="en-US" i="1" dirty="0"/>
              <a:t> </a:t>
            </a:r>
            <a:r>
              <a:rPr lang="en-US" altLang="en-US" i="1" dirty="0" err="1"/>
              <a:t>cystoides</a:t>
            </a:r>
            <a:endParaRPr lang="en-US" altLang="en-US" i="1" dirty="0"/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Left colon – cyst-like collections of air – submucosa/serosa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Secondary form – obstructive and necrotizing disease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Chronic obstructive pulmonary disease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Necrosis of bowel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Necrotizing </a:t>
            </a:r>
            <a:r>
              <a:rPr lang="en-US" altLang="en-US" b="1" dirty="0" err="1"/>
              <a:t>enterocolitis</a:t>
            </a:r>
            <a:r>
              <a:rPr lang="en-US" altLang="en-US" b="1" dirty="0"/>
              <a:t> – MOST COMMON CAUSE IN infants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Ischemic bowel – MOST COMMON CAUSE IN adults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Obstructing lesions of the bowel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Hirshsprung’s</a:t>
            </a:r>
            <a:r>
              <a:rPr lang="en-US" altLang="en-US" dirty="0"/>
              <a:t> disease/Pyloric stenosis – children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Obstructing carcinoma - adults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4214-E065-1E48-8A9A-0E75D555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6BB8006F-E584-3940-AE23-DD24E1AE0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Air in the bowel wall (pneumatosis intestinalis)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/>
              <a:t>Signs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/>
              <a:t>Linear radiolucency paralleling the contour of air in the adjacent bowel lumen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7C27E482-E155-AF4D-BF6F-1F794E658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t="10126" r="13528" b="17430"/>
          <a:stretch>
            <a:fillRect/>
          </a:stretch>
        </p:blipFill>
        <p:spPr bwMode="auto">
          <a:xfrm>
            <a:off x="1679575" y="3314700"/>
            <a:ext cx="30337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B1316F46-FF14-2C4B-9492-BE424B33C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3558" r="4877" b="3870"/>
          <a:stretch>
            <a:fillRect/>
          </a:stretch>
        </p:blipFill>
        <p:spPr bwMode="auto">
          <a:xfrm>
            <a:off x="4876800" y="3314700"/>
            <a:ext cx="30559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901B33-F03C-4D4D-B8BC-CEF922550961}"/>
              </a:ext>
            </a:extLst>
          </p:cNvPr>
          <p:cNvCxnSpPr/>
          <p:nvPr/>
        </p:nvCxnSpPr>
        <p:spPr>
          <a:xfrm flipH="1" flipV="1">
            <a:off x="7391400" y="57912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F700-76EC-EA4E-AAE7-BDB36812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908D094F-F07F-134F-91CD-24568C4A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Air in the bowel wall (pneumatosis intestinalis)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/>
              <a:t>Signs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/>
              <a:t>Mottled appearance 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/>
              <a:t>resembles air mixed with fecal material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7FE3EEF8-FB4D-AC48-A91A-C0EAF5E39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t="30130" r="4385" b="9000"/>
          <a:stretch>
            <a:fillRect/>
          </a:stretch>
        </p:blipFill>
        <p:spPr bwMode="auto">
          <a:xfrm>
            <a:off x="1636713" y="3387725"/>
            <a:ext cx="3257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441CED7F-1F60-5A4E-848B-484319B09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1" t="16125" r="10031" b="16261"/>
          <a:stretch>
            <a:fillRect/>
          </a:stretch>
        </p:blipFill>
        <p:spPr bwMode="auto">
          <a:xfrm>
            <a:off x="5105400" y="3387725"/>
            <a:ext cx="2730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6DA6-6FD7-5443-94B7-33193435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  <a:br>
              <a:rPr lang="en-US" dirty="0"/>
            </a:br>
            <a:r>
              <a:rPr lang="en-US" dirty="0" err="1"/>
              <a:t>Intraperitoneal</a:t>
            </a:r>
            <a:r>
              <a:rPr lang="en-US" dirty="0"/>
              <a:t> Air - CT</a:t>
            </a:r>
          </a:p>
        </p:txBody>
      </p:sp>
      <p:pic>
        <p:nvPicPr>
          <p:cNvPr id="60418" name="Picture 4">
            <a:extLst>
              <a:ext uri="{FF2B5EF4-FFF2-40B4-BE49-F238E27FC236}">
                <a16:creationId xmlns:a16="http://schemas.microsoft.com/office/drawing/2014/main" id="{09D0F06C-1570-AD41-A9BD-67328287F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706563"/>
            <a:ext cx="44608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5">
            <a:extLst>
              <a:ext uri="{FF2B5EF4-FFF2-40B4-BE49-F238E27FC236}">
                <a16:creationId xmlns:a16="http://schemas.microsoft.com/office/drawing/2014/main" id="{33016938-77BC-7142-8F1C-41A113A11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971800"/>
            <a:ext cx="4248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5BB7-0536-674C-9BBC-CB67D272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D1D35805-6634-B04E-9173-385DEC02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500" dirty="0"/>
              <a:t>Air in the biliary tree (</a:t>
            </a:r>
            <a:r>
              <a:rPr lang="en-US" altLang="en-US" sz="2500" dirty="0" err="1"/>
              <a:t>pneumobilia</a:t>
            </a:r>
            <a:r>
              <a:rPr lang="en-US" altLang="en-US" sz="2500" dirty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500" dirty="0"/>
              <a:t>Causes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500" dirty="0"/>
              <a:t>Incompetent sphincter of </a:t>
            </a:r>
            <a:r>
              <a:rPr lang="en-US" altLang="en-US" sz="2500" dirty="0" err="1"/>
              <a:t>Oddi</a:t>
            </a:r>
            <a:endParaRPr lang="en-US" altLang="en-US" sz="25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500" dirty="0"/>
              <a:t>Prior </a:t>
            </a:r>
            <a:r>
              <a:rPr lang="en-US" altLang="en-US" sz="2500" dirty="0" err="1"/>
              <a:t>Sphincterotomy</a:t>
            </a:r>
            <a:endParaRPr lang="en-US" altLang="en-US" sz="25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500" dirty="0"/>
              <a:t>Prior surgery – </a:t>
            </a:r>
            <a:r>
              <a:rPr lang="en-US" altLang="en-US" sz="2500" dirty="0" err="1"/>
              <a:t>reimplantation</a:t>
            </a:r>
            <a:r>
              <a:rPr lang="en-US" altLang="en-US" sz="2500" dirty="0"/>
              <a:t> of the common bile duct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500" dirty="0"/>
              <a:t>Gallstone ileus 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sz="2500" dirty="0"/>
              <a:t>Gallstone erodes through the wall of the gallbladder into the duodenum – forms a fistula between the bowel and biliary system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500" dirty="0"/>
              <a:t>Gas-forming pyogenic cholangitis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2DAB-737B-4642-8009-F2D0D803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Extraluminal</a:t>
            </a:r>
            <a:r>
              <a:rPr lang="en-US" dirty="0"/>
              <a:t> air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CD070796-0BD1-C14B-937A-5C18EE94F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Air in the biliary tree (pneumobilia)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/>
              <a:t>Signs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/>
              <a:t>Tube-like, branching lucencies in the right upper quadrant – overlying the liver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/>
              <a:t>Air in the wall of the gallbladder</a:t>
            </a: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78D01A3D-CCF5-7F46-A7D8-7598BCC49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4898" r="6773" b="8994"/>
          <a:stretch>
            <a:fillRect/>
          </a:stretch>
        </p:blipFill>
        <p:spPr bwMode="auto">
          <a:xfrm>
            <a:off x="1258888" y="3810000"/>
            <a:ext cx="3313112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>
            <a:extLst>
              <a:ext uri="{FF2B5EF4-FFF2-40B4-BE49-F238E27FC236}">
                <a16:creationId xmlns:a16="http://schemas.microsoft.com/office/drawing/2014/main" id="{ADAF59AB-D5F1-4C45-9D7E-581CF1D85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7555" r="6242" b="5116"/>
          <a:stretch>
            <a:fillRect/>
          </a:stretch>
        </p:blipFill>
        <p:spPr bwMode="auto">
          <a:xfrm>
            <a:off x="4703763" y="3810000"/>
            <a:ext cx="3449637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E187B4-5274-0F4E-8A12-5F5C702B95E9}"/>
              </a:ext>
            </a:extLst>
          </p:cNvPr>
          <p:cNvCxnSpPr/>
          <p:nvPr/>
        </p:nvCxnSpPr>
        <p:spPr>
          <a:xfrm>
            <a:off x="1524000" y="43434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D7AE-6237-D84B-A413-947E84DE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788670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000" dirty="0"/>
              <a:t>Interventions in Abdominal Imaging</a:t>
            </a:r>
          </a:p>
        </p:txBody>
      </p:sp>
      <p:pic>
        <p:nvPicPr>
          <p:cNvPr id="65538" name="Picture 3">
            <a:extLst>
              <a:ext uri="{FF2B5EF4-FFF2-40B4-BE49-F238E27FC236}">
                <a16:creationId xmlns:a16="http://schemas.microsoft.com/office/drawing/2014/main" id="{93566343-661C-6E43-91D8-308EDA4F2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667000"/>
            <a:ext cx="57150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F78E-5EE4-2942-8315-14CBAAC7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gas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B8B40-62C1-6D41-8D12-40421E366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Source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swallowed air (majority)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bacterial fermentation from food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Normal Gas Pattern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C88C38-40B4-8049-B18D-1720468338B7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3657600"/>
          <a:ext cx="7315200" cy="154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953">
                <a:tc>
                  <a:txBody>
                    <a:bodyPr/>
                    <a:lstStyle/>
                    <a:p>
                      <a:r>
                        <a:rPr lang="en-US" sz="1800" dirty="0"/>
                        <a:t>Organ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Gas</a:t>
                      </a:r>
                      <a:r>
                        <a:rPr lang="en-US" sz="1800" baseline="0" dirty="0"/>
                        <a:t> normally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Air-Fluid</a:t>
                      </a:r>
                      <a:r>
                        <a:rPr lang="en-US" sz="1800" baseline="0" dirty="0"/>
                        <a:t> Levels </a:t>
                      </a:r>
                      <a:endParaRPr lang="en-US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53">
                <a:tc>
                  <a:txBody>
                    <a:bodyPr/>
                    <a:lstStyle/>
                    <a:p>
                      <a:r>
                        <a:rPr lang="en-US" sz="1800" dirty="0"/>
                        <a:t>Stomach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953">
                <a:tc>
                  <a:txBody>
                    <a:bodyPr/>
                    <a:lstStyle/>
                    <a:p>
                      <a:r>
                        <a:rPr lang="en-US" sz="1800" dirty="0"/>
                        <a:t>Small bowel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Yes, 1-2 loops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53">
                <a:tc>
                  <a:txBody>
                    <a:bodyPr/>
                    <a:lstStyle/>
                    <a:p>
                      <a:r>
                        <a:rPr lang="en-US" sz="1800" dirty="0"/>
                        <a:t>Large bowel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Yes, </a:t>
                      </a:r>
                      <a:r>
                        <a:rPr lang="en-US" sz="1800" dirty="0" err="1"/>
                        <a:t>rectosigmoid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EFA7-C18B-084B-9135-87AF954A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320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/>
              <a:t>Types of procedures done by radiologists in the abdomen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6A87E-D755-984E-9156-2D928994A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990600"/>
            <a:ext cx="8210550" cy="5338763"/>
          </a:xfrm>
        </p:spPr>
        <p:txBody>
          <a:bodyPr numCol="1"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err="1"/>
              <a:t>Cryoablations</a:t>
            </a:r>
            <a:r>
              <a:rPr lang="en-US" dirty="0"/>
              <a:t> – treatment for cancers of the liver and kidney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Biopsies of every organ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Intravascular stenting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Treatment of aortic aneurysms and arterial atherosclerosis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IVC filters for PE prevention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Treatment of renal artery stenosis for hypertension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GI bleed management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Drainages of abscess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Percutaneous nephrostomy placement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Percutaneous </a:t>
            </a:r>
            <a:r>
              <a:rPr lang="en-US" dirty="0" err="1"/>
              <a:t>cholecystostomy</a:t>
            </a:r>
            <a:r>
              <a:rPr lang="en-US" dirty="0"/>
              <a:t> placements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PEG tube placement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TIPS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And many many more!!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5B67AD5C-4765-F946-A6E4-E80D337C9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4959350"/>
            <a:ext cx="31718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F16F-F39D-A549-B73A-11ADA6DA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TIPS – </a:t>
            </a:r>
            <a:r>
              <a:rPr lang="en-US" dirty="0" err="1"/>
              <a:t>Transjugular</a:t>
            </a:r>
            <a:r>
              <a:rPr lang="en-US" dirty="0"/>
              <a:t> Intrahepatic </a:t>
            </a:r>
            <a:r>
              <a:rPr lang="en-US" dirty="0" err="1"/>
              <a:t>Portosystemic</a:t>
            </a:r>
            <a:r>
              <a:rPr lang="en-US" dirty="0"/>
              <a:t> Shunt</a:t>
            </a:r>
          </a:p>
        </p:txBody>
      </p:sp>
      <p:pic>
        <p:nvPicPr>
          <p:cNvPr id="67586" name="Picture 3">
            <a:extLst>
              <a:ext uri="{FF2B5EF4-FFF2-40B4-BE49-F238E27FC236}">
                <a16:creationId xmlns:a16="http://schemas.microsoft.com/office/drawing/2014/main" id="{65A1BE4F-AAD7-3C44-9793-057BB0768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044700"/>
            <a:ext cx="4029075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4">
            <a:extLst>
              <a:ext uri="{FF2B5EF4-FFF2-40B4-BE49-F238E27FC236}">
                <a16:creationId xmlns:a16="http://schemas.microsoft.com/office/drawing/2014/main" id="{E6EB4025-ABF7-F745-8B12-64E7B054D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044700"/>
            <a:ext cx="4029075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3356-8D69-544B-B302-AD3DE6C0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 Bleeds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5465-FB31-B840-8456-DFCE9A201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IR plays a big role in the management of significant bleeds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First step in management depends on types of bleed and patient status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Intervention is rarely step 1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2462-4ED5-884A-A1EA-44DC1376F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 Bleeds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AEFE-0726-DC40-BF39-DA73E687D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Types of GI bleeds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lvl="1">
              <a:buFont typeface="Arial" charset="0"/>
              <a:buChar char="•"/>
              <a:defRPr/>
            </a:pPr>
            <a:r>
              <a:rPr lang="en-US" sz="3600" dirty="0"/>
              <a:t>Upper GI Bleed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/>
              <a:t>Presents with melena (usually), hematemesis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/>
              <a:t>Major causes?? (ask the students):</a:t>
            </a: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9FBF-3EC4-7E46-A86B-9D0B4133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 Bleeds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E44C4-BE30-1C4A-BFB1-5C8660F12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Types of GI bleeds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lvl="1">
              <a:buFont typeface="Arial" charset="0"/>
              <a:buChar char="•"/>
              <a:defRPr/>
            </a:pPr>
            <a:r>
              <a:rPr lang="en-US" sz="3600" dirty="0"/>
              <a:t>Upper GI Bleed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/>
              <a:t>Presents with melena (usually), hematemesis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/>
              <a:t>Major causes?? (ask the students):</a:t>
            </a:r>
          </a:p>
          <a:p>
            <a:pPr lvl="3">
              <a:buFont typeface="Arial" charset="0"/>
              <a:buChar char="•"/>
              <a:defRPr/>
            </a:pPr>
            <a:r>
              <a:rPr lang="en-US" sz="2400" dirty="0"/>
              <a:t>Ulcers</a:t>
            </a:r>
          </a:p>
          <a:p>
            <a:pPr lvl="3">
              <a:buFont typeface="Arial" charset="0"/>
              <a:buChar char="•"/>
              <a:defRPr/>
            </a:pPr>
            <a:r>
              <a:rPr lang="en-US" sz="2400" dirty="0"/>
              <a:t>Gastritis</a:t>
            </a:r>
          </a:p>
          <a:p>
            <a:pPr lvl="3">
              <a:buFont typeface="Arial" charset="0"/>
              <a:buChar char="•"/>
              <a:defRPr/>
            </a:pPr>
            <a:r>
              <a:rPr lang="en-US" sz="2400" dirty="0"/>
              <a:t>Esophagitis</a:t>
            </a:r>
          </a:p>
          <a:p>
            <a:pPr lvl="3">
              <a:buFont typeface="Arial" charset="0"/>
              <a:buChar char="•"/>
              <a:defRPr/>
            </a:pPr>
            <a:r>
              <a:rPr lang="en-US" sz="2400" dirty="0"/>
              <a:t>Esophageal varices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FD13-ABF3-1145-BCD4-263CF25C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 Bleeds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FD4E-8799-2448-B5FE-B29E4B71E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Types of GI bleeds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lvl="1">
              <a:buFont typeface="Arial" charset="0"/>
              <a:buChar char="•"/>
              <a:defRPr/>
            </a:pPr>
            <a:r>
              <a:rPr lang="en-US" sz="3600" dirty="0"/>
              <a:t>Lower GI Bleed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/>
              <a:t>Presents with </a:t>
            </a:r>
            <a:r>
              <a:rPr lang="en-US" sz="2800" dirty="0" err="1"/>
              <a:t>hematochezia</a:t>
            </a:r>
            <a:endParaRPr lang="en-US" sz="2800" dirty="0"/>
          </a:p>
          <a:p>
            <a:pPr lvl="2">
              <a:buFont typeface="Arial" charset="0"/>
              <a:buChar char="•"/>
              <a:defRPr/>
            </a:pPr>
            <a:r>
              <a:rPr lang="en-US" sz="2800" dirty="0"/>
              <a:t>Major causes?? (ask the students):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5091-A4DC-AF4C-807E-6CFD0835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 Bleeds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C990-55EE-934C-BE86-64273BDF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Types of GI bleeds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lvl="1">
              <a:buFont typeface="Arial" charset="0"/>
              <a:buChar char="•"/>
              <a:defRPr/>
            </a:pPr>
            <a:r>
              <a:rPr lang="en-US" sz="3600" dirty="0"/>
              <a:t>Lower GI Bleed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/>
              <a:t>Presents with melena, hematemesis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800" dirty="0"/>
              <a:t>Major causes?? (ask the students):</a:t>
            </a:r>
          </a:p>
          <a:p>
            <a:pPr lvl="3">
              <a:buFont typeface="Arial" charset="0"/>
              <a:buChar char="•"/>
              <a:defRPr/>
            </a:pPr>
            <a:r>
              <a:rPr lang="en-US" sz="2400" dirty="0"/>
              <a:t>Diverticulosis</a:t>
            </a:r>
          </a:p>
          <a:p>
            <a:pPr lvl="3">
              <a:buFont typeface="Arial" charset="0"/>
              <a:buChar char="•"/>
              <a:defRPr/>
            </a:pPr>
            <a:r>
              <a:rPr lang="en-US" sz="2400" dirty="0" err="1"/>
              <a:t>Angiodysplasia</a:t>
            </a:r>
            <a:endParaRPr lang="en-US" sz="2400" dirty="0"/>
          </a:p>
          <a:p>
            <a:pPr lvl="3">
              <a:buFont typeface="Arial" charset="0"/>
              <a:buChar char="•"/>
              <a:defRPr/>
            </a:pPr>
            <a:r>
              <a:rPr lang="en-US" sz="2400" dirty="0"/>
              <a:t>Rectal problems – hemorrhoids, fissures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0C12-C5A7-9A48-BB16-41779E1D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 Bleed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31F5C-862E-2A41-B146-5FEA72B02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Management –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Is the patient stable?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Yes ---&gt; can manage conservatively first, then pursue interventional techniques</a:t>
            </a:r>
          </a:p>
          <a:p>
            <a:pPr lvl="2">
              <a:buFont typeface="Arial" charset="0"/>
              <a:buChar char="•"/>
              <a:defRPr/>
            </a:pPr>
            <a:endParaRPr lang="en-US" dirty="0"/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No </a:t>
            </a:r>
            <a:r>
              <a:rPr lang="en-US" dirty="0">
                <a:sym typeface="Wingdings"/>
              </a:rPr>
              <a:t> SURGICAL or ENDOSCOPIC management to identify site of bleed</a:t>
            </a:r>
          </a:p>
          <a:p>
            <a:pPr lvl="2">
              <a:buFont typeface="Arial" charset="0"/>
              <a:buChar char="•"/>
              <a:defRPr/>
            </a:pPr>
            <a:endParaRPr lang="en-US" dirty="0">
              <a:sym typeface="Wingdings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sym typeface="Wingdings"/>
              </a:rPr>
              <a:t>Where is the bleed?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ym typeface="Wingdings"/>
              </a:rPr>
              <a:t>Bright red blood  start with rectal exam to rule out hemorrhoids (very common)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ym typeface="Wingdings"/>
              </a:rPr>
              <a:t>Check history and diet – certain meds/vitamins can make stool look red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ym typeface="Wingdings"/>
              </a:rPr>
              <a:t>After history and physical, proceed to imaging if still needed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0235-7AAF-9040-AD16-596C0620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 Bleeds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C2A5-0ED4-3A43-96D1-727EAF851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Choosing imaging relies on frequency of the bleed</a:t>
            </a:r>
          </a:p>
          <a:p>
            <a:pPr lvl="2">
              <a:buFont typeface="Arial" charset="0"/>
              <a:buChar char="•"/>
              <a:defRPr/>
            </a:pPr>
            <a:endParaRPr lang="en-US" dirty="0"/>
          </a:p>
          <a:p>
            <a:pPr lvl="2">
              <a:buFont typeface="Arial" charset="0"/>
              <a:buChar char="•"/>
              <a:defRPr/>
            </a:pPr>
            <a:endParaRPr lang="en-US" dirty="0"/>
          </a:p>
          <a:p>
            <a:pPr lvl="2">
              <a:buFont typeface="Arial" charset="0"/>
              <a:buChar char="•"/>
              <a:defRPr/>
            </a:pPr>
            <a:endParaRPr lang="en-US" dirty="0"/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High volume and frequency of bloody bowel movements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Proceed to contrast enhanced CT angiogram</a:t>
            </a:r>
          </a:p>
          <a:p>
            <a:pPr lvl="2">
              <a:buFont typeface="Arial" charset="0"/>
              <a:buChar char="•"/>
              <a:defRPr/>
            </a:pPr>
            <a:endParaRPr lang="en-US" dirty="0"/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Low frequency or volume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Proceed to nuclear tagged red blood scan</a:t>
            </a:r>
          </a:p>
          <a:p>
            <a:pPr lvl="2">
              <a:buFont typeface="Arial" charset="0"/>
              <a:buChar char="•"/>
              <a:defRPr/>
            </a:pPr>
            <a:endParaRPr lang="en-US" dirty="0"/>
          </a:p>
          <a:p>
            <a:pPr lvl="2"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**generally, imaging is required prior to IR embolization to help localize the source and plan the procedure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exceptions – if source is obvious from history or 	patient has 	contraindications to contrast and cant get nuclear imaging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E69A-C020-B847-A861-9BBC5A1C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 Bleeds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ED61A-18F2-0F4C-8198-244ACF6C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25625"/>
            <a:ext cx="3808412" cy="435133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Management: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If patient is stable, always start with fluids and/or </a:t>
            </a:r>
            <a:r>
              <a:rPr lang="en-US" dirty="0" err="1"/>
              <a:t>pRBCs</a:t>
            </a:r>
            <a:endParaRPr lang="en-US" dirty="0"/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Majority of bleeds stop on their own with conservative management</a:t>
            </a:r>
          </a:p>
          <a:p>
            <a:pPr lvl="2">
              <a:buFont typeface="Arial" charset="0"/>
              <a:buChar char="•"/>
              <a:defRPr/>
            </a:pPr>
            <a:endParaRPr lang="en-US" dirty="0"/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If persistent bleeding despite conservative management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IR guided embolization – </a:t>
            </a:r>
          </a:p>
          <a:p>
            <a:pPr lvl="3">
              <a:buFont typeface="Arial" charset="0"/>
              <a:buChar char="•"/>
              <a:defRPr/>
            </a:pPr>
            <a:r>
              <a:rPr lang="en-US" dirty="0"/>
              <a:t>Femoral arterial approach </a:t>
            </a:r>
            <a:r>
              <a:rPr lang="en-US" dirty="0">
                <a:sym typeface="Wingdings"/>
              </a:rPr>
              <a:t> angiograms of the celiac, SMA, and IMA are done to localize the site</a:t>
            </a:r>
          </a:p>
        </p:txBody>
      </p:sp>
      <p:pic>
        <p:nvPicPr>
          <p:cNvPr id="75779" name="Picture 3">
            <a:extLst>
              <a:ext uri="{FF2B5EF4-FFF2-40B4-BE49-F238E27FC236}">
                <a16:creationId xmlns:a16="http://schemas.microsoft.com/office/drawing/2014/main" id="{38AA0F91-A5EF-4849-A578-708204461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6957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Box 4">
            <a:extLst>
              <a:ext uri="{FF2B5EF4-FFF2-40B4-BE49-F238E27FC236}">
                <a16:creationId xmlns:a16="http://schemas.microsoft.com/office/drawing/2014/main" id="{219499EB-8572-F340-A65B-51A23514D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45720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Bleeding rectal varices seen on IMA angiogram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4FBAC90D-46A6-F244-A0D6-264BB96CB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211763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2ACEA4C8-2C16-7A4A-9654-542FE6E8F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5233988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D842-EF82-1941-9410-91CDE36F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 Bleeds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1212-9425-0E4B-9B7D-64BFDB086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IR embolization can be done with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Coils – permanent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err="1"/>
              <a:t>Gelfoam</a:t>
            </a:r>
            <a:r>
              <a:rPr lang="en-US" dirty="0"/>
              <a:t> – temporary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Decision on what to use depends on patient stability, degree of bleeding, and risk of necrosis based on vascular territories involved with embolization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B60B-FB4A-B944-8E86-1B626D00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0"/>
            <a:ext cx="788670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000" dirty="0"/>
              <a:t>Appropriate Imaging in Abdominal Radiology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4CA8-524D-634A-AAF8-3D32A9F9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Imaging modalities in Abdomen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D5483C-6EA7-154E-8EE2-AA15E665D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Abdominal </a:t>
            </a:r>
            <a:r>
              <a:rPr lang="en-US" dirty="0" err="1"/>
              <a:t>xray</a:t>
            </a:r>
            <a:endParaRPr lang="en-US" dirty="0"/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Great for looking for obstructions and gas pattern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Bad for evaluating individual organ pathology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Fluoroscopy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Best for evaluating real-time pathology of the GI and GU tracts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CT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Best screening for evaluating pathology of individuals organs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MRI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Best for better characterizing findings on CT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Ultrasound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Best for dynamic real-time imaging and evaluation of vasculature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D1507-403C-2849-9EB3-BB2421B2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Appropriate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4E25-0118-E54B-AE41-D9F87DCB5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/>
              <a:t>Abdominal </a:t>
            </a:r>
            <a:r>
              <a:rPr lang="en-US" sz="2800" dirty="0" err="1"/>
              <a:t>xray</a:t>
            </a:r>
            <a:r>
              <a:rPr lang="en-US" sz="2800" dirty="0"/>
              <a:t> is usually the best imaging to start with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/>
              <a:t>This can give an idea of the bowel pattern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/>
              <a:t>Can be done portably – better idea for ICU patients</a:t>
            </a:r>
          </a:p>
          <a:p>
            <a:pPr lvl="1">
              <a:buFont typeface="Arial" charset="0"/>
              <a:buChar char="•"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CT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/>
              <a:t>Non-radiologists should know when to order contrast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/>
              <a:t>Types of contrast: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IV – best for highlighting pathology within all organs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Oral – best for differentiating the GI tract from other pathology OR evaluating for obstructions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Rectal – best for evaluating trauma to the colon</a:t>
            </a: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BFB4-CF70-6F45-9257-C0AD0E8E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Common diagnoses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E621E-CAF8-8346-95EF-9AD5D86D5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Abdominal distention – start with an </a:t>
            </a:r>
            <a:r>
              <a:rPr lang="en-US" dirty="0" err="1"/>
              <a:t>xray</a:t>
            </a:r>
            <a:r>
              <a:rPr lang="en-US" dirty="0"/>
              <a:t> for the bowel pattern – evaluate for gastric distention, SBO or ileus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If the </a:t>
            </a:r>
            <a:r>
              <a:rPr lang="en-US" dirty="0" err="1"/>
              <a:t>xray</a:t>
            </a:r>
            <a:r>
              <a:rPr lang="en-US" dirty="0"/>
              <a:t> is normal, CT is not very useful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A combination of </a:t>
            </a:r>
            <a:r>
              <a:rPr lang="en-US" dirty="0" err="1"/>
              <a:t>xrays</a:t>
            </a:r>
            <a:r>
              <a:rPr lang="en-US" dirty="0"/>
              <a:t> and physical exam can help determine the presence of ascites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Trauma – start with CT with IV contrast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Jaundice – depends on the likely cause – use liver function tests to determine the likely cause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Ultrasound or CT/MR for liver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Ultrasound for biliary pathology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CT or MRCP for pancreas</a:t>
            </a: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A137-A7A5-9840-A1EA-CA78F3E3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Common diagnoses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C5CED-9B50-CC49-8A13-6B6B14FA9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Hematuria – need to rule out bladder or renal CA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CT with IV contrast is the best place to start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MR if there is known pathology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Flank pain – need to look for stones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CT WITHOUT contrast – IV will obscure stones</a:t>
            </a:r>
          </a:p>
        </p:txBody>
      </p:sp>
      <p:pic>
        <p:nvPicPr>
          <p:cNvPr id="81923" name="Picture 3">
            <a:extLst>
              <a:ext uri="{FF2B5EF4-FFF2-40B4-BE49-F238E27FC236}">
                <a16:creationId xmlns:a16="http://schemas.microsoft.com/office/drawing/2014/main" id="{2A118945-0C32-A24A-90A7-63B10EF45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173538"/>
            <a:ext cx="36576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>
            <a:extLst>
              <a:ext uri="{FF2B5EF4-FFF2-40B4-BE49-F238E27FC236}">
                <a16:creationId xmlns:a16="http://schemas.microsoft.com/office/drawing/2014/main" id="{09CE71AB-3F4D-164E-A364-F70DC8B08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4073525"/>
            <a:ext cx="324643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F010-8F2A-374B-A317-F25DF490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Common diagnoses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95AE-820A-A843-BA75-6F3946538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5625"/>
            <a:ext cx="8134350" cy="435133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/>
              <a:t>Dysphagia – often subjective, but can be caused by obstructions, </a:t>
            </a:r>
            <a:r>
              <a:rPr lang="en-US" sz="2800" dirty="0" err="1"/>
              <a:t>stenoses</a:t>
            </a:r>
            <a:r>
              <a:rPr lang="en-US" sz="2800" dirty="0"/>
              <a:t>, or muscular problems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/>
              <a:t>FIRST: determine the type of dysphagia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Solids versus liquids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Upper esophagus, swallowing problems versus Mid or Lower Chest dysphagia</a:t>
            </a:r>
          </a:p>
          <a:p>
            <a:pPr lvl="2">
              <a:buFont typeface="Arial" charset="0"/>
              <a:buChar char="•"/>
              <a:defRPr/>
            </a:pPr>
            <a:endParaRPr lang="en-US" sz="1800" dirty="0"/>
          </a:p>
          <a:p>
            <a:pPr lvl="1">
              <a:buFont typeface="Arial" charset="0"/>
              <a:buChar char="•"/>
              <a:defRPr/>
            </a:pPr>
            <a:r>
              <a:rPr lang="en-US" sz="2400" dirty="0"/>
              <a:t>THEN determine the type of study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Modified barium swallow – evaluates upper esophageal function including the </a:t>
            </a:r>
            <a:r>
              <a:rPr lang="en-US" sz="1800" dirty="0" err="1"/>
              <a:t>hypopharnyx</a:t>
            </a:r>
            <a:r>
              <a:rPr lang="en-US" sz="1800" dirty="0"/>
              <a:t> and oropharynx</a:t>
            </a:r>
          </a:p>
          <a:p>
            <a:pPr lvl="3">
              <a:buFont typeface="Arial" charset="0"/>
              <a:buChar char="•"/>
              <a:defRPr/>
            </a:pPr>
            <a:r>
              <a:rPr lang="en-US" sz="1600" dirty="0"/>
              <a:t>Performed by speech pathology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Barium </a:t>
            </a:r>
            <a:r>
              <a:rPr lang="en-US" sz="1800" dirty="0" err="1"/>
              <a:t>esophogram</a:t>
            </a:r>
            <a:r>
              <a:rPr lang="en-US" sz="1800" dirty="0"/>
              <a:t> – evaluates esophageal function in the mid/lower esophagus – good for postoperative evaluation or mid-sternal dysphagia</a:t>
            </a:r>
          </a:p>
          <a:p>
            <a:pPr lvl="3">
              <a:buFont typeface="Arial" charset="0"/>
              <a:buChar char="•"/>
              <a:defRPr/>
            </a:pPr>
            <a:r>
              <a:rPr lang="en-US" sz="1600" dirty="0"/>
              <a:t>Performed by radiologist</a:t>
            </a: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20B4-E180-3547-A410-565BFFA7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MBS vs </a:t>
            </a:r>
            <a:r>
              <a:rPr lang="en-US" dirty="0" err="1"/>
              <a:t>Esophogram</a:t>
            </a:r>
            <a:endParaRPr lang="en-US" dirty="0"/>
          </a:p>
        </p:txBody>
      </p:sp>
      <p:pic>
        <p:nvPicPr>
          <p:cNvPr id="83970" name="Picture 2">
            <a:extLst>
              <a:ext uri="{FF2B5EF4-FFF2-40B4-BE49-F238E27FC236}">
                <a16:creationId xmlns:a16="http://schemas.microsoft.com/office/drawing/2014/main" id="{55AAE918-AE2A-B14A-89E9-20782AA9E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914525"/>
            <a:ext cx="35052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>
            <a:extLst>
              <a:ext uri="{FF2B5EF4-FFF2-40B4-BE49-F238E27FC236}">
                <a16:creationId xmlns:a16="http://schemas.microsoft.com/office/drawing/2014/main" id="{717F15D1-C8A0-7144-8AA1-64AB442AB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4525"/>
            <a:ext cx="42529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2E5-7569-6C47-A002-B5C26EB6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Common diagnoses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02E67-62C3-734D-8CAF-8E63280EC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Left lower quadrant pain – likely diverticulitis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CT with IV contrast – NOT for the primary diagnosis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Looking for complications such as </a:t>
            </a:r>
            <a:r>
              <a:rPr lang="en-US" dirty="0" err="1"/>
              <a:t>abcess</a:t>
            </a:r>
            <a:endParaRPr lang="en-US" dirty="0"/>
          </a:p>
          <a:p>
            <a:pPr lvl="2"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Right lower quadrant pain – likely appendicitis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CT with IV contrast – again, looking for complications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Right upper quadrant pain – likely gallbladder pathology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Start with ultrasound - CT is not as sensitive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Proceed to CT if ultrasound is negative or equivocal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Left upper quadrant pain – pancreatitis or ulcer disease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Imaging is less useful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CT findings of pancreatitis lag behind lipase elevation – no use of imaging for diagnosis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CT is used to detect complications if patients are not improving – NOT needed for primary diagnosis</a:t>
            </a:r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F2A3-AE64-4B4F-BD57-33F58E02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Special imaging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A14AB-1ADB-DF40-B16A-1B38578C7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Right and left lower quadrant pains in: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800100" lvl="1" indent="-457200">
              <a:buFont typeface="+mj-lt"/>
              <a:buAutoNum type="arabicPeriod"/>
              <a:defRPr/>
            </a:pPr>
            <a:r>
              <a:rPr lang="en-US" dirty="0"/>
              <a:t>Children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Pathologies are different</a:t>
            </a:r>
          </a:p>
          <a:p>
            <a:pPr lvl="3">
              <a:buFont typeface="Arial" charset="0"/>
              <a:buChar char="•"/>
              <a:defRPr/>
            </a:pPr>
            <a:r>
              <a:rPr lang="en-US" dirty="0"/>
              <a:t>RLQ – appendicitis</a:t>
            </a:r>
          </a:p>
          <a:p>
            <a:pPr lvl="3">
              <a:buFont typeface="Arial" charset="0"/>
              <a:buChar char="•"/>
              <a:defRPr/>
            </a:pPr>
            <a:r>
              <a:rPr lang="en-US" dirty="0"/>
              <a:t>LLQ – </a:t>
            </a:r>
            <a:r>
              <a:rPr lang="en-US" dirty="0" err="1"/>
              <a:t>intusseception</a:t>
            </a:r>
            <a:endParaRPr lang="en-US" dirty="0"/>
          </a:p>
          <a:p>
            <a:pPr lvl="3">
              <a:buFont typeface="Arial" charset="0"/>
              <a:buChar char="•"/>
              <a:defRPr/>
            </a:pPr>
            <a:endParaRPr lang="en-US" dirty="0"/>
          </a:p>
          <a:p>
            <a:pPr lvl="3">
              <a:buFont typeface="Arial" charset="0"/>
              <a:buChar char="•"/>
              <a:defRPr/>
            </a:pPr>
            <a:r>
              <a:rPr lang="en-US" dirty="0"/>
              <a:t>Start with ultrasound – CT has too much radiation and lower sensitivity in </a:t>
            </a:r>
            <a:r>
              <a:rPr lang="en-US" dirty="0" err="1"/>
              <a:t>peds</a:t>
            </a:r>
            <a:endParaRPr lang="en-US" dirty="0"/>
          </a:p>
          <a:p>
            <a:pPr lvl="3">
              <a:buFont typeface="Arial" charset="0"/>
              <a:buChar char="•"/>
              <a:defRPr/>
            </a:pPr>
            <a:endParaRPr lang="en-US" dirty="0"/>
          </a:p>
          <a:p>
            <a:pPr marL="800100" lvl="1" indent="-457200">
              <a:buFont typeface="+mj-lt"/>
              <a:buAutoNum type="arabicPeriod"/>
              <a:defRPr/>
            </a:pPr>
            <a:r>
              <a:rPr lang="en-US" dirty="0"/>
              <a:t>Women 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Different pathologies – ovarian pathologies are also a consideration</a:t>
            </a:r>
          </a:p>
          <a:p>
            <a:pPr lvl="2">
              <a:buFont typeface="Arial" charset="0"/>
              <a:buChar char="•"/>
              <a:defRPr/>
            </a:pPr>
            <a:endParaRPr lang="en-US" dirty="0"/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Determining which to start with, ultrasound or CT, relies on good clinical skills (history taking and physical exam)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79021-6720-1D4A-93EB-2EE3BAD7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gas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BB420-4DD5-C645-9177-80E59BB68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Normal - Small bowel versus Large bowel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43BAA1-ADB9-0844-83EC-A353FF2DD758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2819400"/>
          <a:ext cx="7467600" cy="266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84">
                <a:tc>
                  <a:txBody>
                    <a:bodyPr/>
                    <a:lstStyle/>
                    <a:p>
                      <a:r>
                        <a:rPr lang="en-US" sz="1800" dirty="0"/>
                        <a:t>Small bowel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Large bowel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r>
                        <a:rPr lang="en-US" sz="1800" dirty="0"/>
                        <a:t>Centrally</a:t>
                      </a:r>
                      <a:r>
                        <a:rPr lang="en-US" sz="1800" baseline="0" dirty="0"/>
                        <a:t> located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Peripherally located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56">
                <a:tc>
                  <a:txBody>
                    <a:bodyPr/>
                    <a:lstStyle/>
                    <a:p>
                      <a:r>
                        <a:rPr lang="en-US" sz="1800" dirty="0" err="1"/>
                        <a:t>Valvulae</a:t>
                      </a:r>
                      <a:r>
                        <a:rPr lang="en-US" sz="1800" dirty="0"/>
                        <a:t> extend across lumen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Haustral</a:t>
                      </a:r>
                      <a:r>
                        <a:rPr lang="en-US" sz="1800" baseline="0" dirty="0"/>
                        <a:t> markings do not extend across the large bowel</a:t>
                      </a:r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56">
                <a:tc>
                  <a:txBody>
                    <a:bodyPr/>
                    <a:lstStyle/>
                    <a:p>
                      <a:r>
                        <a:rPr lang="en-US" sz="1800" dirty="0" err="1"/>
                        <a:t>Valvulae</a:t>
                      </a:r>
                      <a:r>
                        <a:rPr lang="en-US" sz="1800" dirty="0"/>
                        <a:t> are spaced close together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Haustral</a:t>
                      </a:r>
                      <a:r>
                        <a:rPr lang="en-US" sz="1800" baseline="0" dirty="0"/>
                        <a:t> markings are more widely spaced</a:t>
                      </a:r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56">
                <a:tc>
                  <a:txBody>
                    <a:bodyPr/>
                    <a:lstStyle/>
                    <a:p>
                      <a:r>
                        <a:rPr lang="en-US" sz="1800" dirty="0"/>
                        <a:t>Normal diameter</a:t>
                      </a:r>
                      <a:r>
                        <a:rPr lang="en-US" sz="1800" baseline="0" dirty="0"/>
                        <a:t> up to 3cm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Normal diameter – 6cm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r>
                        <a:rPr lang="en-US" sz="1800" baseline="0" dirty="0"/>
                        <a:t>(9cm cecum)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9B2C-D1C5-3343-B463-9796F3E7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Special imaging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FBB7-FA58-4441-B951-D294233DC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3886200" cy="435133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Infants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Most common abdominal complaints are: 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Projectile vomiting – think pyloric stenosis</a:t>
            </a:r>
          </a:p>
          <a:p>
            <a:pPr lvl="3">
              <a:buFont typeface="Arial" charset="0"/>
              <a:buChar char="•"/>
              <a:defRPr/>
            </a:pPr>
            <a:r>
              <a:rPr lang="en-US" dirty="0"/>
              <a:t>Ultrasound is first step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Bilious emesis – think </a:t>
            </a:r>
            <a:r>
              <a:rPr lang="en-US" dirty="0" err="1"/>
              <a:t>malrotation</a:t>
            </a:r>
            <a:endParaRPr lang="en-US" dirty="0"/>
          </a:p>
          <a:p>
            <a:pPr lvl="3">
              <a:buFont typeface="Arial" charset="0"/>
              <a:buChar char="•"/>
              <a:defRPr/>
            </a:pPr>
            <a:r>
              <a:rPr lang="en-US" dirty="0"/>
              <a:t>Upper GI fluoroscopic study is the first step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Abdominal pain – think </a:t>
            </a:r>
            <a:r>
              <a:rPr lang="en-US" dirty="0" err="1"/>
              <a:t>intussception</a:t>
            </a:r>
            <a:endParaRPr lang="en-US" dirty="0"/>
          </a:p>
          <a:p>
            <a:pPr lvl="3">
              <a:buFont typeface="Arial" charset="0"/>
              <a:buChar char="•"/>
              <a:defRPr/>
            </a:pPr>
            <a:r>
              <a:rPr lang="en-US" dirty="0"/>
              <a:t>Ultrasound is the first step</a:t>
            </a:r>
          </a:p>
        </p:txBody>
      </p:sp>
      <p:pic>
        <p:nvPicPr>
          <p:cNvPr id="87043" name="Picture 3">
            <a:extLst>
              <a:ext uri="{FF2B5EF4-FFF2-40B4-BE49-F238E27FC236}">
                <a16:creationId xmlns:a16="http://schemas.microsoft.com/office/drawing/2014/main" id="{D6921834-DABA-AD4D-813A-A61266666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2194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>
            <a:extLst>
              <a:ext uri="{FF2B5EF4-FFF2-40B4-BE49-F238E27FC236}">
                <a16:creationId xmlns:a16="http://schemas.microsoft.com/office/drawing/2014/main" id="{1CE70E92-B2A7-4E4A-BADE-926745CA8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3619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210B-B271-304B-A9EF-F41C84B3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Inappropriate imaging in Abdominal Radiology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C6E53-92F6-084D-809F-E9E238A3B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What do you think is the most common reason for inappropriate imaging?</a:t>
            </a:r>
          </a:p>
        </p:txBody>
      </p:sp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1921-26C7-9547-8263-C4AF1548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Inappropriate imaging in Abdominal Radiology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308AB-205B-B04D-B160-861BE58C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4"/>
            <a:ext cx="8229600" cy="472757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What do you think is the most common reason for inappropriate imaging?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 algn="ctr">
              <a:buFont typeface="Arial" charset="0"/>
              <a:buNone/>
              <a:defRPr/>
            </a:pPr>
            <a:r>
              <a:rPr lang="en-US" sz="4000" dirty="0"/>
              <a:t>CT for General or Nonspecific Abdominal Pain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4000" dirty="0"/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Most common inappropriate ‘reason for examination’ :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	’diffuse abdominal pain’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	’rule out abdominal process’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**important for clinicians to come up with a differential before ordering imaging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**vague reasons for imaging can result in insurance non-reimbursement </a:t>
            </a:r>
            <a:r>
              <a:rPr lang="en-US" sz="1800" dirty="0">
                <a:sym typeface="Wingdings"/>
              </a:rPr>
              <a:t> increases the bill to the patient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>
                <a:sym typeface="Wingdings"/>
              </a:rPr>
              <a:t>**certain abdominal processes are not well evaluated with a general abdominal CT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3ED7-824D-4746-A35D-F9458995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Inappropriate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EAB31-D4F4-6340-83BD-1B8692825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The risks and costs of CT are not insignificant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If a patient presents with generalized abdominal pain, a physician should use good clinical skills like history taking and physical exam to determine a differential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THEN imaging should be considered based on that differential</a:t>
            </a:r>
          </a:p>
          <a:p>
            <a:pPr marL="342900" lvl="1" indent="0">
              <a:buFont typeface="Arial" charset="0"/>
              <a:buNone/>
              <a:defRPr/>
            </a:pPr>
            <a:r>
              <a:rPr lang="en-US" dirty="0"/>
              <a:t>**abdominal pain is not a differential diagnosis</a:t>
            </a:r>
          </a:p>
          <a:p>
            <a:pPr marL="342900" lvl="1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CT of the abdomen/pelvis – radiation received within the 1-2 minutes of the scan is equivalent to an entire year of background radiation in the US</a:t>
            </a:r>
          </a:p>
        </p:txBody>
      </p:sp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2">
            <a:extLst>
              <a:ext uri="{FF2B5EF4-FFF2-40B4-BE49-F238E27FC236}">
                <a16:creationId xmlns:a16="http://schemas.microsoft.com/office/drawing/2014/main" id="{28F5C1CB-04A5-F84C-8FD2-58F441BD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Questions?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Please read the assigned readings from Learning Radiology – this material will be on the quiz!!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MAKE SURE to read the appendix in Learning Radiology related to knowing what to tests to order – THIS WILL BE ON THE QUIZ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164833D4-EB74-5546-8480-F3F0A3944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6200"/>
            <a:ext cx="47164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>
            <a:extLst>
              <a:ext uri="{FF2B5EF4-FFF2-40B4-BE49-F238E27FC236}">
                <a16:creationId xmlns:a16="http://schemas.microsoft.com/office/drawing/2014/main" id="{54C82C29-1CC9-F044-A3B8-376C3D509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200400"/>
            <a:ext cx="53546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4">
            <a:extLst>
              <a:ext uri="{FF2B5EF4-FFF2-40B4-BE49-F238E27FC236}">
                <a16:creationId xmlns:a16="http://schemas.microsoft.com/office/drawing/2014/main" id="{2B499830-5460-2A4F-9E26-94803CA99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736600"/>
            <a:ext cx="3124200" cy="554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/>
              <a:t>SMALL BOWEL</a:t>
            </a:r>
          </a:p>
        </p:txBody>
      </p:sp>
      <p:sp>
        <p:nvSpPr>
          <p:cNvPr id="26628" name="TextBox 7">
            <a:extLst>
              <a:ext uri="{FF2B5EF4-FFF2-40B4-BE49-F238E27FC236}">
                <a16:creationId xmlns:a16="http://schemas.microsoft.com/office/drawing/2014/main" id="{4B95E8AA-41BF-E149-B4EB-1F073C91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0600"/>
            <a:ext cx="3124200" cy="554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/>
              <a:t>LARGE BOWEL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A9D8-EEA5-734B-80F7-6B189FA3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(abnormal) gas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F16F-28CF-E149-A01D-9FF2CDCD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Localized Ileus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Focal irritation of loop(s) of bowel – adjacent inflammation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Causes – </a:t>
            </a:r>
            <a:r>
              <a:rPr lang="en-US" dirty="0" err="1"/>
              <a:t>cholecystitis</a:t>
            </a:r>
            <a:r>
              <a:rPr lang="en-US" dirty="0"/>
              <a:t>, pancreatitis, appendicitis, diverticulitis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/>
              <a:t>Adynamic</a:t>
            </a:r>
            <a:r>
              <a:rPr lang="en-US" dirty="0"/>
              <a:t> Ileus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Entire bowel is </a:t>
            </a:r>
            <a:r>
              <a:rPr lang="en-US" dirty="0" err="1"/>
              <a:t>aperistaltic</a:t>
            </a:r>
            <a:r>
              <a:rPr lang="en-US" dirty="0"/>
              <a:t> or </a:t>
            </a:r>
            <a:r>
              <a:rPr lang="en-US" dirty="0" err="1"/>
              <a:t>hypoperistaltic</a:t>
            </a:r>
            <a:endParaRPr lang="en-US" dirty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Cause - Postoperative Ileus – abdominal surgery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Mechanical Small Bowel Obstruction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Causes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/>
              <a:t>Postsurgical Adhesions – most common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/>
              <a:t>Malignancy – gastric, colon, ovarian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/>
              <a:t>Hernia – inguinal 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/>
              <a:t>Gallstone ileus 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/>
              <a:t>Intussusception – </a:t>
            </a:r>
            <a:r>
              <a:rPr lang="en-US" dirty="0" err="1"/>
              <a:t>Ileocolic</a:t>
            </a:r>
            <a:r>
              <a:rPr lang="en-US" dirty="0"/>
              <a:t> (most common)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/>
              <a:t>Inflammatory bowel disease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6644-AB35-8C48-BE5C-A202E258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(abnormal) gas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83047-DB5C-9D48-9248-2B5C1D0A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8525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Localized Ileus - Signs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1 or 2 persistently dilated loops of small bowel (&gt;3cm)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Air-fluid levels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Usually gas in the rectum and/or sigmoid colon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A425ECAF-593B-CE42-BCA2-74E48EA21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/>
          <a:stretch>
            <a:fillRect/>
          </a:stretch>
        </p:blipFill>
        <p:spPr bwMode="auto">
          <a:xfrm>
            <a:off x="1447800" y="3402013"/>
            <a:ext cx="4876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>
            <a:extLst>
              <a:ext uri="{FF2B5EF4-FFF2-40B4-BE49-F238E27FC236}">
                <a16:creationId xmlns:a16="http://schemas.microsoft.com/office/drawing/2014/main" id="{3C14E298-C270-7144-ADCA-645DB074A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4462463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accent1"/>
                </a:solidFill>
              </a:rPr>
              <a:t>This patient had underlying acute pancreatitis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C582E-C152-084B-9EAD-3C25C537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(abnormal) gas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A42D5-2E8E-5C45-88D3-32B14774B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/>
              <a:t>Adynamic</a:t>
            </a:r>
            <a:r>
              <a:rPr lang="en-US" dirty="0"/>
              <a:t> Ileus (signs)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Diffuse small and large bowel </a:t>
            </a:r>
            <a:r>
              <a:rPr lang="en-US" dirty="0" err="1"/>
              <a:t>dilitation</a:t>
            </a:r>
            <a:endParaRPr lang="en-US" dirty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Air-fluid levels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Usually gas in the rectum and/or sigmoid colon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0B73C6DC-E67F-2A49-940E-5CC17D1B4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>
            <a:fillRect/>
          </a:stretch>
        </p:blipFill>
        <p:spPr bwMode="auto">
          <a:xfrm>
            <a:off x="1447800" y="3402013"/>
            <a:ext cx="49530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>
            <a:extLst>
              <a:ext uri="{FF2B5EF4-FFF2-40B4-BE49-F238E27FC236}">
                <a16:creationId xmlns:a16="http://schemas.microsoft.com/office/drawing/2014/main" id="{17B5EDF6-3C1F-214A-B4D3-138095A45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4614863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accent1"/>
                </a:solidFill>
              </a:rPr>
              <a:t>Post-op Day 1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201</TotalTime>
  <Words>2354</Words>
  <Application>Microsoft Macintosh PowerPoint</Application>
  <PresentationFormat>On-screen Show (4:3)</PresentationFormat>
  <Paragraphs>439</Paragraphs>
  <Slides>54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Book Antiqua</vt:lpstr>
      <vt:lpstr>Arial</vt:lpstr>
      <vt:lpstr>Corbel</vt:lpstr>
      <vt:lpstr>Calibri</vt:lpstr>
      <vt:lpstr>Depth</vt:lpstr>
      <vt:lpstr>Med Students Lecture  Abdomen</vt:lpstr>
      <vt:lpstr>The Gas Pattern – the crux of plain film in the abdomen</vt:lpstr>
      <vt:lpstr>The gas pattern</vt:lpstr>
      <vt:lpstr>PowerPoint Presentation</vt:lpstr>
      <vt:lpstr>The gas pattern</vt:lpstr>
      <vt:lpstr>PowerPoint Presentation</vt:lpstr>
      <vt:lpstr>The (abnormal) gas pattern</vt:lpstr>
      <vt:lpstr>The (abnormal) gas pattern</vt:lpstr>
      <vt:lpstr>The (abnormal) gas pattern</vt:lpstr>
      <vt:lpstr>The (abnormal) gas pattern</vt:lpstr>
      <vt:lpstr>The (abnormal) gas pattern</vt:lpstr>
      <vt:lpstr>The (abnormal) gas pattern</vt:lpstr>
      <vt:lpstr>Using dilated loops of bowel for diagnostics</vt:lpstr>
      <vt:lpstr>Extraluminal Air</vt:lpstr>
      <vt:lpstr>Extraluminal air</vt:lpstr>
      <vt:lpstr>Extraluminal air</vt:lpstr>
      <vt:lpstr>Extraluminal air</vt:lpstr>
      <vt:lpstr>Extraluminal air</vt:lpstr>
      <vt:lpstr>Extraluminal air</vt:lpstr>
      <vt:lpstr>Extraluminal air Intraperitoneal Air - CT</vt:lpstr>
      <vt:lpstr>Extraluminal air</vt:lpstr>
      <vt:lpstr>Extraluminal air</vt:lpstr>
      <vt:lpstr>Extraluminal air</vt:lpstr>
      <vt:lpstr>Extraluminal air</vt:lpstr>
      <vt:lpstr>Extraluminal air</vt:lpstr>
      <vt:lpstr>Extraluminal air Intraperitoneal Air - CT</vt:lpstr>
      <vt:lpstr>Extraluminal air</vt:lpstr>
      <vt:lpstr>Extraluminal air</vt:lpstr>
      <vt:lpstr>Interventions in Abdominal Imaging</vt:lpstr>
      <vt:lpstr>Types of procedures done by radiologists in the abdomen</vt:lpstr>
      <vt:lpstr>TIPS – Transjugular Intrahepatic Portosystemic Shunt</vt:lpstr>
      <vt:lpstr>GI Bleeds</vt:lpstr>
      <vt:lpstr>GI Bleeds</vt:lpstr>
      <vt:lpstr>GI Bleeds</vt:lpstr>
      <vt:lpstr>GI Bleeds</vt:lpstr>
      <vt:lpstr>GI Bleeds</vt:lpstr>
      <vt:lpstr>GI Bleed</vt:lpstr>
      <vt:lpstr>GI Bleeds</vt:lpstr>
      <vt:lpstr>GI Bleeds</vt:lpstr>
      <vt:lpstr>GI Bleeds</vt:lpstr>
      <vt:lpstr>Appropriate Imaging in Abdominal Radiology</vt:lpstr>
      <vt:lpstr>Imaging modalities in Abdomen</vt:lpstr>
      <vt:lpstr>Appropriate Imaging</vt:lpstr>
      <vt:lpstr>Common diagnoses</vt:lpstr>
      <vt:lpstr>Common diagnoses</vt:lpstr>
      <vt:lpstr>Common diagnoses</vt:lpstr>
      <vt:lpstr>MBS vs Esophogram</vt:lpstr>
      <vt:lpstr>Common diagnoses</vt:lpstr>
      <vt:lpstr>Special imaging populations</vt:lpstr>
      <vt:lpstr>Special imaging populations</vt:lpstr>
      <vt:lpstr>Inappropriate imaging in Abdominal Radiology</vt:lpstr>
      <vt:lpstr>Inappropriate imaging in Abdominal Radiology</vt:lpstr>
      <vt:lpstr>Inappropriate imaging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Students Lecture Series  Abdomen</dc:title>
  <dc:creator>Shiraz Rahim</dc:creator>
  <cp:lastModifiedBy>Elias Kikano</cp:lastModifiedBy>
  <cp:revision>36</cp:revision>
  <dcterms:created xsi:type="dcterms:W3CDTF">2015-11-05T04:25:21Z</dcterms:created>
  <dcterms:modified xsi:type="dcterms:W3CDTF">2019-03-13T22:31:14Z</dcterms:modified>
</cp:coreProperties>
</file>