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58" r:id="rId5"/>
    <p:sldId id="265" r:id="rId6"/>
    <p:sldId id="259" r:id="rId7"/>
    <p:sldId id="261" r:id="rId8"/>
    <p:sldId id="262" r:id="rId9"/>
    <p:sldId id="263" r:id="rId10"/>
    <p:sldId id="264" r:id="rId11"/>
    <p:sldId id="266" r:id="rId12"/>
    <p:sldId id="273" r:id="rId13"/>
    <p:sldId id="274" r:id="rId14"/>
    <p:sldId id="267" r:id="rId15"/>
    <p:sldId id="268" r:id="rId16"/>
    <p:sldId id="269" r:id="rId17"/>
    <p:sldId id="270" r:id="rId18"/>
    <p:sldId id="271" r:id="rId19"/>
    <p:sldId id="272" r:id="rId20"/>
    <p:sldId id="275" r:id="rId21"/>
    <p:sldId id="276" r:id="rId22"/>
    <p:sldId id="277" r:id="rId23"/>
    <p:sldId id="279" r:id="rId24"/>
    <p:sldId id="278"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55" r:id="rId50"/>
    <p:sldId id="356" r:id="rId51"/>
    <p:sldId id="357" r:id="rId52"/>
    <p:sldId id="358" r:id="rId53"/>
    <p:sldId id="359" r:id="rId54"/>
    <p:sldId id="360" r:id="rId55"/>
    <p:sldId id="361" r:id="rId56"/>
    <p:sldId id="362" r:id="rId57"/>
    <p:sldId id="367" r:id="rId58"/>
    <p:sldId id="363" r:id="rId59"/>
    <p:sldId id="364" r:id="rId60"/>
    <p:sldId id="365" r:id="rId61"/>
    <p:sldId id="366" r:id="rId62"/>
    <p:sldId id="368" r:id="rId63"/>
    <p:sldId id="304" r:id="rId64"/>
    <p:sldId id="305" r:id="rId65"/>
    <p:sldId id="306" r:id="rId66"/>
    <p:sldId id="307" r:id="rId67"/>
    <p:sldId id="308" r:id="rId68"/>
    <p:sldId id="309" r:id="rId69"/>
    <p:sldId id="310" r:id="rId70"/>
    <p:sldId id="311" r:id="rId71"/>
    <p:sldId id="312" r:id="rId72"/>
    <p:sldId id="313" r:id="rId73"/>
    <p:sldId id="314" r:id="rId74"/>
    <p:sldId id="316" r:id="rId75"/>
    <p:sldId id="317" r:id="rId76"/>
    <p:sldId id="318" r:id="rId77"/>
    <p:sldId id="322" r:id="rId78"/>
    <p:sldId id="323" r:id="rId79"/>
    <p:sldId id="325" r:id="rId80"/>
    <p:sldId id="324"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19" r:id="rId94"/>
    <p:sldId id="320" r:id="rId95"/>
    <p:sldId id="321" r:id="rId96"/>
    <p:sldId id="338" r:id="rId97"/>
    <p:sldId id="339" r:id="rId98"/>
    <p:sldId id="340" r:id="rId99"/>
    <p:sldId id="342" r:id="rId100"/>
    <p:sldId id="341" r:id="rId101"/>
    <p:sldId id="343" r:id="rId102"/>
    <p:sldId id="344" r:id="rId103"/>
    <p:sldId id="345" r:id="rId104"/>
    <p:sldId id="346" r:id="rId105"/>
    <p:sldId id="350" r:id="rId106"/>
    <p:sldId id="347" r:id="rId107"/>
    <p:sldId id="348" r:id="rId108"/>
    <p:sldId id="349" r:id="rId109"/>
    <p:sldId id="352" r:id="rId110"/>
    <p:sldId id="353" r:id="rId111"/>
    <p:sldId id="354" r:id="rId112"/>
    <p:sldId id="351" r:id="rId1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56"/>
    <p:restoredTop sz="94677"/>
  </p:normalViewPr>
  <p:slideViewPr>
    <p:cSldViewPr snapToGrid="0" snapToObjects="1">
      <p:cViewPr>
        <p:scale>
          <a:sx n="77" d="100"/>
          <a:sy n="77" d="100"/>
        </p:scale>
        <p:origin x="144"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1/9/17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1/9/17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1/9/17</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1/9/17</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 Id="rId3" Type="http://schemas.openxmlformats.org/officeDocument/2006/relationships/image" Target="../media/image3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 Id="rId3" Type="http://schemas.openxmlformats.org/officeDocument/2006/relationships/image" Target="../media/image6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 to Radiology </a:t>
            </a:r>
            <a:r>
              <a:rPr lang="mr-IN" dirty="0" smtClean="0"/>
              <a:t>–</a:t>
            </a:r>
            <a:r>
              <a:rPr lang="en-US" dirty="0" smtClean="0"/>
              <a:t> Week 1</a:t>
            </a:r>
            <a:endParaRPr lang="en-US" dirty="0"/>
          </a:p>
        </p:txBody>
      </p:sp>
      <p:sp>
        <p:nvSpPr>
          <p:cNvPr id="3" name="Subtitle 2"/>
          <p:cNvSpPr>
            <a:spLocks noGrp="1"/>
          </p:cNvSpPr>
          <p:nvPr>
            <p:ph type="subTitle" idx="1"/>
          </p:nvPr>
        </p:nvSpPr>
        <p:spPr/>
        <p:txBody>
          <a:bodyPr/>
          <a:lstStyle/>
          <a:p>
            <a:r>
              <a:rPr lang="en-US" dirty="0" smtClean="0"/>
              <a:t>Medical Student General Clerkship</a:t>
            </a:r>
            <a:endParaRPr lang="en-US" dirty="0"/>
          </a:p>
        </p:txBody>
      </p:sp>
    </p:spTree>
    <p:extLst>
      <p:ext uri="{BB962C8B-B14F-4D97-AF65-F5344CB8AC3E}">
        <p14:creationId xmlns:p14="http://schemas.microsoft.com/office/powerpoint/2010/main" val="2103503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X-Rays : Chest Imaging</a:t>
            </a:r>
            <a:endParaRPr lang="en-US" dirty="0"/>
          </a:p>
        </p:txBody>
      </p:sp>
      <p:sp>
        <p:nvSpPr>
          <p:cNvPr id="3" name="Content Placeholder 2"/>
          <p:cNvSpPr>
            <a:spLocks noGrp="1"/>
          </p:cNvSpPr>
          <p:nvPr>
            <p:ph idx="1"/>
          </p:nvPr>
        </p:nvSpPr>
        <p:spPr/>
        <p:txBody>
          <a:bodyPr/>
          <a:lstStyle/>
          <a:p>
            <a:r>
              <a:rPr lang="en-US" dirty="0" smtClean="0"/>
              <a:t>The most common reason for an </a:t>
            </a:r>
            <a:r>
              <a:rPr lang="en-US" dirty="0" err="1" smtClean="0"/>
              <a:t>xray</a:t>
            </a:r>
            <a:r>
              <a:rPr lang="en-US" dirty="0" smtClean="0"/>
              <a:t> in the hospital is evaluation of the chest</a:t>
            </a:r>
          </a:p>
          <a:p>
            <a:pPr lvl="1"/>
            <a:r>
              <a:rPr lang="en-US" dirty="0" smtClean="0"/>
              <a:t>ICU films are the most common place you’ll see </a:t>
            </a:r>
            <a:r>
              <a:rPr lang="en-US" dirty="0" err="1" smtClean="0"/>
              <a:t>xrays</a:t>
            </a:r>
            <a:endParaRPr lang="en-US" dirty="0" smtClean="0"/>
          </a:p>
          <a:p>
            <a:pPr lvl="1"/>
            <a:r>
              <a:rPr lang="en-US" dirty="0" smtClean="0"/>
              <a:t>Most common reason is to document location of lines and tubes</a:t>
            </a:r>
          </a:p>
          <a:p>
            <a:pPr lvl="1"/>
            <a:endParaRPr lang="en-US" dirty="0"/>
          </a:p>
          <a:p>
            <a:r>
              <a:rPr lang="en-US" dirty="0" smtClean="0"/>
              <a:t>Evaluation of chest </a:t>
            </a:r>
            <a:r>
              <a:rPr lang="en-US" dirty="0" err="1" smtClean="0"/>
              <a:t>xrays</a:t>
            </a:r>
            <a:r>
              <a:rPr lang="en-US" dirty="0" smtClean="0"/>
              <a:t> requires knowledge of an adequate image</a:t>
            </a:r>
            <a:endParaRPr lang="en-US" dirty="0"/>
          </a:p>
        </p:txBody>
      </p:sp>
    </p:spTree>
    <p:extLst>
      <p:ext uri="{BB962C8B-B14F-4D97-AF65-F5344CB8AC3E}">
        <p14:creationId xmlns:p14="http://schemas.microsoft.com/office/powerpoint/2010/main" val="9285596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80999"/>
            <a:ext cx="3172691" cy="1048789"/>
          </a:xfrm>
          <a:prstGeom prst="rect">
            <a:avLst/>
          </a:prstGeom>
          <a:effectLst>
            <a:outerShdw blurRad="50800" dir="14400000">
              <a:srgbClr val="000000">
                <a:alpha val="60000"/>
              </a:srgbClr>
            </a:outerShdw>
          </a:effectLst>
        </p:spPr>
        <p:txBody>
          <a:bodyPr vert="horz" lIns="91440" tIns="45720" rIns="91440" bIns="45720" rtlCol="0" anchor="b">
            <a:normAutofit fontScale="67500" lnSpcReduction="200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mtClean="0"/>
              <a:t>An example of the ACR Website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7354" y="208945"/>
            <a:ext cx="8221662" cy="645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0544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107" y="0"/>
            <a:ext cx="1000644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6764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 Imaging in Chest</a:t>
            </a:r>
            <a:endParaRPr lang="en-US" dirty="0"/>
          </a:p>
        </p:txBody>
      </p:sp>
      <p:sp>
        <p:nvSpPr>
          <p:cNvPr id="3" name="Content Placeholder 2"/>
          <p:cNvSpPr>
            <a:spLocks noGrp="1"/>
          </p:cNvSpPr>
          <p:nvPr>
            <p:ph idx="1"/>
          </p:nvPr>
        </p:nvSpPr>
        <p:spPr>
          <a:xfrm>
            <a:off x="818712" y="2222287"/>
            <a:ext cx="10554574" cy="4444520"/>
          </a:xfrm>
        </p:spPr>
        <p:txBody>
          <a:bodyPr>
            <a:normAutofit/>
          </a:bodyPr>
          <a:lstStyle/>
          <a:p>
            <a:pPr>
              <a:defRPr/>
            </a:pPr>
            <a:r>
              <a:rPr lang="en-US" dirty="0"/>
              <a:t>Chest </a:t>
            </a:r>
            <a:r>
              <a:rPr lang="en-US" dirty="0" err="1"/>
              <a:t>xray</a:t>
            </a:r>
            <a:r>
              <a:rPr lang="en-US" dirty="0"/>
              <a:t> is often the first step imaging for most complaints of the chest</a:t>
            </a:r>
          </a:p>
          <a:p>
            <a:pPr lvl="1">
              <a:defRPr/>
            </a:pPr>
            <a:r>
              <a:rPr lang="en-US" dirty="0"/>
              <a:t>Standard chest pain – </a:t>
            </a:r>
            <a:r>
              <a:rPr lang="en-US" dirty="0" err="1"/>
              <a:t>xray</a:t>
            </a:r>
            <a:r>
              <a:rPr lang="en-US" dirty="0"/>
              <a:t> has a low sensitivity for pathology, but may help suggest aortic disease</a:t>
            </a:r>
          </a:p>
          <a:p>
            <a:pPr lvl="1">
              <a:defRPr/>
            </a:pPr>
            <a:endParaRPr lang="en-US" dirty="0"/>
          </a:p>
          <a:p>
            <a:pPr>
              <a:defRPr/>
            </a:pPr>
            <a:r>
              <a:rPr lang="en-US" dirty="0"/>
              <a:t>Other imaging options: </a:t>
            </a:r>
          </a:p>
          <a:p>
            <a:pPr lvl="1">
              <a:defRPr/>
            </a:pPr>
            <a:r>
              <a:rPr lang="en-US" dirty="0"/>
              <a:t>CT – best for looking at the mediastinum, aorta</a:t>
            </a:r>
          </a:p>
          <a:p>
            <a:pPr lvl="2">
              <a:defRPr/>
            </a:pPr>
            <a:r>
              <a:rPr lang="en-US" dirty="0"/>
              <a:t>High resolution CT – best for looking at the lungs</a:t>
            </a:r>
          </a:p>
          <a:p>
            <a:pPr lvl="1">
              <a:defRPr/>
            </a:pPr>
            <a:r>
              <a:rPr lang="en-US" dirty="0"/>
              <a:t>MRI - best for looking at the heart</a:t>
            </a:r>
          </a:p>
          <a:p>
            <a:pPr lvl="2">
              <a:defRPr/>
            </a:pPr>
            <a:r>
              <a:rPr lang="en-US" dirty="0"/>
              <a:t>Can now be done with motion to evaluate heart function</a:t>
            </a:r>
          </a:p>
          <a:p>
            <a:pPr lvl="2">
              <a:defRPr/>
            </a:pPr>
            <a:r>
              <a:rPr lang="en-US" dirty="0"/>
              <a:t>New techniques can identify coronary artery pathologies as well as </a:t>
            </a:r>
            <a:r>
              <a:rPr lang="en-US" dirty="0" err="1"/>
              <a:t>angio</a:t>
            </a:r>
            <a:endParaRPr lang="en-US" dirty="0"/>
          </a:p>
          <a:p>
            <a:pPr lvl="1">
              <a:defRPr/>
            </a:pPr>
            <a:r>
              <a:rPr lang="en-US" dirty="0"/>
              <a:t>Echo – best for looking at the heart cheaper and faster</a:t>
            </a:r>
          </a:p>
          <a:p>
            <a:pPr lvl="1">
              <a:defRPr/>
            </a:pPr>
            <a:r>
              <a:rPr lang="en-US" dirty="0"/>
              <a:t>Angiography/Cardiac </a:t>
            </a:r>
            <a:r>
              <a:rPr lang="en-US" dirty="0" err="1"/>
              <a:t>cath</a:t>
            </a:r>
            <a:r>
              <a:rPr lang="en-US" dirty="0"/>
              <a:t> - best if intervention is expected</a:t>
            </a:r>
          </a:p>
          <a:p>
            <a:pPr lvl="1">
              <a:defRPr/>
            </a:pPr>
            <a:r>
              <a:rPr lang="en-US" dirty="0"/>
              <a:t>Nuclear stress test – for evaluation of cardiac ischemia</a:t>
            </a:r>
          </a:p>
          <a:p>
            <a:endParaRPr lang="en-US" dirty="0"/>
          </a:p>
        </p:txBody>
      </p:sp>
    </p:spTree>
    <p:extLst>
      <p:ext uri="{BB962C8B-B14F-4D97-AF65-F5344CB8AC3E}">
        <p14:creationId xmlns:p14="http://schemas.microsoft.com/office/powerpoint/2010/main" val="1576015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diagnoses and imaging</a:t>
            </a:r>
            <a:endParaRPr lang="en-US" dirty="0"/>
          </a:p>
        </p:txBody>
      </p:sp>
      <p:sp>
        <p:nvSpPr>
          <p:cNvPr id="3" name="Content Placeholder 2"/>
          <p:cNvSpPr>
            <a:spLocks noGrp="1"/>
          </p:cNvSpPr>
          <p:nvPr>
            <p:ph idx="1"/>
          </p:nvPr>
        </p:nvSpPr>
        <p:spPr>
          <a:xfrm>
            <a:off x="818712" y="2222287"/>
            <a:ext cx="10554574" cy="4444520"/>
          </a:xfrm>
        </p:spPr>
        <p:txBody>
          <a:bodyPr>
            <a:normAutofit/>
          </a:bodyPr>
          <a:lstStyle/>
          <a:p>
            <a:pPr>
              <a:defRPr/>
            </a:pPr>
            <a:r>
              <a:rPr lang="en-US" dirty="0"/>
              <a:t>Cough – start with chest </a:t>
            </a:r>
            <a:r>
              <a:rPr lang="en-US" dirty="0" err="1"/>
              <a:t>xray</a:t>
            </a:r>
            <a:endParaRPr lang="en-US" dirty="0"/>
          </a:p>
          <a:p>
            <a:pPr lvl="1">
              <a:defRPr/>
            </a:pPr>
            <a:r>
              <a:rPr lang="en-US" dirty="0"/>
              <a:t>Finding a pneumonia or pulmonary edema can explain the symptoms without need for additional imaging</a:t>
            </a:r>
          </a:p>
          <a:p>
            <a:pPr lvl="1">
              <a:defRPr/>
            </a:pPr>
            <a:endParaRPr lang="en-US" dirty="0"/>
          </a:p>
          <a:p>
            <a:pPr>
              <a:defRPr/>
            </a:pPr>
            <a:r>
              <a:rPr lang="en-US" dirty="0"/>
              <a:t>Chest pain – start with chest </a:t>
            </a:r>
            <a:r>
              <a:rPr lang="en-US" dirty="0" err="1"/>
              <a:t>xray</a:t>
            </a:r>
            <a:r>
              <a:rPr lang="en-US" dirty="0"/>
              <a:t> if no clear differential</a:t>
            </a:r>
          </a:p>
          <a:p>
            <a:pPr lvl="1">
              <a:defRPr/>
            </a:pPr>
            <a:r>
              <a:rPr lang="en-US" dirty="0"/>
              <a:t>Can start with CT angiography if there is high suspicion of aortic dx</a:t>
            </a:r>
          </a:p>
          <a:p>
            <a:pPr lvl="1">
              <a:defRPr/>
            </a:pPr>
            <a:endParaRPr lang="en-US" dirty="0"/>
          </a:p>
          <a:p>
            <a:pPr>
              <a:defRPr/>
            </a:pPr>
            <a:r>
              <a:rPr lang="en-US" dirty="0"/>
              <a:t>Dyspnea – start with chest </a:t>
            </a:r>
            <a:r>
              <a:rPr lang="en-US" dirty="0" err="1"/>
              <a:t>xray</a:t>
            </a:r>
            <a:endParaRPr lang="en-US" dirty="0"/>
          </a:p>
          <a:p>
            <a:pPr lvl="1">
              <a:defRPr/>
            </a:pPr>
            <a:r>
              <a:rPr lang="en-US" dirty="0"/>
              <a:t>May need high resolution CT if there is high risk of malignancy</a:t>
            </a:r>
          </a:p>
          <a:p>
            <a:pPr>
              <a:defRPr/>
            </a:pPr>
            <a:endParaRPr lang="en-US" dirty="0"/>
          </a:p>
          <a:p>
            <a:pPr marL="0" indent="0">
              <a:buFont typeface="Arial" charset="0"/>
              <a:buNone/>
              <a:defRPr/>
            </a:pPr>
            <a:r>
              <a:rPr lang="en-US" dirty="0"/>
              <a:t>**these are for acute symptoms</a:t>
            </a:r>
          </a:p>
          <a:p>
            <a:endParaRPr lang="en-US" dirty="0"/>
          </a:p>
        </p:txBody>
      </p:sp>
    </p:spTree>
    <p:extLst>
      <p:ext uri="{BB962C8B-B14F-4D97-AF65-F5344CB8AC3E}">
        <p14:creationId xmlns:p14="http://schemas.microsoft.com/office/powerpoint/2010/main" val="8873243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diagnoses and imaging</a:t>
            </a:r>
            <a:endParaRPr lang="en-US" dirty="0"/>
          </a:p>
        </p:txBody>
      </p:sp>
      <p:sp>
        <p:nvSpPr>
          <p:cNvPr id="3" name="Content Placeholder 2"/>
          <p:cNvSpPr>
            <a:spLocks noGrp="1"/>
          </p:cNvSpPr>
          <p:nvPr>
            <p:ph idx="1"/>
          </p:nvPr>
        </p:nvSpPr>
        <p:spPr>
          <a:xfrm>
            <a:off x="818712" y="2028305"/>
            <a:ext cx="10554574" cy="4638502"/>
          </a:xfrm>
        </p:spPr>
        <p:txBody>
          <a:bodyPr>
            <a:normAutofit/>
          </a:bodyPr>
          <a:lstStyle/>
          <a:p>
            <a:pPr>
              <a:defRPr/>
            </a:pPr>
            <a:r>
              <a:rPr lang="en-US" sz="2000" dirty="0"/>
              <a:t>For chronic pain or dyspnea, the most common chest etiology is cardiac disease</a:t>
            </a:r>
          </a:p>
          <a:p>
            <a:pPr lvl="1">
              <a:defRPr/>
            </a:pPr>
            <a:r>
              <a:rPr lang="en-US" sz="1800" dirty="0"/>
              <a:t>Start with echo, MR, or nuclear stress testing</a:t>
            </a:r>
          </a:p>
          <a:p>
            <a:pPr lvl="1">
              <a:defRPr/>
            </a:pPr>
            <a:r>
              <a:rPr lang="en-US" sz="1800" dirty="0" err="1"/>
              <a:t>Xray</a:t>
            </a:r>
            <a:r>
              <a:rPr lang="en-US" sz="1800" dirty="0"/>
              <a:t> has low sensitivity for chronic disease</a:t>
            </a:r>
          </a:p>
          <a:p>
            <a:pPr lvl="1">
              <a:defRPr/>
            </a:pPr>
            <a:r>
              <a:rPr lang="en-US" sz="1800" dirty="0"/>
              <a:t>CT is not as good at showing cardiac disease</a:t>
            </a:r>
          </a:p>
          <a:p>
            <a:pPr lvl="1">
              <a:defRPr/>
            </a:pPr>
            <a:endParaRPr lang="en-US" sz="1800" dirty="0"/>
          </a:p>
          <a:p>
            <a:pPr>
              <a:defRPr/>
            </a:pPr>
            <a:r>
              <a:rPr lang="en-US" sz="2000" dirty="0"/>
              <a:t>CT as the first imaging test only useful if: </a:t>
            </a:r>
          </a:p>
          <a:p>
            <a:pPr lvl="1">
              <a:defRPr/>
            </a:pPr>
            <a:r>
              <a:rPr lang="en-US" sz="1800" dirty="0"/>
              <a:t>Extremely high clinical suspicion of aortic dissection</a:t>
            </a:r>
          </a:p>
          <a:p>
            <a:pPr lvl="1">
              <a:defRPr/>
            </a:pPr>
            <a:r>
              <a:rPr lang="en-US" sz="1800" dirty="0"/>
              <a:t>Lung cancer screening</a:t>
            </a:r>
          </a:p>
          <a:p>
            <a:pPr lvl="1">
              <a:defRPr/>
            </a:pPr>
            <a:r>
              <a:rPr lang="en-US" sz="1800" dirty="0"/>
              <a:t>Extremely high clinical suspicion of pulmonary embolism</a:t>
            </a:r>
          </a:p>
        </p:txBody>
      </p:sp>
    </p:spTree>
    <p:extLst>
      <p:ext uri="{BB962C8B-B14F-4D97-AF65-F5344CB8AC3E}">
        <p14:creationId xmlns:p14="http://schemas.microsoft.com/office/powerpoint/2010/main" val="11337712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 Imaging with Symptoms</a:t>
            </a:r>
            <a:endParaRPr lang="en-US" dirty="0"/>
          </a:p>
        </p:txBody>
      </p:sp>
      <p:sp>
        <p:nvSpPr>
          <p:cNvPr id="3" name="Content Placeholder 2"/>
          <p:cNvSpPr>
            <a:spLocks noGrp="1"/>
          </p:cNvSpPr>
          <p:nvPr>
            <p:ph idx="1"/>
          </p:nvPr>
        </p:nvSpPr>
        <p:spPr>
          <a:xfrm>
            <a:off x="818712" y="2222287"/>
            <a:ext cx="10554574" cy="4161888"/>
          </a:xfrm>
        </p:spPr>
        <p:txBody>
          <a:bodyPr/>
          <a:lstStyle/>
          <a:p>
            <a:r>
              <a:rPr lang="en-US" dirty="0" smtClean="0"/>
              <a:t>Many of these symptoms can further be classified with good history and physical</a:t>
            </a:r>
          </a:p>
          <a:p>
            <a:pPr lvl="1"/>
            <a:r>
              <a:rPr lang="en-US" dirty="0" smtClean="0"/>
              <a:t>Cough from pulmonary edema </a:t>
            </a:r>
            <a:r>
              <a:rPr lang="mr-IN" dirty="0" smtClean="0"/>
              <a:t>–</a:t>
            </a:r>
            <a:r>
              <a:rPr lang="en-US" dirty="0" smtClean="0"/>
              <a:t> wet, related to recent changes such as salt intake</a:t>
            </a:r>
          </a:p>
          <a:p>
            <a:pPr lvl="1"/>
            <a:r>
              <a:rPr lang="en-US" dirty="0" smtClean="0"/>
              <a:t>Cough from a lung mass </a:t>
            </a:r>
            <a:r>
              <a:rPr lang="mr-IN" dirty="0" smtClean="0"/>
              <a:t>–</a:t>
            </a:r>
            <a:r>
              <a:rPr lang="en-US" dirty="0" smtClean="0"/>
              <a:t> associated with hemoptysis, weight loss</a:t>
            </a:r>
          </a:p>
          <a:p>
            <a:pPr lvl="1"/>
            <a:r>
              <a:rPr lang="en-US" dirty="0" smtClean="0"/>
              <a:t>Cough from a mediastinum mass </a:t>
            </a:r>
            <a:r>
              <a:rPr lang="mr-IN" dirty="0" smtClean="0"/>
              <a:t>–</a:t>
            </a:r>
            <a:r>
              <a:rPr lang="en-US" dirty="0" smtClean="0"/>
              <a:t> often with stridor due to tracheal impression or dysphagia from esophageal compression</a:t>
            </a:r>
          </a:p>
          <a:p>
            <a:pPr lvl="1"/>
            <a:endParaRPr lang="en-US" dirty="0"/>
          </a:p>
          <a:p>
            <a:pPr lvl="1"/>
            <a:r>
              <a:rPr lang="en-US" dirty="0" smtClean="0"/>
              <a:t>Dyspnea from a cardiac cause </a:t>
            </a:r>
            <a:r>
              <a:rPr lang="mr-IN" dirty="0" smtClean="0"/>
              <a:t>–</a:t>
            </a:r>
            <a:r>
              <a:rPr lang="en-US" dirty="0" smtClean="0"/>
              <a:t> occurs with exertion </a:t>
            </a:r>
            <a:r>
              <a:rPr lang="en-US" dirty="0" smtClean="0">
                <a:sym typeface="Wingdings"/>
              </a:rPr>
              <a:t> different imaging, not CXR</a:t>
            </a:r>
            <a:endParaRPr lang="en-US" dirty="0" smtClean="0"/>
          </a:p>
          <a:p>
            <a:pPr lvl="1"/>
            <a:r>
              <a:rPr lang="en-US" dirty="0" smtClean="0"/>
              <a:t>Dyspnea from a lung cause </a:t>
            </a:r>
            <a:r>
              <a:rPr lang="mr-IN" dirty="0" smtClean="0"/>
              <a:t>–</a:t>
            </a:r>
            <a:r>
              <a:rPr lang="en-US" dirty="0" smtClean="0"/>
              <a:t> occurs more at rest, more associated with cough</a:t>
            </a:r>
          </a:p>
          <a:p>
            <a:pPr lvl="1"/>
            <a:endParaRPr lang="en-US" dirty="0"/>
          </a:p>
          <a:p>
            <a:r>
              <a:rPr lang="en-US" dirty="0" smtClean="0"/>
              <a:t>Creating a focused differential can help you decide the best imaging and avoid </a:t>
            </a:r>
            <a:r>
              <a:rPr lang="en-US" dirty="0" err="1" smtClean="0"/>
              <a:t>unneccesary</a:t>
            </a:r>
            <a:r>
              <a:rPr lang="en-US" dirty="0" smtClean="0"/>
              <a:t> tests and improve patient care</a:t>
            </a:r>
          </a:p>
        </p:txBody>
      </p:sp>
    </p:spTree>
    <p:extLst>
      <p:ext uri="{BB962C8B-B14F-4D97-AF65-F5344CB8AC3E}">
        <p14:creationId xmlns:p14="http://schemas.microsoft.com/office/powerpoint/2010/main" val="13100601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Inappropriate Imaging in Chest</a:t>
            </a:r>
            <a:endParaRPr lang="en-US" dirty="0"/>
          </a:p>
        </p:txBody>
      </p:sp>
      <p:sp>
        <p:nvSpPr>
          <p:cNvPr id="3" name="Content Placeholder 2"/>
          <p:cNvSpPr>
            <a:spLocks noGrp="1"/>
          </p:cNvSpPr>
          <p:nvPr>
            <p:ph idx="1"/>
          </p:nvPr>
        </p:nvSpPr>
        <p:spPr/>
        <p:txBody>
          <a:bodyPr>
            <a:normAutofit/>
          </a:bodyPr>
          <a:lstStyle/>
          <a:p>
            <a:pPr marL="0" indent="0" algn="ctr">
              <a:buNone/>
            </a:pPr>
            <a:r>
              <a:rPr lang="en-US" sz="4400" dirty="0"/>
              <a:t>What do you think is the most common inappropriately ordered test and for what reason?</a:t>
            </a:r>
          </a:p>
          <a:p>
            <a:pPr marL="0" indent="0" algn="ctr">
              <a:buNone/>
            </a:pPr>
            <a:endParaRPr lang="en-US" sz="4400" dirty="0"/>
          </a:p>
        </p:txBody>
      </p:sp>
    </p:spTree>
    <p:extLst>
      <p:ext uri="{BB962C8B-B14F-4D97-AF65-F5344CB8AC3E}">
        <p14:creationId xmlns:p14="http://schemas.microsoft.com/office/powerpoint/2010/main" val="67059555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Inappropriate Imaging in Chest</a:t>
            </a:r>
            <a:endParaRPr lang="en-US" dirty="0"/>
          </a:p>
        </p:txBody>
      </p:sp>
      <p:sp>
        <p:nvSpPr>
          <p:cNvPr id="3" name="Content Placeholder 2"/>
          <p:cNvSpPr>
            <a:spLocks noGrp="1"/>
          </p:cNvSpPr>
          <p:nvPr>
            <p:ph idx="1"/>
          </p:nvPr>
        </p:nvSpPr>
        <p:spPr/>
        <p:txBody>
          <a:bodyPr>
            <a:normAutofit/>
          </a:bodyPr>
          <a:lstStyle/>
          <a:p>
            <a:pPr marL="0" indent="0" algn="ctr">
              <a:buNone/>
            </a:pPr>
            <a:r>
              <a:rPr lang="en-US" sz="4400" dirty="0" smtClean="0"/>
              <a:t>CT for Pulmonary Embolism</a:t>
            </a:r>
            <a:endParaRPr lang="en-US" sz="4400" dirty="0"/>
          </a:p>
          <a:p>
            <a:pPr marL="0" indent="0" algn="ctr">
              <a:buNone/>
            </a:pPr>
            <a:endParaRPr lang="en-US" sz="4400" dirty="0"/>
          </a:p>
        </p:txBody>
      </p:sp>
    </p:spTree>
    <p:extLst>
      <p:ext uri="{BB962C8B-B14F-4D97-AF65-F5344CB8AC3E}">
        <p14:creationId xmlns:p14="http://schemas.microsoft.com/office/powerpoint/2010/main" val="7052462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Inappropriate Imaging in Chest</a:t>
            </a:r>
            <a:endParaRPr lang="en-US" dirty="0"/>
          </a:p>
        </p:txBody>
      </p:sp>
      <p:sp>
        <p:nvSpPr>
          <p:cNvPr id="3" name="Content Placeholder 2"/>
          <p:cNvSpPr>
            <a:spLocks noGrp="1"/>
          </p:cNvSpPr>
          <p:nvPr>
            <p:ph idx="1"/>
          </p:nvPr>
        </p:nvSpPr>
        <p:spPr>
          <a:xfrm>
            <a:off x="818712" y="2222287"/>
            <a:ext cx="10554574" cy="4394644"/>
          </a:xfrm>
        </p:spPr>
        <p:txBody>
          <a:bodyPr>
            <a:normAutofit fontScale="92500" lnSpcReduction="20000"/>
          </a:bodyPr>
          <a:lstStyle/>
          <a:p>
            <a:pPr>
              <a:defRPr/>
            </a:pPr>
            <a:r>
              <a:rPr lang="en-US" dirty="0"/>
              <a:t>Dyspnea or chest pain does NOT equal PE</a:t>
            </a:r>
          </a:p>
          <a:p>
            <a:pPr>
              <a:defRPr/>
            </a:pPr>
            <a:endParaRPr lang="en-US" dirty="0"/>
          </a:p>
          <a:p>
            <a:pPr>
              <a:defRPr/>
            </a:pPr>
            <a:r>
              <a:rPr lang="en-US" dirty="0"/>
              <a:t>CT PE protocol can be ordered if there is a high Well’s Score</a:t>
            </a:r>
          </a:p>
          <a:p>
            <a:pPr>
              <a:defRPr/>
            </a:pPr>
            <a:endParaRPr lang="en-US" dirty="0"/>
          </a:p>
          <a:p>
            <a:pPr lvl="1">
              <a:defRPr/>
            </a:pPr>
            <a:r>
              <a:rPr lang="en-US" dirty="0"/>
              <a:t>Clinical signs and symptoms of DVT</a:t>
            </a:r>
          </a:p>
          <a:p>
            <a:pPr lvl="1">
              <a:defRPr/>
            </a:pPr>
            <a:r>
              <a:rPr lang="en-US" dirty="0"/>
              <a:t>PE is #1 diagnosis or equally likely (hypercoagulable)</a:t>
            </a:r>
          </a:p>
          <a:p>
            <a:pPr lvl="1">
              <a:defRPr/>
            </a:pPr>
            <a:r>
              <a:rPr lang="en-US" dirty="0" smtClean="0"/>
              <a:t>Tachycardia</a:t>
            </a:r>
            <a:endParaRPr lang="en-US" dirty="0"/>
          </a:p>
          <a:p>
            <a:pPr lvl="1">
              <a:defRPr/>
            </a:pPr>
            <a:r>
              <a:rPr lang="en-US" dirty="0"/>
              <a:t>Immobilization or recent surgery</a:t>
            </a:r>
          </a:p>
          <a:p>
            <a:pPr lvl="1">
              <a:defRPr/>
            </a:pPr>
            <a:r>
              <a:rPr lang="en-US" dirty="0"/>
              <a:t>Previous DVT or PE</a:t>
            </a:r>
          </a:p>
          <a:p>
            <a:pPr lvl="1">
              <a:defRPr/>
            </a:pPr>
            <a:r>
              <a:rPr lang="en-US" dirty="0"/>
              <a:t>Hemoptysis</a:t>
            </a:r>
          </a:p>
          <a:p>
            <a:pPr lvl="1">
              <a:defRPr/>
            </a:pPr>
            <a:r>
              <a:rPr lang="en-US" dirty="0"/>
              <a:t>Malignancy WITH RECENT TREATMENT (NOT all malignancies automatically)</a:t>
            </a:r>
          </a:p>
          <a:p>
            <a:pPr lvl="1">
              <a:defRPr/>
            </a:pPr>
            <a:endParaRPr lang="en-US" dirty="0"/>
          </a:p>
          <a:p>
            <a:pPr marL="0" indent="0">
              <a:buFont typeface="Arial" charset="0"/>
              <a:buNone/>
              <a:defRPr/>
            </a:pPr>
            <a:r>
              <a:rPr lang="en-US" dirty="0"/>
              <a:t>**a high D-dimer is NOT an indication of PE – extremely low sensitivity and specificity [remember, a low D-dimer can rule OUT a PE, but a high D-dimer does NOT rule IN a PE]</a:t>
            </a:r>
          </a:p>
        </p:txBody>
      </p:sp>
    </p:spTree>
    <p:extLst>
      <p:ext uri="{BB962C8B-B14F-4D97-AF65-F5344CB8AC3E}">
        <p14:creationId xmlns:p14="http://schemas.microsoft.com/office/powerpoint/2010/main" val="8072623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 Imaging and the Radiologist</a:t>
            </a:r>
            <a:endParaRPr lang="en-US" dirty="0"/>
          </a:p>
        </p:txBody>
      </p:sp>
      <p:sp>
        <p:nvSpPr>
          <p:cNvPr id="3" name="Content Placeholder 2"/>
          <p:cNvSpPr>
            <a:spLocks noGrp="1"/>
          </p:cNvSpPr>
          <p:nvPr>
            <p:ph idx="1"/>
          </p:nvPr>
        </p:nvSpPr>
        <p:spPr>
          <a:xfrm>
            <a:off x="818712" y="2222287"/>
            <a:ext cx="10554574" cy="4245015"/>
          </a:xfrm>
        </p:spPr>
        <p:txBody>
          <a:bodyPr/>
          <a:lstStyle/>
          <a:p>
            <a:r>
              <a:rPr lang="en-US" dirty="0" smtClean="0"/>
              <a:t>If you are planning on pursuing a non-radiology field, you will be ordering many imaging studies on your patients</a:t>
            </a:r>
          </a:p>
          <a:p>
            <a:r>
              <a:rPr lang="en-US" dirty="0" smtClean="0"/>
              <a:t>Part of appropriate imaging is also having a clear indication for the study and communicating this to the radiologist</a:t>
            </a:r>
          </a:p>
          <a:p>
            <a:endParaRPr lang="en-US" dirty="0"/>
          </a:p>
          <a:p>
            <a:r>
              <a:rPr lang="en-US" dirty="0" smtClean="0"/>
              <a:t>Most medical students do not realize that radiologists reading studies with indications that are vague have a higher miss rate for pathologies of interest compared to if the clinician directs the radiologist to what they want</a:t>
            </a:r>
            <a:endParaRPr lang="en-US" dirty="0"/>
          </a:p>
        </p:txBody>
      </p:sp>
    </p:spTree>
    <p:extLst>
      <p:ext uri="{BB962C8B-B14F-4D97-AF65-F5344CB8AC3E}">
        <p14:creationId xmlns:p14="http://schemas.microsoft.com/office/powerpoint/2010/main" val="1298890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a technically adequate chest </a:t>
            </a:r>
            <a:r>
              <a:rPr lang="en-US" dirty="0" err="1" smtClean="0"/>
              <a:t>xray</a:t>
            </a:r>
            <a:endParaRPr lang="en-US" dirty="0"/>
          </a:p>
        </p:txBody>
      </p:sp>
      <p:sp>
        <p:nvSpPr>
          <p:cNvPr id="3" name="Content Placeholder 2"/>
          <p:cNvSpPr>
            <a:spLocks noGrp="1"/>
          </p:cNvSpPr>
          <p:nvPr>
            <p:ph idx="1"/>
          </p:nvPr>
        </p:nvSpPr>
        <p:spPr>
          <a:xfrm>
            <a:off x="818712" y="2222287"/>
            <a:ext cx="10554574" cy="4356313"/>
          </a:xfrm>
        </p:spPr>
        <p:txBody>
          <a:bodyPr/>
          <a:lstStyle/>
          <a:p>
            <a:r>
              <a:rPr lang="en-US" dirty="0" smtClean="0"/>
              <a:t>Look for 5 major things: </a:t>
            </a:r>
          </a:p>
          <a:p>
            <a:pPr lvl="1"/>
            <a:r>
              <a:rPr lang="en-US" dirty="0" smtClean="0"/>
              <a:t>Penetration </a:t>
            </a:r>
          </a:p>
          <a:p>
            <a:pPr lvl="2"/>
            <a:r>
              <a:rPr lang="en-US" dirty="0" smtClean="0"/>
              <a:t>Is the image too bright or dark? This can cause certain pathologies to become invisible</a:t>
            </a:r>
          </a:p>
          <a:p>
            <a:pPr lvl="1"/>
            <a:r>
              <a:rPr lang="en-US" dirty="0" smtClean="0"/>
              <a:t>Inspiration</a:t>
            </a:r>
          </a:p>
          <a:p>
            <a:pPr lvl="2"/>
            <a:r>
              <a:rPr lang="en-US" dirty="0" smtClean="0"/>
              <a:t>If the patient </a:t>
            </a:r>
            <a:r>
              <a:rPr lang="en-US" dirty="0" err="1" smtClean="0"/>
              <a:t>doesn</a:t>
            </a:r>
            <a:r>
              <a:rPr lang="mr-IN" dirty="0" smtClean="0"/>
              <a:t>’</a:t>
            </a:r>
            <a:r>
              <a:rPr lang="en-US" dirty="0" smtClean="0"/>
              <a:t>t take a good breath, the heart will look larger than normal and atelectasis at the lung bases can look like pathology</a:t>
            </a:r>
          </a:p>
          <a:p>
            <a:pPr lvl="1"/>
            <a:r>
              <a:rPr lang="en-US" dirty="0" smtClean="0"/>
              <a:t>Rotation</a:t>
            </a:r>
          </a:p>
          <a:p>
            <a:pPr lvl="2"/>
            <a:r>
              <a:rPr lang="en-US" dirty="0" smtClean="0"/>
              <a:t>If the patient is rotated, the mediastinum will look widened and can mimic aortic pathology</a:t>
            </a:r>
          </a:p>
          <a:p>
            <a:pPr lvl="1"/>
            <a:r>
              <a:rPr lang="en-US" dirty="0" smtClean="0"/>
              <a:t>Magnification</a:t>
            </a:r>
          </a:p>
          <a:p>
            <a:pPr lvl="2"/>
            <a:r>
              <a:rPr lang="en-US" dirty="0" smtClean="0"/>
              <a:t>If the image is taken AP (next slide), the heart will look bigger</a:t>
            </a:r>
          </a:p>
          <a:p>
            <a:pPr lvl="1"/>
            <a:r>
              <a:rPr lang="en-US" dirty="0" smtClean="0"/>
              <a:t>Angulation</a:t>
            </a:r>
          </a:p>
          <a:p>
            <a:pPr lvl="2"/>
            <a:r>
              <a:rPr lang="en-US" dirty="0" smtClean="0"/>
              <a:t>If the beam is not directly </a:t>
            </a:r>
            <a:r>
              <a:rPr lang="en-US" dirty="0" err="1" smtClean="0"/>
              <a:t>en</a:t>
            </a:r>
            <a:r>
              <a:rPr lang="en-US" dirty="0" smtClean="0"/>
              <a:t> face and is angulated, overlapping structures can obscure disease</a:t>
            </a:r>
            <a:endParaRPr lang="en-US" dirty="0"/>
          </a:p>
        </p:txBody>
      </p:sp>
    </p:spTree>
    <p:extLst>
      <p:ext uri="{BB962C8B-B14F-4D97-AF65-F5344CB8AC3E}">
        <p14:creationId xmlns:p14="http://schemas.microsoft.com/office/powerpoint/2010/main" val="93429343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 Imaging and the Radiologist</a:t>
            </a:r>
            <a:endParaRPr lang="en-US" dirty="0"/>
          </a:p>
        </p:txBody>
      </p:sp>
      <p:sp>
        <p:nvSpPr>
          <p:cNvPr id="3" name="Content Placeholder 2"/>
          <p:cNvSpPr>
            <a:spLocks noGrp="1"/>
          </p:cNvSpPr>
          <p:nvPr>
            <p:ph idx="1"/>
          </p:nvPr>
        </p:nvSpPr>
        <p:spPr/>
        <p:txBody>
          <a:bodyPr/>
          <a:lstStyle/>
          <a:p>
            <a:r>
              <a:rPr lang="en-US" dirty="0" smtClean="0"/>
              <a:t>Due to the volume in most radiology centers, the time given to each individual study can be very small</a:t>
            </a:r>
          </a:p>
          <a:p>
            <a:endParaRPr lang="en-US" dirty="0"/>
          </a:p>
          <a:p>
            <a:r>
              <a:rPr lang="en-US" dirty="0" smtClean="0"/>
              <a:t>When a study indication is vague such as ‘pain’, radiologists will look at everything to find an abnormality but have been shown to miss subtle findings that can explain the symptoms</a:t>
            </a:r>
          </a:p>
          <a:p>
            <a:r>
              <a:rPr lang="en-US" dirty="0" smtClean="0"/>
              <a:t>If the indication is more specific </a:t>
            </a:r>
            <a:r>
              <a:rPr lang="mr-IN" dirty="0" smtClean="0"/>
              <a:t>–</a:t>
            </a:r>
            <a:r>
              <a:rPr lang="en-US" dirty="0" smtClean="0"/>
              <a:t> for example, pain with deep inspiration, radiologists will STILL look at everything but often give closer attention to things that cause those symptoms (in this case, costochondritis, a commonly missed area on chest CTs)</a:t>
            </a:r>
          </a:p>
        </p:txBody>
      </p:sp>
    </p:spTree>
    <p:extLst>
      <p:ext uri="{BB962C8B-B14F-4D97-AF65-F5344CB8AC3E}">
        <p14:creationId xmlns:p14="http://schemas.microsoft.com/office/powerpoint/2010/main" val="17135487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 Imaging and the Radiologist</a:t>
            </a:r>
            <a:endParaRPr lang="en-US" dirty="0"/>
          </a:p>
        </p:txBody>
      </p:sp>
      <p:sp>
        <p:nvSpPr>
          <p:cNvPr id="3" name="Content Placeholder 2"/>
          <p:cNvSpPr>
            <a:spLocks noGrp="1"/>
          </p:cNvSpPr>
          <p:nvPr>
            <p:ph idx="1"/>
          </p:nvPr>
        </p:nvSpPr>
        <p:spPr/>
        <p:txBody>
          <a:bodyPr/>
          <a:lstStyle/>
          <a:p>
            <a:r>
              <a:rPr lang="en-US" dirty="0" smtClean="0"/>
              <a:t>The most helpful indications provided by referring clinicians are :</a:t>
            </a:r>
          </a:p>
          <a:p>
            <a:endParaRPr lang="en-US" dirty="0"/>
          </a:p>
          <a:p>
            <a:pPr lvl="1"/>
            <a:r>
              <a:rPr lang="en-US" dirty="0" smtClean="0"/>
              <a:t>A symptom directed to a location or body part (for example, right upper quadrant pain)</a:t>
            </a:r>
          </a:p>
          <a:p>
            <a:pPr marL="457200" lvl="1" indent="0">
              <a:buNone/>
            </a:pPr>
            <a:r>
              <a:rPr lang="en-US" dirty="0" smtClean="0"/>
              <a:t>AND</a:t>
            </a:r>
          </a:p>
          <a:p>
            <a:pPr lvl="1"/>
            <a:r>
              <a:rPr lang="en-US" dirty="0" smtClean="0"/>
              <a:t>A brief history of the problem (for example, pain for several days creates a different differential and will lead to a different radiologist interpretation compared to pain for several months)</a:t>
            </a:r>
            <a:endParaRPr lang="en-US" dirty="0"/>
          </a:p>
        </p:txBody>
      </p:sp>
    </p:spTree>
    <p:extLst>
      <p:ext uri="{BB962C8B-B14F-4D97-AF65-F5344CB8AC3E}">
        <p14:creationId xmlns:p14="http://schemas.microsoft.com/office/powerpoint/2010/main" val="7297417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a:xfrm>
            <a:off x="818712" y="2222287"/>
            <a:ext cx="10554574" cy="4028884"/>
          </a:xfrm>
        </p:spPr>
        <p:txBody>
          <a:bodyPr/>
          <a:lstStyle/>
          <a:p>
            <a:r>
              <a:rPr lang="en-US" dirty="0" smtClean="0"/>
              <a:t>Next lecture will be on the following: </a:t>
            </a:r>
          </a:p>
          <a:p>
            <a:pPr lvl="1"/>
            <a:r>
              <a:rPr lang="en-US" dirty="0" smtClean="0"/>
              <a:t>CT</a:t>
            </a:r>
          </a:p>
          <a:p>
            <a:pPr lvl="1"/>
            <a:r>
              <a:rPr lang="en-US" dirty="0" smtClean="0"/>
              <a:t>Abdominal imaging</a:t>
            </a:r>
          </a:p>
          <a:p>
            <a:pPr lvl="1"/>
            <a:endParaRPr lang="en-US" dirty="0"/>
          </a:p>
          <a:p>
            <a:r>
              <a:rPr lang="en-US" dirty="0" smtClean="0"/>
              <a:t>Things to do: </a:t>
            </a:r>
          </a:p>
          <a:p>
            <a:pPr lvl="1"/>
            <a:r>
              <a:rPr lang="en-US" dirty="0" smtClean="0"/>
              <a:t>If you have a preference of where to rotate based on your specialty interest, please let Gretchen know</a:t>
            </a:r>
          </a:p>
          <a:p>
            <a:pPr lvl="1"/>
            <a:r>
              <a:rPr lang="en-US" dirty="0" smtClean="0"/>
              <a:t>Pay attention to the indications of the studies you see in the reading rooms and how radiologist discussions change based on histories and provided information</a:t>
            </a:r>
          </a:p>
          <a:p>
            <a:pPr lvl="1"/>
            <a:r>
              <a:rPr lang="en-US" dirty="0" smtClean="0"/>
              <a:t>Pay attention to what kinds of pathologies we can see with which type of modality</a:t>
            </a:r>
            <a:endParaRPr lang="en-US" dirty="0"/>
          </a:p>
        </p:txBody>
      </p:sp>
    </p:spTree>
    <p:extLst>
      <p:ext uri="{BB962C8B-B14F-4D97-AF65-F5344CB8AC3E}">
        <p14:creationId xmlns:p14="http://schemas.microsoft.com/office/powerpoint/2010/main" val="98063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pathologies from poor </a:t>
            </a:r>
            <a:r>
              <a:rPr lang="en-US" dirty="0" err="1" smtClean="0"/>
              <a:t>xrays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3335"/>
            <a:ext cx="5081666" cy="3392283"/>
          </a:xfrm>
          <a:prstGeom prst="rect">
            <a:avLst/>
          </a:prstGeom>
        </p:spPr>
      </p:pic>
      <p:sp>
        <p:nvSpPr>
          <p:cNvPr id="6" name="TextBox 5"/>
          <p:cNvSpPr txBox="1"/>
          <p:nvPr/>
        </p:nvSpPr>
        <p:spPr>
          <a:xfrm>
            <a:off x="494675" y="5576341"/>
            <a:ext cx="4422099" cy="923330"/>
          </a:xfrm>
          <a:prstGeom prst="rect">
            <a:avLst/>
          </a:prstGeom>
          <a:noFill/>
        </p:spPr>
        <p:txBody>
          <a:bodyPr wrap="square" rtlCol="0">
            <a:spAutoFit/>
          </a:bodyPr>
          <a:lstStyle/>
          <a:p>
            <a:r>
              <a:rPr lang="en-US" dirty="0" smtClean="0"/>
              <a:t>Atelectasis at the lung bases due to poor inspiration </a:t>
            </a:r>
            <a:r>
              <a:rPr lang="mr-IN" dirty="0" smtClean="0"/>
              <a:t>–</a:t>
            </a:r>
            <a:r>
              <a:rPr lang="en-US" dirty="0" smtClean="0"/>
              <a:t> pneumonia can look like this too</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47" y="1885276"/>
            <a:ext cx="4032354" cy="3410342"/>
          </a:xfrm>
          <a:prstGeom prst="rect">
            <a:avLst/>
          </a:prstGeom>
        </p:spPr>
      </p:pic>
      <p:sp>
        <p:nvSpPr>
          <p:cNvPr id="8" name="TextBox 7"/>
          <p:cNvSpPr txBox="1"/>
          <p:nvPr/>
        </p:nvSpPr>
        <p:spPr>
          <a:xfrm>
            <a:off x="7013995" y="5576341"/>
            <a:ext cx="5178005" cy="923330"/>
          </a:xfrm>
          <a:prstGeom prst="rect">
            <a:avLst/>
          </a:prstGeom>
          <a:noFill/>
        </p:spPr>
        <p:txBody>
          <a:bodyPr wrap="square" rtlCol="0">
            <a:spAutoFit/>
          </a:bodyPr>
          <a:lstStyle/>
          <a:p>
            <a:r>
              <a:rPr lang="en-US" dirty="0" err="1" smtClean="0"/>
              <a:t>Underpenetration</a:t>
            </a:r>
            <a:r>
              <a:rPr lang="en-US" dirty="0" smtClean="0"/>
              <a:t> </a:t>
            </a:r>
            <a:r>
              <a:rPr lang="mr-IN" dirty="0" smtClean="0"/>
              <a:t>–</a:t>
            </a:r>
            <a:r>
              <a:rPr lang="en-US" dirty="0" smtClean="0"/>
              <a:t> the left lung base cannot be evaluated so you might be missing disease</a:t>
            </a:r>
            <a:endParaRPr lang="en-US" dirty="0"/>
          </a:p>
        </p:txBody>
      </p:sp>
    </p:spTree>
    <p:extLst>
      <p:ext uri="{BB962C8B-B14F-4D97-AF65-F5344CB8AC3E}">
        <p14:creationId xmlns:p14="http://schemas.microsoft.com/office/powerpoint/2010/main" val="1392553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rotation affects the image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822" y="1924515"/>
            <a:ext cx="4839037" cy="180452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703" y="1924515"/>
            <a:ext cx="5500992" cy="4842630"/>
          </a:xfrm>
          <a:prstGeom prst="rect">
            <a:avLst/>
          </a:prstGeom>
        </p:spPr>
      </p:pic>
      <p:sp>
        <p:nvSpPr>
          <p:cNvPr id="7" name="TextBox 6"/>
          <p:cNvSpPr txBox="1"/>
          <p:nvPr/>
        </p:nvSpPr>
        <p:spPr>
          <a:xfrm>
            <a:off x="359764" y="4345830"/>
            <a:ext cx="5951095" cy="2308324"/>
          </a:xfrm>
          <a:prstGeom prst="rect">
            <a:avLst/>
          </a:prstGeom>
          <a:noFill/>
        </p:spPr>
        <p:txBody>
          <a:bodyPr wrap="square" rtlCol="0">
            <a:spAutoFit/>
          </a:bodyPr>
          <a:lstStyle/>
          <a:p>
            <a:r>
              <a:rPr lang="en-US" dirty="0" smtClean="0"/>
              <a:t>A mediastinum this wide would be concerning for aortic dissection or aneurysm</a:t>
            </a:r>
          </a:p>
          <a:p>
            <a:r>
              <a:rPr lang="en-US" dirty="0"/>
              <a:t>	</a:t>
            </a:r>
            <a:r>
              <a:rPr lang="en-US" dirty="0" smtClean="0"/>
              <a:t>Additional unnecessary imaging can be 	avoided by knowing that the patient is severely 	rotated</a:t>
            </a:r>
          </a:p>
          <a:p>
            <a:endParaRPr lang="en-US" dirty="0"/>
          </a:p>
          <a:p>
            <a:r>
              <a:rPr lang="en-US" dirty="0" smtClean="0"/>
              <a:t>To evaluate for rotation, check the distance from the clavicles to the spinous process</a:t>
            </a:r>
            <a:endParaRPr lang="en-US" dirty="0"/>
          </a:p>
        </p:txBody>
      </p:sp>
    </p:spTree>
    <p:extLst>
      <p:ext uri="{BB962C8B-B14F-4D97-AF65-F5344CB8AC3E}">
        <p14:creationId xmlns:p14="http://schemas.microsoft.com/office/powerpoint/2010/main" val="1008108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X-rays are taken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058" y="2971800"/>
            <a:ext cx="4849284" cy="36369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377" y="248405"/>
            <a:ext cx="4849284" cy="3643114"/>
          </a:xfrm>
          <a:prstGeom prst="rect">
            <a:avLst/>
          </a:prstGeom>
        </p:spPr>
      </p:pic>
      <p:sp>
        <p:nvSpPr>
          <p:cNvPr id="6" name="TextBox 5"/>
          <p:cNvSpPr txBox="1"/>
          <p:nvPr/>
        </p:nvSpPr>
        <p:spPr>
          <a:xfrm>
            <a:off x="1549400" y="2590800"/>
            <a:ext cx="2908168" cy="369332"/>
          </a:xfrm>
          <a:prstGeom prst="rect">
            <a:avLst/>
          </a:prstGeom>
          <a:noFill/>
        </p:spPr>
        <p:txBody>
          <a:bodyPr wrap="none" rtlCol="0">
            <a:spAutoFit/>
          </a:bodyPr>
          <a:lstStyle/>
          <a:p>
            <a:r>
              <a:rPr lang="en-US" dirty="0" smtClean="0"/>
              <a:t>PA (posterior to anterior)</a:t>
            </a:r>
            <a:endParaRPr lang="en-US" dirty="0"/>
          </a:p>
        </p:txBody>
      </p:sp>
      <p:sp>
        <p:nvSpPr>
          <p:cNvPr id="7" name="TextBox 6"/>
          <p:cNvSpPr txBox="1"/>
          <p:nvPr/>
        </p:nvSpPr>
        <p:spPr>
          <a:xfrm>
            <a:off x="8167935" y="3924102"/>
            <a:ext cx="2908168" cy="369332"/>
          </a:xfrm>
          <a:prstGeom prst="rect">
            <a:avLst/>
          </a:prstGeom>
          <a:noFill/>
        </p:spPr>
        <p:txBody>
          <a:bodyPr wrap="none" rtlCol="0">
            <a:spAutoFit/>
          </a:bodyPr>
          <a:lstStyle/>
          <a:p>
            <a:r>
              <a:rPr lang="en-US" dirty="0" smtClean="0"/>
              <a:t>AP (anterior to posterior)</a:t>
            </a:r>
            <a:endParaRPr lang="en-US" dirty="0"/>
          </a:p>
        </p:txBody>
      </p:sp>
      <p:sp>
        <p:nvSpPr>
          <p:cNvPr id="8" name="TextBox 7"/>
          <p:cNvSpPr txBox="1"/>
          <p:nvPr/>
        </p:nvSpPr>
        <p:spPr>
          <a:xfrm>
            <a:off x="5661988" y="4790281"/>
            <a:ext cx="5564017" cy="1754326"/>
          </a:xfrm>
          <a:prstGeom prst="rect">
            <a:avLst/>
          </a:prstGeom>
          <a:noFill/>
        </p:spPr>
        <p:txBody>
          <a:bodyPr wrap="square" rtlCol="0">
            <a:spAutoFit/>
          </a:bodyPr>
          <a:lstStyle/>
          <a:p>
            <a:r>
              <a:rPr lang="en-US" dirty="0" smtClean="0"/>
              <a:t>The letters denote which way the </a:t>
            </a:r>
            <a:r>
              <a:rPr lang="en-US" dirty="0" err="1" smtClean="0"/>
              <a:t>xray</a:t>
            </a:r>
            <a:r>
              <a:rPr lang="en-US" dirty="0" smtClean="0"/>
              <a:t> beam is traveling through the patient</a:t>
            </a:r>
          </a:p>
          <a:p>
            <a:endParaRPr lang="en-US" dirty="0"/>
          </a:p>
          <a:p>
            <a:r>
              <a:rPr lang="en-US" dirty="0" smtClean="0"/>
              <a:t>Things closer to the detector plate will be smaller, so the heart (which is anterior) will look larger on an AP film, simulating cardiomegaly</a:t>
            </a:r>
            <a:endParaRPr lang="en-US" dirty="0"/>
          </a:p>
        </p:txBody>
      </p:sp>
    </p:spTree>
    <p:extLst>
      <p:ext uri="{BB962C8B-B14F-4D97-AF65-F5344CB8AC3E}">
        <p14:creationId xmlns:p14="http://schemas.microsoft.com/office/powerpoint/2010/main" val="880336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X-Rays : Chest Imaging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315" y="1907706"/>
            <a:ext cx="5605790" cy="436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0497" y="1904624"/>
            <a:ext cx="4801850" cy="436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7454458" y="1417638"/>
            <a:ext cx="4375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 Antiqua" charset="0"/>
                <a:ea typeface="ヒラギノ角ゴ Pro W3" charset="-128"/>
              </a:defRPr>
            </a:lvl1pPr>
            <a:lvl2pPr marL="742950" indent="-285750">
              <a:defRPr>
                <a:solidFill>
                  <a:schemeClr val="tx1"/>
                </a:solidFill>
                <a:latin typeface="Book Antiqua" charset="0"/>
                <a:ea typeface="ヒラギノ角ゴ Pro W3" charset="-128"/>
              </a:defRPr>
            </a:lvl2pPr>
            <a:lvl3pPr marL="1143000" indent="-228600">
              <a:defRPr>
                <a:solidFill>
                  <a:schemeClr val="tx1"/>
                </a:solidFill>
                <a:latin typeface="Book Antiqua" charset="0"/>
                <a:ea typeface="ヒラギノ角ゴ Pro W3" charset="-128"/>
              </a:defRPr>
            </a:lvl3pPr>
            <a:lvl4pPr marL="1600200" indent="-228600">
              <a:defRPr>
                <a:solidFill>
                  <a:schemeClr val="tx1"/>
                </a:solidFill>
                <a:latin typeface="Book Antiqua" charset="0"/>
                <a:ea typeface="ヒラギノ角ゴ Pro W3" charset="-128"/>
              </a:defRPr>
            </a:lvl4pPr>
            <a:lvl5pPr marL="2057400" indent="-228600">
              <a:defRPr>
                <a:solidFill>
                  <a:schemeClr val="tx1"/>
                </a:solidFill>
                <a:latin typeface="Book Antiqua" charset="0"/>
                <a:ea typeface="ヒラギノ角ゴ Pro W3" charset="-128"/>
              </a:defRPr>
            </a:lvl5pPr>
            <a:lvl6pPr marL="2514600" indent="-228600" eaLnBrk="0" fontAlgn="base" hangingPunct="0">
              <a:spcBef>
                <a:spcPct val="0"/>
              </a:spcBef>
              <a:spcAft>
                <a:spcPct val="0"/>
              </a:spcAft>
              <a:defRPr>
                <a:solidFill>
                  <a:schemeClr val="tx1"/>
                </a:solidFill>
                <a:latin typeface="Book Antiqua" charset="0"/>
                <a:ea typeface="ヒラギノ角ゴ Pro W3" charset="-128"/>
              </a:defRPr>
            </a:lvl6pPr>
            <a:lvl7pPr marL="2971800" indent="-228600" eaLnBrk="0" fontAlgn="base" hangingPunct="0">
              <a:spcBef>
                <a:spcPct val="0"/>
              </a:spcBef>
              <a:spcAft>
                <a:spcPct val="0"/>
              </a:spcAft>
              <a:defRPr>
                <a:solidFill>
                  <a:schemeClr val="tx1"/>
                </a:solidFill>
                <a:latin typeface="Book Antiqua" charset="0"/>
                <a:ea typeface="ヒラギノ角ゴ Pro W3" charset="-128"/>
              </a:defRPr>
            </a:lvl7pPr>
            <a:lvl8pPr marL="3429000" indent="-228600" eaLnBrk="0" fontAlgn="base" hangingPunct="0">
              <a:spcBef>
                <a:spcPct val="0"/>
              </a:spcBef>
              <a:spcAft>
                <a:spcPct val="0"/>
              </a:spcAft>
              <a:defRPr>
                <a:solidFill>
                  <a:schemeClr val="tx1"/>
                </a:solidFill>
                <a:latin typeface="Book Antiqua" charset="0"/>
                <a:ea typeface="ヒラギノ角ゴ Pro W3" charset="-128"/>
              </a:defRPr>
            </a:lvl8pPr>
            <a:lvl9pPr marL="3886200" indent="-228600" eaLnBrk="0" fontAlgn="base" hangingPunct="0">
              <a:spcBef>
                <a:spcPct val="0"/>
              </a:spcBef>
              <a:spcAft>
                <a:spcPct val="0"/>
              </a:spcAft>
              <a:defRPr>
                <a:solidFill>
                  <a:schemeClr val="tx1"/>
                </a:solidFill>
                <a:latin typeface="Book Antiqua" charset="0"/>
                <a:ea typeface="ヒラギノ角ゴ Pro W3" charset="-128"/>
              </a:defRPr>
            </a:lvl9pPr>
          </a:lstStyle>
          <a:p>
            <a:pPr eaLnBrk="1" hangingPunct="1"/>
            <a:r>
              <a:rPr lang="en-US" altLang="en-US"/>
              <a:t>Choose a student to tell you the anatomy</a:t>
            </a:r>
          </a:p>
        </p:txBody>
      </p:sp>
    </p:spTree>
    <p:extLst>
      <p:ext uri="{BB962C8B-B14F-4D97-AF65-F5344CB8AC3E}">
        <p14:creationId xmlns:p14="http://schemas.microsoft.com/office/powerpoint/2010/main" val="1769096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X-Rays : Chest Imaging</a:t>
            </a:r>
            <a:endParaRPr lang="en-US" dirty="0"/>
          </a:p>
        </p:txBody>
      </p:sp>
      <p:sp>
        <p:nvSpPr>
          <p:cNvPr id="3" name="Content Placeholder 2"/>
          <p:cNvSpPr>
            <a:spLocks noGrp="1"/>
          </p:cNvSpPr>
          <p:nvPr>
            <p:ph idx="1"/>
          </p:nvPr>
        </p:nvSpPr>
        <p:spPr/>
        <p:txBody>
          <a:bodyPr>
            <a:normAutofit/>
          </a:bodyPr>
          <a:lstStyle/>
          <a:p>
            <a:r>
              <a:rPr lang="en-US" sz="2400" dirty="0" smtClean="0"/>
              <a:t>Major pathologies a medical student should know at the end of the rotation: </a:t>
            </a:r>
          </a:p>
          <a:p>
            <a:pPr lvl="1"/>
            <a:r>
              <a:rPr lang="en-US" sz="2000" dirty="0" smtClean="0"/>
              <a:t>Differential for an </a:t>
            </a:r>
            <a:r>
              <a:rPr lang="en-US" sz="2000" dirty="0" err="1" smtClean="0"/>
              <a:t>opacified</a:t>
            </a:r>
            <a:r>
              <a:rPr lang="en-US" sz="2000" dirty="0" smtClean="0"/>
              <a:t> </a:t>
            </a:r>
            <a:r>
              <a:rPr lang="en-US" sz="2000" dirty="0" err="1" smtClean="0"/>
              <a:t>hemithorax</a:t>
            </a:r>
            <a:endParaRPr lang="en-US" sz="2000" dirty="0" smtClean="0"/>
          </a:p>
          <a:p>
            <a:pPr lvl="1"/>
            <a:r>
              <a:rPr lang="en-US" sz="2000" dirty="0" smtClean="0"/>
              <a:t>Pneumothorax</a:t>
            </a:r>
          </a:p>
          <a:p>
            <a:pPr lvl="1"/>
            <a:r>
              <a:rPr lang="en-US" sz="2000" dirty="0" smtClean="0"/>
              <a:t>Pleural effusion</a:t>
            </a:r>
          </a:p>
          <a:p>
            <a:pPr lvl="1"/>
            <a:r>
              <a:rPr lang="en-US" sz="2000" dirty="0" smtClean="0"/>
              <a:t>Pulmonary edema</a:t>
            </a:r>
          </a:p>
          <a:p>
            <a:pPr lvl="1"/>
            <a:r>
              <a:rPr lang="en-US" sz="2000" dirty="0" smtClean="0"/>
              <a:t>Pneumonia</a:t>
            </a:r>
          </a:p>
        </p:txBody>
      </p:sp>
    </p:spTree>
    <p:extLst>
      <p:ext uri="{BB962C8B-B14F-4D97-AF65-F5344CB8AC3E}">
        <p14:creationId xmlns:p14="http://schemas.microsoft.com/office/powerpoint/2010/main" val="533294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Opacified</a:t>
            </a:r>
            <a:r>
              <a:rPr lang="en-US" dirty="0" smtClean="0"/>
              <a:t> </a:t>
            </a:r>
            <a:r>
              <a:rPr lang="en-US" dirty="0" err="1" smtClean="0"/>
              <a:t>Hemithorax</a:t>
            </a:r>
            <a:endParaRPr lang="en-US" dirty="0"/>
          </a:p>
        </p:txBody>
      </p:sp>
      <p:sp>
        <p:nvSpPr>
          <p:cNvPr id="3" name="Content Placeholder 2"/>
          <p:cNvSpPr>
            <a:spLocks noGrp="1"/>
          </p:cNvSpPr>
          <p:nvPr>
            <p:ph idx="1"/>
          </p:nvPr>
        </p:nvSpPr>
        <p:spPr/>
        <p:txBody>
          <a:bodyPr>
            <a:normAutofit/>
          </a:bodyPr>
          <a:lstStyle/>
          <a:p>
            <a:r>
              <a:rPr lang="en-US" sz="2800" dirty="0" smtClean="0"/>
              <a:t>There are 3 main things that can cause an </a:t>
            </a:r>
            <a:r>
              <a:rPr lang="en-US" sz="2800" dirty="0" err="1" smtClean="0"/>
              <a:t>opacified</a:t>
            </a:r>
            <a:r>
              <a:rPr lang="en-US" sz="2800" dirty="0" smtClean="0"/>
              <a:t> </a:t>
            </a:r>
            <a:r>
              <a:rPr lang="en-US" sz="2800" dirty="0" err="1" smtClean="0"/>
              <a:t>hemithorax</a:t>
            </a:r>
            <a:r>
              <a:rPr lang="en-US" sz="2800" dirty="0" smtClean="0"/>
              <a:t>. (Ask students to guess)</a:t>
            </a:r>
          </a:p>
        </p:txBody>
      </p:sp>
    </p:spTree>
    <p:extLst>
      <p:ext uri="{BB962C8B-B14F-4D97-AF65-F5344CB8AC3E}">
        <p14:creationId xmlns:p14="http://schemas.microsoft.com/office/powerpoint/2010/main" val="1765164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Opacified</a:t>
            </a:r>
            <a:r>
              <a:rPr lang="en-US" dirty="0" smtClean="0"/>
              <a:t> </a:t>
            </a:r>
            <a:r>
              <a:rPr lang="en-US" dirty="0" err="1" smtClean="0"/>
              <a:t>Hemithorax</a:t>
            </a:r>
            <a:endParaRPr lang="en-US" dirty="0"/>
          </a:p>
        </p:txBody>
      </p:sp>
      <p:sp>
        <p:nvSpPr>
          <p:cNvPr id="3" name="Content Placeholder 2"/>
          <p:cNvSpPr>
            <a:spLocks noGrp="1"/>
          </p:cNvSpPr>
          <p:nvPr>
            <p:ph idx="1"/>
          </p:nvPr>
        </p:nvSpPr>
        <p:spPr/>
        <p:txBody>
          <a:bodyPr>
            <a:normAutofit/>
          </a:bodyPr>
          <a:lstStyle/>
          <a:p>
            <a:r>
              <a:rPr lang="en-US" sz="2800" dirty="0" smtClean="0"/>
              <a:t>There are 3 main things that can cause an </a:t>
            </a:r>
            <a:r>
              <a:rPr lang="en-US" sz="2800" dirty="0" err="1" smtClean="0"/>
              <a:t>opacified</a:t>
            </a:r>
            <a:r>
              <a:rPr lang="en-US" sz="2800" dirty="0" smtClean="0"/>
              <a:t> </a:t>
            </a:r>
            <a:r>
              <a:rPr lang="en-US" sz="2800" dirty="0" err="1" smtClean="0"/>
              <a:t>hemithorax</a:t>
            </a:r>
            <a:r>
              <a:rPr lang="en-US" sz="2800" dirty="0" smtClean="0"/>
              <a:t>. (Ask students to guess)</a:t>
            </a:r>
          </a:p>
          <a:p>
            <a:pPr lvl="1"/>
            <a:r>
              <a:rPr lang="en-US" sz="2600" dirty="0" smtClean="0"/>
              <a:t>Pleural effusion</a:t>
            </a:r>
          </a:p>
          <a:p>
            <a:pPr lvl="1"/>
            <a:r>
              <a:rPr lang="en-US" sz="2600" dirty="0" smtClean="0"/>
              <a:t>Complete atelectasis</a:t>
            </a:r>
          </a:p>
          <a:p>
            <a:pPr lvl="1"/>
            <a:r>
              <a:rPr lang="en-US" sz="2600" dirty="0" smtClean="0"/>
              <a:t>Pneumonectomy</a:t>
            </a:r>
          </a:p>
        </p:txBody>
      </p:sp>
    </p:spTree>
    <p:extLst>
      <p:ext uri="{BB962C8B-B14F-4D97-AF65-F5344CB8AC3E}">
        <p14:creationId xmlns:p14="http://schemas.microsoft.com/office/powerpoint/2010/main" val="274103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Opacified</a:t>
            </a:r>
            <a:r>
              <a:rPr lang="en-US" dirty="0" smtClean="0"/>
              <a:t> </a:t>
            </a:r>
            <a:r>
              <a:rPr lang="en-US" dirty="0" err="1" smtClean="0"/>
              <a:t>Hemithorax</a:t>
            </a:r>
            <a:r>
              <a:rPr lang="en-US" dirty="0" smtClean="0"/>
              <a:t> </a:t>
            </a:r>
            <a:r>
              <a:rPr lang="mr-IN" dirty="0" smtClean="0"/>
              <a:t>–</a:t>
            </a:r>
            <a:r>
              <a:rPr lang="en-US" dirty="0" smtClean="0"/>
              <a:t> How to tell cause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51" y="2616408"/>
            <a:ext cx="8083296" cy="3108960"/>
          </a:xfrm>
          <a:prstGeom prst="rect">
            <a:avLst/>
          </a:prstGeo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rcRect l="8504" t="3743" r="10991" b="4816"/>
          <a:stretch>
            <a:fillRect/>
          </a:stretch>
        </p:blipFill>
        <p:spPr bwMode="auto">
          <a:xfrm>
            <a:off x="8482022" y="2437377"/>
            <a:ext cx="3530095" cy="354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82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Student Curriculum</a:t>
            </a:r>
            <a:endParaRPr lang="en-US" dirty="0"/>
          </a:p>
        </p:txBody>
      </p:sp>
      <p:sp>
        <p:nvSpPr>
          <p:cNvPr id="3" name="Content Placeholder 2"/>
          <p:cNvSpPr>
            <a:spLocks noGrp="1"/>
          </p:cNvSpPr>
          <p:nvPr>
            <p:ph idx="1"/>
          </p:nvPr>
        </p:nvSpPr>
        <p:spPr/>
        <p:txBody>
          <a:bodyPr/>
          <a:lstStyle/>
          <a:p>
            <a:r>
              <a:rPr lang="en-US" dirty="0" smtClean="0"/>
              <a:t>Over the next 2 to 4 weeks, the agenda for resident conferences is the following: </a:t>
            </a:r>
          </a:p>
          <a:p>
            <a:pPr lvl="1"/>
            <a:r>
              <a:rPr lang="en-US" dirty="0" smtClean="0"/>
              <a:t>Introduction to all major radiology modalities including X-Ray, CT, MRI, ultrasound, and nuclear medicine</a:t>
            </a:r>
          </a:p>
          <a:p>
            <a:pPr lvl="1"/>
            <a:r>
              <a:rPr lang="en-US" dirty="0" smtClean="0"/>
              <a:t>Learn common emergency findings</a:t>
            </a:r>
          </a:p>
          <a:p>
            <a:pPr lvl="1"/>
            <a:r>
              <a:rPr lang="en-US" dirty="0" smtClean="0"/>
              <a:t>Learn about appropriate imaging</a:t>
            </a:r>
          </a:p>
          <a:p>
            <a:pPr lvl="1"/>
            <a:r>
              <a:rPr lang="en-US" dirty="0" smtClean="0"/>
              <a:t>Understand how to incorporate a radiologist into the care of your patient</a:t>
            </a:r>
          </a:p>
          <a:p>
            <a:pPr lvl="1"/>
            <a:r>
              <a:rPr lang="en-US" dirty="0" smtClean="0"/>
              <a:t>Understand the role of interventional radiology in patient care</a:t>
            </a:r>
          </a:p>
        </p:txBody>
      </p:sp>
    </p:spTree>
    <p:extLst>
      <p:ext uri="{BB962C8B-B14F-4D97-AF65-F5344CB8AC3E}">
        <p14:creationId xmlns:p14="http://schemas.microsoft.com/office/powerpoint/2010/main" val="2065781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Pleural Effusions</a:t>
            </a:r>
            <a:endParaRPr lang="en-US" dirty="0"/>
          </a:p>
        </p:txBody>
      </p:sp>
      <p:sp>
        <p:nvSpPr>
          <p:cNvPr id="3" name="Content Placeholder 2"/>
          <p:cNvSpPr>
            <a:spLocks noGrp="1"/>
          </p:cNvSpPr>
          <p:nvPr>
            <p:ph idx="1"/>
          </p:nvPr>
        </p:nvSpPr>
        <p:spPr>
          <a:xfrm>
            <a:off x="818712" y="2222287"/>
            <a:ext cx="10554574" cy="4328415"/>
          </a:xfrm>
        </p:spPr>
        <p:txBody>
          <a:bodyPr>
            <a:normAutofit/>
          </a:bodyPr>
          <a:lstStyle/>
          <a:p>
            <a:r>
              <a:rPr lang="en-US" dirty="0" smtClean="0"/>
              <a:t>One of the most common pathologies in the hospital, especially the ICU</a:t>
            </a:r>
          </a:p>
          <a:p>
            <a:pPr lvl="1"/>
            <a:endParaRPr lang="en-US" dirty="0"/>
          </a:p>
          <a:p>
            <a:r>
              <a:rPr lang="en-US" dirty="0" smtClean="0"/>
              <a:t>Multiple causes: </a:t>
            </a:r>
          </a:p>
          <a:p>
            <a:pPr lvl="1"/>
            <a:r>
              <a:rPr lang="en-US" dirty="0" err="1" smtClean="0"/>
              <a:t>Transudative</a:t>
            </a:r>
            <a:r>
              <a:rPr lang="en-US" dirty="0" smtClean="0"/>
              <a:t> </a:t>
            </a:r>
            <a:r>
              <a:rPr lang="mr-IN" dirty="0" smtClean="0"/>
              <a:t>–</a:t>
            </a:r>
            <a:r>
              <a:rPr lang="en-US" dirty="0" smtClean="0"/>
              <a:t> CHF, Liver failure/cirrhosis, Nephrotic Syndrome</a:t>
            </a:r>
          </a:p>
          <a:p>
            <a:pPr lvl="1"/>
            <a:r>
              <a:rPr lang="en-US" dirty="0" smtClean="0"/>
              <a:t>Exudative </a:t>
            </a:r>
            <a:r>
              <a:rPr lang="mr-IN" dirty="0" smtClean="0"/>
              <a:t>–</a:t>
            </a:r>
            <a:r>
              <a:rPr lang="en-US" dirty="0" smtClean="0"/>
              <a:t> Empyema/Infection, </a:t>
            </a:r>
            <a:r>
              <a:rPr lang="en-US" dirty="0" err="1" smtClean="0"/>
              <a:t>Chylothorax</a:t>
            </a:r>
            <a:endParaRPr lang="en-US" dirty="0" smtClean="0"/>
          </a:p>
          <a:p>
            <a:pPr lvl="1"/>
            <a:endParaRPr lang="en-US" dirty="0" smtClean="0"/>
          </a:p>
          <a:p>
            <a:r>
              <a:rPr lang="en-US" dirty="0" smtClean="0"/>
              <a:t>Multiple types: </a:t>
            </a:r>
          </a:p>
          <a:p>
            <a:pPr lvl="1"/>
            <a:r>
              <a:rPr lang="en-US" dirty="0" err="1" smtClean="0"/>
              <a:t>Subpulmonic</a:t>
            </a:r>
            <a:r>
              <a:rPr lang="en-US" dirty="0" smtClean="0"/>
              <a:t>/standard</a:t>
            </a:r>
          </a:p>
          <a:p>
            <a:pPr lvl="1"/>
            <a:r>
              <a:rPr lang="en-US" dirty="0" err="1" smtClean="0"/>
              <a:t>Loculated</a:t>
            </a:r>
            <a:endParaRPr lang="en-US" dirty="0" smtClean="0"/>
          </a:p>
          <a:p>
            <a:pPr lvl="1"/>
            <a:r>
              <a:rPr lang="en-US" dirty="0" err="1" smtClean="0"/>
              <a:t>Pseudotumor</a:t>
            </a:r>
            <a:r>
              <a:rPr lang="en-US" dirty="0" smtClean="0"/>
              <a:t>, </a:t>
            </a:r>
            <a:r>
              <a:rPr lang="en-US" dirty="0" err="1" smtClean="0"/>
              <a:t>fissural</a:t>
            </a:r>
            <a:endParaRPr lang="en-US" dirty="0" smtClean="0"/>
          </a:p>
          <a:p>
            <a:pPr lvl="1"/>
            <a:r>
              <a:rPr lang="en-US" dirty="0" smtClean="0"/>
              <a:t>Laminar</a:t>
            </a:r>
            <a:endParaRPr lang="en-US" dirty="0"/>
          </a:p>
        </p:txBody>
      </p:sp>
    </p:spTree>
    <p:extLst>
      <p:ext uri="{BB962C8B-B14F-4D97-AF65-F5344CB8AC3E}">
        <p14:creationId xmlns:p14="http://schemas.microsoft.com/office/powerpoint/2010/main" val="21213620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Pleural Effusions</a:t>
            </a:r>
            <a:endParaRPr lang="en-US" dirty="0"/>
          </a:p>
        </p:txBody>
      </p:sp>
      <p:sp>
        <p:nvSpPr>
          <p:cNvPr id="3" name="Content Placeholder 2"/>
          <p:cNvSpPr>
            <a:spLocks noGrp="1"/>
          </p:cNvSpPr>
          <p:nvPr>
            <p:ph idx="1"/>
          </p:nvPr>
        </p:nvSpPr>
        <p:spPr/>
        <p:txBody>
          <a:bodyPr/>
          <a:lstStyle/>
          <a:p>
            <a:r>
              <a:rPr lang="en-US" dirty="0" smtClean="0"/>
              <a:t>Recognizing an effusion is relatively straightforward - what you should know is how to recognize different types of effusions in nonstandard situations.</a:t>
            </a:r>
          </a:p>
          <a:p>
            <a:endParaRPr lang="en-US" dirty="0"/>
          </a:p>
          <a:p>
            <a:r>
              <a:rPr lang="en-US" dirty="0" smtClean="0"/>
              <a:t>In adults: </a:t>
            </a:r>
          </a:p>
          <a:p>
            <a:pPr lvl="1"/>
            <a:r>
              <a:rPr lang="en-US" dirty="0" smtClean="0"/>
              <a:t>Blunting of the </a:t>
            </a:r>
            <a:r>
              <a:rPr lang="en-US" dirty="0" err="1" smtClean="0"/>
              <a:t>costophrenic</a:t>
            </a:r>
            <a:r>
              <a:rPr lang="en-US" dirty="0" smtClean="0"/>
              <a:t> angles</a:t>
            </a:r>
          </a:p>
          <a:p>
            <a:r>
              <a:rPr lang="en-US" dirty="0" smtClean="0"/>
              <a:t>In children/neonates: </a:t>
            </a:r>
          </a:p>
          <a:p>
            <a:pPr lvl="1"/>
            <a:r>
              <a:rPr lang="en-US" dirty="0" smtClean="0"/>
              <a:t>Diffuse haziness of the lung fields (because the fluid is layering BEHIND the lung since neonatal </a:t>
            </a:r>
            <a:r>
              <a:rPr lang="en-US" dirty="0" err="1" smtClean="0"/>
              <a:t>xrays</a:t>
            </a:r>
            <a:r>
              <a:rPr lang="en-US" dirty="0" smtClean="0"/>
              <a:t> are done with the patient laying flat)</a:t>
            </a:r>
          </a:p>
          <a:p>
            <a:endParaRPr lang="en-US" dirty="0"/>
          </a:p>
        </p:txBody>
      </p:sp>
    </p:spTree>
    <p:extLst>
      <p:ext uri="{BB962C8B-B14F-4D97-AF65-F5344CB8AC3E}">
        <p14:creationId xmlns:p14="http://schemas.microsoft.com/office/powerpoint/2010/main" val="302010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Pleural Effusions </a:t>
            </a:r>
            <a:r>
              <a:rPr lang="mr-IN" dirty="0" smtClean="0"/>
              <a:t>–</a:t>
            </a:r>
            <a:r>
              <a:rPr lang="en-US" dirty="0" smtClean="0"/>
              <a:t> </a:t>
            </a:r>
            <a:r>
              <a:rPr lang="en-US" dirty="0" err="1" smtClean="0"/>
              <a:t>Subpulmonic</a:t>
            </a:r>
            <a:endParaRPr lang="en-US" dirty="0"/>
          </a:p>
        </p:txBody>
      </p:sp>
      <p:pic>
        <p:nvPicPr>
          <p:cNvPr id="7" name="Content Placeholder 6"/>
          <p:cNvPicPr>
            <a:picLocks noChangeAspect="1"/>
          </p:cNvPicPr>
          <p:nvPr/>
        </p:nvPicPr>
        <p:blipFill>
          <a:blip r:embed="rId2">
            <a:extLst>
              <a:ext uri="{28A0092B-C50C-407E-A947-70E740481C1C}">
                <a14:useLocalDpi xmlns:a14="http://schemas.microsoft.com/office/drawing/2010/main" val="0"/>
              </a:ext>
            </a:extLst>
          </a:blip>
          <a:srcRect l="4597" t="4739" r="4939" b="9570"/>
          <a:stretch>
            <a:fillRect/>
          </a:stretch>
        </p:blipFill>
        <p:spPr bwMode="auto">
          <a:xfrm>
            <a:off x="924420" y="2252663"/>
            <a:ext cx="2890837" cy="308133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l="5901" t="5305" r="4698" b="9647"/>
          <a:stretch>
            <a:fillRect/>
          </a:stretch>
        </p:blipFill>
        <p:spPr bwMode="auto">
          <a:xfrm>
            <a:off x="3913682" y="2209800"/>
            <a:ext cx="28305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256082" y="3771900"/>
            <a:ext cx="990600" cy="7239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513882" y="3924300"/>
            <a:ext cx="17526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sz="half" idx="4294967295"/>
          </p:nvPr>
        </p:nvSpPr>
        <p:spPr>
          <a:xfrm>
            <a:off x="7734925" y="2401887"/>
            <a:ext cx="4314044" cy="3204433"/>
          </a:xfrm>
          <a:prstGeom prst="rect">
            <a:avLst/>
          </a:prstGeom>
        </p:spPr>
        <p:txBody>
          <a:bodyPr/>
          <a:lstStyle/>
          <a:p>
            <a:pPr eaLnBrk="1" fontAlgn="auto" hangingPunct="1">
              <a:spcAft>
                <a:spcPts val="0"/>
              </a:spcAft>
              <a:buFont typeface="Arial" panose="020B0604020202020204" pitchFamily="34" charset="0"/>
              <a:buChar char="•"/>
              <a:defRPr/>
            </a:pPr>
            <a:r>
              <a:rPr lang="en-US" altLang="en-US" sz="1800" dirty="0">
                <a:ea typeface="ヒラギノ角ゴ Pro W3" charset="-128"/>
              </a:rPr>
              <a:t>Free flowing - Below the diaphragm</a:t>
            </a:r>
          </a:p>
          <a:p>
            <a:pPr eaLnBrk="1" fontAlgn="auto" hangingPunct="1">
              <a:spcAft>
                <a:spcPts val="0"/>
              </a:spcAft>
              <a:buFont typeface="Arial" panose="020B0604020202020204" pitchFamily="34" charset="0"/>
              <a:buChar char="•"/>
              <a:defRPr/>
            </a:pPr>
            <a:r>
              <a:rPr lang="en-US" altLang="en-US" sz="1800" dirty="0">
                <a:ea typeface="ヒラギノ角ゴ Pro W3" charset="-128"/>
              </a:rPr>
              <a:t>Frontal – highest point of the </a:t>
            </a:r>
            <a:r>
              <a:rPr lang="en-US" altLang="en-US" sz="1800" dirty="0" err="1">
                <a:ea typeface="ヒラギノ角ゴ Pro W3" charset="-128"/>
              </a:rPr>
              <a:t>hemidiaphragm</a:t>
            </a:r>
            <a:r>
              <a:rPr lang="en-US" altLang="en-US" sz="1800" dirty="0">
                <a:ea typeface="ヒラギノ角ゴ Pro W3" charset="-128"/>
              </a:rPr>
              <a:t> is displaced laterally </a:t>
            </a:r>
          </a:p>
          <a:p>
            <a:pPr eaLnBrk="1" fontAlgn="auto" hangingPunct="1">
              <a:spcAft>
                <a:spcPts val="0"/>
              </a:spcAft>
              <a:buFont typeface="Arial" panose="020B0604020202020204" pitchFamily="34" charset="0"/>
              <a:buChar char="•"/>
              <a:defRPr/>
            </a:pPr>
            <a:r>
              <a:rPr lang="en-US" altLang="en-US" sz="1800">
                <a:ea typeface="ヒラギノ角ゴ Pro W3" charset="-128"/>
              </a:rPr>
              <a:t>Lateral – curved </a:t>
            </a:r>
            <a:r>
              <a:rPr lang="en-US" altLang="en-US" sz="1800" dirty="0" err="1">
                <a:ea typeface="ヒラギノ角ゴ Pro W3" charset="-128"/>
              </a:rPr>
              <a:t>hemidiaphragm</a:t>
            </a:r>
            <a:r>
              <a:rPr lang="en-US" altLang="en-US" sz="1800" dirty="0">
                <a:ea typeface="ヒラギノ角ゴ Pro W3" charset="-128"/>
              </a:rPr>
              <a:t> has an abrupt change when it meets the major fissure – becomes flat anteriorly</a:t>
            </a:r>
          </a:p>
          <a:p>
            <a:pPr eaLnBrk="1" fontAlgn="auto" hangingPunct="1">
              <a:spcAft>
                <a:spcPts val="0"/>
              </a:spcAft>
              <a:buFont typeface="Arial" panose="020B0604020202020204" pitchFamily="34" charset="0"/>
              <a:buChar char="•"/>
              <a:defRPr/>
            </a:pPr>
            <a:endParaRPr lang="en-US" altLang="en-US" dirty="0">
              <a:ea typeface="ヒラギノ角ゴ Pro W3" charset="-128"/>
            </a:endParaRPr>
          </a:p>
        </p:txBody>
      </p:sp>
    </p:spTree>
    <p:extLst>
      <p:ext uri="{BB962C8B-B14F-4D97-AF65-F5344CB8AC3E}">
        <p14:creationId xmlns:p14="http://schemas.microsoft.com/office/powerpoint/2010/main" val="1599056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Pleural Effusions </a:t>
            </a:r>
            <a:r>
              <a:rPr lang="mr-IN" dirty="0" smtClean="0"/>
              <a:t>–</a:t>
            </a:r>
            <a:r>
              <a:rPr lang="en-US" dirty="0" smtClean="0"/>
              <a:t> </a:t>
            </a:r>
            <a:r>
              <a:rPr lang="en-US" dirty="0" err="1" smtClean="0"/>
              <a:t>Subpulmonic</a:t>
            </a:r>
            <a:endParaRPr lang="en-US" dirty="0"/>
          </a:p>
        </p:txBody>
      </p:sp>
      <p:pic>
        <p:nvPicPr>
          <p:cNvPr id="11" name="Content Placeholder 5"/>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l="2892" t="10252" r="3397" b="4691"/>
          <a:stretch>
            <a:fillRect/>
          </a:stretch>
        </p:blipFill>
        <p:spPr bwMode="auto">
          <a:xfrm>
            <a:off x="499672" y="2179818"/>
            <a:ext cx="6485744" cy="4159195"/>
          </a:xfrm>
          <a:prstGeom prst="rect">
            <a:avLst/>
          </a:prstGeom>
        </p:spPr>
      </p:pic>
      <p:sp>
        <p:nvSpPr>
          <p:cNvPr id="3" name="TextBox 2"/>
          <p:cNvSpPr txBox="1"/>
          <p:nvPr/>
        </p:nvSpPr>
        <p:spPr>
          <a:xfrm>
            <a:off x="7255238" y="2310810"/>
            <a:ext cx="4498611" cy="3416320"/>
          </a:xfrm>
          <a:prstGeom prst="rect">
            <a:avLst/>
          </a:prstGeom>
          <a:noFill/>
        </p:spPr>
        <p:txBody>
          <a:bodyPr wrap="square" rtlCol="0">
            <a:spAutoFit/>
          </a:bodyPr>
          <a:lstStyle/>
          <a:p>
            <a:r>
              <a:rPr lang="en-US" dirty="0" smtClean="0"/>
              <a:t>Blunting of the </a:t>
            </a:r>
            <a:r>
              <a:rPr lang="en-US" dirty="0" err="1" smtClean="0"/>
              <a:t>costophrenic</a:t>
            </a:r>
            <a:r>
              <a:rPr lang="en-US" dirty="0" smtClean="0"/>
              <a:t> angle</a:t>
            </a:r>
          </a:p>
          <a:p>
            <a:endParaRPr lang="en-US" dirty="0"/>
          </a:p>
          <a:p>
            <a:r>
              <a:rPr lang="en-US" dirty="0" smtClean="0"/>
              <a:t>Shows up POSTERIORLY first (most dependent portion)</a:t>
            </a:r>
          </a:p>
          <a:p>
            <a:endParaRPr lang="en-US" dirty="0"/>
          </a:p>
          <a:p>
            <a:r>
              <a:rPr lang="en-US" dirty="0" smtClean="0"/>
              <a:t>Need only 75cc of fluid to fill posteriorly</a:t>
            </a:r>
          </a:p>
          <a:p>
            <a:r>
              <a:rPr lang="en-US" dirty="0" smtClean="0"/>
              <a:t>Need at least 300cc of fluid to fill lateral angle</a:t>
            </a:r>
          </a:p>
          <a:p>
            <a:r>
              <a:rPr lang="en-US" dirty="0"/>
              <a:t>	</a:t>
            </a:r>
            <a:r>
              <a:rPr lang="en-US" dirty="0" smtClean="0"/>
              <a:t>*can give you an idea of how 	much fluid there is in the pleural 	space and whether its causing the 	patients symptoms</a:t>
            </a:r>
            <a:endParaRPr lang="en-US" dirty="0"/>
          </a:p>
        </p:txBody>
      </p:sp>
    </p:spTree>
    <p:extLst>
      <p:ext uri="{BB962C8B-B14F-4D97-AF65-F5344CB8AC3E}">
        <p14:creationId xmlns:p14="http://schemas.microsoft.com/office/powerpoint/2010/main" val="2037790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Pleural Effusions - </a:t>
            </a:r>
            <a:r>
              <a:rPr lang="en-US" dirty="0" err="1" smtClean="0"/>
              <a:t>Loculated</a:t>
            </a:r>
            <a:endParaRPr lang="en-US" dirty="0"/>
          </a:p>
        </p:txBody>
      </p:sp>
      <p:pic>
        <p:nvPicPr>
          <p:cNvPr id="4" name="Content Placeholder 6"/>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l="3995" t="4527" r="4170" b="4924"/>
          <a:stretch>
            <a:fillRect/>
          </a:stretch>
        </p:blipFill>
        <p:spPr bwMode="auto">
          <a:xfrm>
            <a:off x="7248993" y="1865955"/>
            <a:ext cx="4943007" cy="4992045"/>
          </a:xfrm>
          <a:prstGeom prst="rect">
            <a:avLst/>
          </a:prstGeom>
        </p:spPr>
      </p:pic>
      <p:sp>
        <p:nvSpPr>
          <p:cNvPr id="5" name="Content Placeholder 2"/>
          <p:cNvSpPr>
            <a:spLocks noGrp="1"/>
          </p:cNvSpPr>
          <p:nvPr>
            <p:ph sz="half" idx="4294967295"/>
          </p:nvPr>
        </p:nvSpPr>
        <p:spPr>
          <a:xfrm>
            <a:off x="262328" y="2187652"/>
            <a:ext cx="6153462" cy="4378039"/>
          </a:xfrm>
          <a:prstGeom prst="rect">
            <a:avLst/>
          </a:prstGeom>
        </p:spPr>
        <p:txBody>
          <a:bodyPr/>
          <a:lstStyle/>
          <a:p>
            <a:pPr eaLnBrk="1" fontAlgn="auto" hangingPunct="1">
              <a:spcAft>
                <a:spcPts val="0"/>
              </a:spcAft>
              <a:buFont typeface="Arial" panose="020B0604020202020204" pitchFamily="34" charset="0"/>
              <a:buChar char="•"/>
              <a:defRPr/>
            </a:pPr>
            <a:r>
              <a:rPr lang="en-US" altLang="en-US" sz="2000" dirty="0">
                <a:ea typeface="ヒラギノ角ゴ Pro W3" charset="-128"/>
              </a:rPr>
              <a:t>Result of limited mobility of the pleural effusion </a:t>
            </a:r>
          </a:p>
          <a:p>
            <a:pPr lvl="1" eaLnBrk="1" fontAlgn="auto" hangingPunct="1">
              <a:spcAft>
                <a:spcPts val="0"/>
              </a:spcAft>
              <a:buFont typeface="Arial" panose="020B0604020202020204" pitchFamily="34" charset="0"/>
              <a:buChar char="•"/>
              <a:defRPr/>
            </a:pPr>
            <a:r>
              <a:rPr lang="en-US" altLang="en-US" sz="1800" dirty="0">
                <a:ea typeface="ヒラギノ角ゴ Pro W3" charset="-128"/>
              </a:rPr>
              <a:t>often by adhesions </a:t>
            </a:r>
            <a:endParaRPr lang="en-US" altLang="en-US" sz="1800" dirty="0" smtClean="0">
              <a:ea typeface="ヒラギノ角ゴ Pro W3" charset="-128"/>
            </a:endParaRPr>
          </a:p>
          <a:p>
            <a:pPr>
              <a:spcAft>
                <a:spcPts val="0"/>
              </a:spcAft>
              <a:buFont typeface="Arial" panose="020B0604020202020204" pitchFamily="34" charset="0"/>
              <a:buChar char="•"/>
              <a:defRPr/>
            </a:pPr>
            <a:r>
              <a:rPr lang="en-US" altLang="en-US" sz="2200" dirty="0" smtClean="0">
                <a:ea typeface="ヒラギノ角ゴ Pro W3" charset="-128"/>
              </a:rPr>
              <a:t>Unusual </a:t>
            </a:r>
            <a:r>
              <a:rPr lang="en-US" altLang="en-US" sz="2200" dirty="0">
                <a:ea typeface="ヒラギノ角ゴ Pro W3" charset="-128"/>
              </a:rPr>
              <a:t>shapes – do not change appearance with changing positions</a:t>
            </a:r>
          </a:p>
          <a:p>
            <a:pPr eaLnBrk="1" fontAlgn="auto" hangingPunct="1">
              <a:spcAft>
                <a:spcPts val="0"/>
              </a:spcAft>
              <a:buFont typeface="Arial" panose="020B0604020202020204" pitchFamily="34" charset="0"/>
              <a:buChar char="•"/>
              <a:defRPr/>
            </a:pPr>
            <a:r>
              <a:rPr lang="en-US" altLang="en-US" sz="2000" dirty="0">
                <a:ea typeface="ヒラギノ角ゴ Pro W3" charset="-128"/>
              </a:rPr>
              <a:t>Difficult to drain non communicating </a:t>
            </a:r>
            <a:r>
              <a:rPr lang="en-US" altLang="en-US" sz="2000" dirty="0" smtClean="0">
                <a:ea typeface="ヒラギノ角ゴ Pro W3" charset="-128"/>
              </a:rPr>
              <a:t>pockets</a:t>
            </a:r>
          </a:p>
          <a:p>
            <a:pPr eaLnBrk="1" fontAlgn="auto" hangingPunct="1">
              <a:spcAft>
                <a:spcPts val="0"/>
              </a:spcAft>
              <a:buFont typeface="Arial" panose="020B0604020202020204" pitchFamily="34" charset="0"/>
              <a:buChar char="•"/>
              <a:defRPr/>
            </a:pPr>
            <a:r>
              <a:rPr lang="en-US" altLang="en-US" sz="2000" dirty="0" smtClean="0">
                <a:ea typeface="ヒラギノ角ゴ Pro W3" charset="-128"/>
              </a:rPr>
              <a:t>Can suggest a pleural disease (empyema, pleural scarring)</a:t>
            </a:r>
          </a:p>
          <a:p>
            <a:pPr eaLnBrk="1" fontAlgn="auto" hangingPunct="1">
              <a:spcAft>
                <a:spcPts val="0"/>
              </a:spcAft>
              <a:buFont typeface="Arial" panose="020B0604020202020204" pitchFamily="34" charset="0"/>
              <a:buChar char="•"/>
              <a:defRPr/>
            </a:pPr>
            <a:endParaRPr lang="en-US" altLang="en-US" sz="2000" dirty="0">
              <a:ea typeface="ヒラギノ角ゴ Pro W3" charset="-128"/>
            </a:endParaRPr>
          </a:p>
          <a:p>
            <a:pPr eaLnBrk="1" fontAlgn="auto" hangingPunct="1">
              <a:spcAft>
                <a:spcPts val="0"/>
              </a:spcAft>
              <a:buFont typeface="Arial" panose="020B0604020202020204" pitchFamily="34" charset="0"/>
              <a:buChar char="•"/>
              <a:defRPr/>
            </a:pPr>
            <a:r>
              <a:rPr lang="en-US" altLang="en-US" sz="2000" dirty="0" smtClean="0">
                <a:ea typeface="ヒラギノ角ゴ Pro W3" charset="-128"/>
              </a:rPr>
              <a:t>IMPORTANT TO KNOW </a:t>
            </a:r>
            <a:r>
              <a:rPr lang="mr-IN" altLang="en-US" sz="2000" dirty="0" smtClean="0">
                <a:ea typeface="ヒラギノ角ゴ Pro W3" charset="-128"/>
              </a:rPr>
              <a:t>–</a:t>
            </a:r>
            <a:r>
              <a:rPr lang="en-US" altLang="en-US" sz="2000" dirty="0" smtClean="0">
                <a:ea typeface="ヒラギノ角ゴ Pro W3" charset="-128"/>
              </a:rPr>
              <a:t> these are VERY difficult to drain, IR guided drainage is often useless and unnecessary</a:t>
            </a:r>
            <a:endParaRPr lang="en-US" altLang="en-US" sz="2000" dirty="0">
              <a:ea typeface="ヒラギノ角ゴ Pro W3" charset="-128"/>
            </a:endParaRPr>
          </a:p>
          <a:p>
            <a:pPr eaLnBrk="1" fontAlgn="auto" hangingPunct="1">
              <a:spcAft>
                <a:spcPts val="0"/>
              </a:spcAft>
              <a:buFont typeface="Wingdings 2" charset="2"/>
              <a:buNone/>
              <a:defRPr/>
            </a:pPr>
            <a:endParaRPr lang="en-US" altLang="en-US" dirty="0">
              <a:ea typeface="ヒラギノ角ゴ Pro W3" charset="-128"/>
            </a:endParaRPr>
          </a:p>
        </p:txBody>
      </p:sp>
    </p:spTree>
    <p:extLst>
      <p:ext uri="{BB962C8B-B14F-4D97-AF65-F5344CB8AC3E}">
        <p14:creationId xmlns:p14="http://schemas.microsoft.com/office/powerpoint/2010/main" val="630613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Pleural Effusions - </a:t>
            </a:r>
            <a:r>
              <a:rPr lang="en-US" dirty="0" err="1" smtClean="0"/>
              <a:t>Loculated</a:t>
            </a:r>
            <a:endParaRPr lang="en-US" dirty="0"/>
          </a:p>
        </p:txBody>
      </p:sp>
      <p:sp>
        <p:nvSpPr>
          <p:cNvPr id="3" name="Content Placeholder 2"/>
          <p:cNvSpPr>
            <a:spLocks noGrp="1"/>
          </p:cNvSpPr>
          <p:nvPr>
            <p:ph idx="1"/>
          </p:nvPr>
        </p:nvSpPr>
        <p:spPr>
          <a:xfrm>
            <a:off x="250301" y="2185217"/>
            <a:ext cx="5087818" cy="4512145"/>
          </a:xfrm>
        </p:spPr>
        <p:txBody>
          <a:bodyPr>
            <a:normAutofit/>
          </a:bodyPr>
          <a:lstStyle/>
          <a:p>
            <a:r>
              <a:rPr lang="en-US" dirty="0" smtClean="0"/>
              <a:t>A type of pleural effusion is the </a:t>
            </a:r>
            <a:r>
              <a:rPr lang="en-US" dirty="0" err="1" smtClean="0"/>
              <a:t>pseudotumor</a:t>
            </a:r>
            <a:endParaRPr lang="en-US" dirty="0" smtClean="0"/>
          </a:p>
          <a:p>
            <a:pPr lvl="1"/>
            <a:r>
              <a:rPr lang="en-US" dirty="0" smtClean="0"/>
              <a:t>This mimics a pulmonary mass</a:t>
            </a:r>
          </a:p>
          <a:p>
            <a:pPr lvl="1"/>
            <a:r>
              <a:rPr lang="en-US" dirty="0" smtClean="0"/>
              <a:t>Indicates fluid is in the minor fissure</a:t>
            </a:r>
          </a:p>
          <a:p>
            <a:pPr lvl="1"/>
            <a:r>
              <a:rPr lang="en-US" dirty="0" smtClean="0"/>
              <a:t>Often seen in cases of congestive heart failure</a:t>
            </a:r>
          </a:p>
          <a:p>
            <a:pPr lvl="1"/>
            <a:endParaRPr lang="en-US" dirty="0"/>
          </a:p>
          <a:p>
            <a:r>
              <a:rPr lang="en-US" dirty="0" smtClean="0"/>
              <a:t>Important to recognize this as not a true mass because drainage of this lesion requires traversing two layers of pleura </a:t>
            </a:r>
            <a:r>
              <a:rPr lang="mr-IN" dirty="0" smtClean="0"/>
              <a:t>–</a:t>
            </a:r>
            <a:r>
              <a:rPr lang="en-US" dirty="0" smtClean="0"/>
              <a:t> drastically increases the risk of pneumothorax</a:t>
            </a:r>
          </a:p>
          <a:p>
            <a:pPr lvl="1"/>
            <a:r>
              <a:rPr lang="en-US" dirty="0" smtClean="0"/>
              <a:t>Biopsy/drainage of this is not indicated</a:t>
            </a:r>
            <a:endParaRPr lang="en-US" dirty="0"/>
          </a:p>
        </p:txBody>
      </p:sp>
      <p:pic>
        <p:nvPicPr>
          <p:cNvPr id="4" name="Content Placeholder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8119" y="2543562"/>
            <a:ext cx="6762533" cy="3795453"/>
          </a:xfrm>
          <a:prstGeom prst="rect">
            <a:avLst/>
          </a:prstGeom>
        </p:spPr>
      </p:pic>
    </p:spTree>
    <p:extLst>
      <p:ext uri="{BB962C8B-B14F-4D97-AF65-F5344CB8AC3E}">
        <p14:creationId xmlns:p14="http://schemas.microsoft.com/office/powerpoint/2010/main" val="888103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Pleural Effusions - </a:t>
            </a:r>
            <a:r>
              <a:rPr lang="en-US" dirty="0" err="1" smtClean="0"/>
              <a:t>Hydropneumothorax</a:t>
            </a:r>
            <a:endParaRPr lang="en-US" dirty="0"/>
          </a:p>
        </p:txBody>
      </p:sp>
      <p:sp>
        <p:nvSpPr>
          <p:cNvPr id="3" name="Content Placeholder 2"/>
          <p:cNvSpPr>
            <a:spLocks noGrp="1"/>
          </p:cNvSpPr>
          <p:nvPr>
            <p:ph idx="1"/>
          </p:nvPr>
        </p:nvSpPr>
        <p:spPr>
          <a:xfrm>
            <a:off x="818712" y="2222287"/>
            <a:ext cx="4865396" cy="4494153"/>
          </a:xfrm>
        </p:spPr>
        <p:txBody>
          <a:bodyPr/>
          <a:lstStyle/>
          <a:p>
            <a:r>
              <a:rPr lang="en-US" dirty="0" smtClean="0"/>
              <a:t>Having both a pneumothorax and a pleural effusion</a:t>
            </a:r>
          </a:p>
          <a:p>
            <a:r>
              <a:rPr lang="en-US" dirty="0" smtClean="0"/>
              <a:t>Indicated by the air-fluid level seen across the entire </a:t>
            </a:r>
            <a:r>
              <a:rPr lang="en-US" dirty="0" err="1" smtClean="0"/>
              <a:t>hemithorax</a:t>
            </a:r>
            <a:endParaRPr lang="en-US" dirty="0" smtClean="0"/>
          </a:p>
          <a:p>
            <a:r>
              <a:rPr lang="en-US" dirty="0" smtClean="0"/>
              <a:t>Narrows the differential slightly: </a:t>
            </a:r>
          </a:p>
          <a:p>
            <a:pPr lvl="1"/>
            <a:r>
              <a:rPr lang="en-US" dirty="0" smtClean="0"/>
              <a:t>Trauma</a:t>
            </a:r>
          </a:p>
          <a:p>
            <a:pPr lvl="1"/>
            <a:r>
              <a:rPr lang="en-US" dirty="0" smtClean="0"/>
              <a:t>Postsurgical</a:t>
            </a:r>
          </a:p>
          <a:p>
            <a:pPr lvl="1"/>
            <a:r>
              <a:rPr lang="en-US" dirty="0" smtClean="0"/>
              <a:t>Bronchopleural fistula</a:t>
            </a:r>
            <a:endParaRPr lang="en-US" dirty="0"/>
          </a:p>
        </p:txBody>
      </p:sp>
      <p:pic>
        <p:nvPicPr>
          <p:cNvPr id="4" name="Content Placeholder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88443" y="2144047"/>
            <a:ext cx="5533768" cy="4572393"/>
          </a:xfrm>
          <a:prstGeom prst="rect">
            <a:avLst/>
          </a:prstGeom>
        </p:spPr>
      </p:pic>
    </p:spTree>
    <p:extLst>
      <p:ext uri="{BB962C8B-B14F-4D97-AF65-F5344CB8AC3E}">
        <p14:creationId xmlns:p14="http://schemas.microsoft.com/office/powerpoint/2010/main" val="1236152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Pleural Effusions </a:t>
            </a:r>
            <a:r>
              <a:rPr lang="mr-IN" dirty="0" smtClean="0"/>
              <a:t>–</a:t>
            </a:r>
            <a:r>
              <a:rPr lang="en-US" dirty="0" smtClean="0"/>
              <a:t> Adults vs Babies</a:t>
            </a:r>
            <a:endParaRPr lang="en-US" dirty="0"/>
          </a:p>
        </p:txBody>
      </p:sp>
      <p:sp>
        <p:nvSpPr>
          <p:cNvPr id="3" name="Content Placeholder 2"/>
          <p:cNvSpPr>
            <a:spLocks noGrp="1"/>
          </p:cNvSpPr>
          <p:nvPr>
            <p:ph idx="1"/>
          </p:nvPr>
        </p:nvSpPr>
        <p:spPr>
          <a:xfrm>
            <a:off x="818712" y="2222287"/>
            <a:ext cx="10554574" cy="4400935"/>
          </a:xfrm>
        </p:spPr>
        <p:txBody>
          <a:bodyPr/>
          <a:lstStyle/>
          <a:p>
            <a:r>
              <a:rPr lang="en-US" dirty="0" smtClean="0"/>
              <a:t>Since pleural effusions are often mobile collections of fluid, they present differently based on positioning: </a:t>
            </a:r>
          </a:p>
          <a:p>
            <a:pPr lvl="1"/>
            <a:r>
              <a:rPr lang="en-US" dirty="0" smtClean="0"/>
              <a:t>Most adults are scanned semi-upright or upright</a:t>
            </a:r>
          </a:p>
          <a:p>
            <a:pPr lvl="2"/>
            <a:r>
              <a:rPr lang="en-US" dirty="0" smtClean="0"/>
              <a:t>Blunting of </a:t>
            </a:r>
            <a:r>
              <a:rPr lang="en-US" dirty="0" err="1" smtClean="0"/>
              <a:t>costophrenic</a:t>
            </a:r>
            <a:r>
              <a:rPr lang="en-US" dirty="0" smtClean="0"/>
              <a:t> angles</a:t>
            </a:r>
          </a:p>
          <a:p>
            <a:pPr lvl="2"/>
            <a:r>
              <a:rPr lang="en-US" dirty="0" smtClean="0"/>
              <a:t>Bands of fluid along the lateral chest wall</a:t>
            </a:r>
          </a:p>
          <a:p>
            <a:pPr lvl="2"/>
            <a:r>
              <a:rPr lang="en-US" dirty="0" smtClean="0"/>
              <a:t>Air-fluid levels</a:t>
            </a:r>
          </a:p>
          <a:p>
            <a:pPr lvl="1"/>
            <a:r>
              <a:rPr lang="en-US" dirty="0" smtClean="0"/>
              <a:t>Most neonates are scanned supine</a:t>
            </a:r>
          </a:p>
          <a:p>
            <a:pPr lvl="2"/>
            <a:r>
              <a:rPr lang="en-US" dirty="0" smtClean="0"/>
              <a:t>Diffuse opacification of the lung </a:t>
            </a:r>
            <a:r>
              <a:rPr lang="mr-IN" dirty="0" smtClean="0"/>
              <a:t>–</a:t>
            </a:r>
            <a:r>
              <a:rPr lang="en-US" dirty="0" smtClean="0"/>
              <a:t> effusions layer along the posterior surface of the lung</a:t>
            </a:r>
            <a:endParaRPr lang="en-US" dirty="0"/>
          </a:p>
        </p:txBody>
      </p:sp>
    </p:spTree>
    <p:extLst>
      <p:ext uri="{BB962C8B-B14F-4D97-AF65-F5344CB8AC3E}">
        <p14:creationId xmlns:p14="http://schemas.microsoft.com/office/powerpoint/2010/main" val="438401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Pleural Effusions - Causes</a:t>
            </a:r>
            <a:endParaRPr lang="en-US" dirty="0"/>
          </a:p>
        </p:txBody>
      </p:sp>
      <p:sp>
        <p:nvSpPr>
          <p:cNvPr id="3" name="Content Placeholder 2"/>
          <p:cNvSpPr>
            <a:spLocks noGrp="1"/>
          </p:cNvSpPr>
          <p:nvPr>
            <p:ph idx="1"/>
          </p:nvPr>
        </p:nvSpPr>
        <p:spPr/>
        <p:txBody>
          <a:bodyPr>
            <a:normAutofit/>
          </a:bodyPr>
          <a:lstStyle/>
          <a:p>
            <a:r>
              <a:rPr lang="en-US" sz="2800" dirty="0" smtClean="0"/>
              <a:t>Remember, there are a LOT of causes of pleural effusions, chest </a:t>
            </a:r>
            <a:r>
              <a:rPr lang="en-US" sz="2800" dirty="0" err="1" smtClean="0"/>
              <a:t>xray</a:t>
            </a:r>
            <a:r>
              <a:rPr lang="en-US" sz="2800" dirty="0" smtClean="0"/>
              <a:t> is often not able to determine the cause</a:t>
            </a:r>
          </a:p>
          <a:p>
            <a:r>
              <a:rPr lang="en-US" sz="2800" dirty="0" smtClean="0"/>
              <a:t>However, unilateral effusions can have a narrowed differential </a:t>
            </a:r>
            <a:r>
              <a:rPr lang="mr-IN" sz="2800" dirty="0" smtClean="0"/>
              <a:t>–</a:t>
            </a:r>
            <a:r>
              <a:rPr lang="en-US" sz="2800" dirty="0" smtClean="0"/>
              <a:t> this is presented in the assigned chapters of Learning Radiology</a:t>
            </a:r>
            <a:endParaRPr lang="en-US" sz="2800" dirty="0"/>
          </a:p>
        </p:txBody>
      </p:sp>
    </p:spTree>
    <p:extLst>
      <p:ext uri="{BB962C8B-B14F-4D97-AF65-F5344CB8AC3E}">
        <p14:creationId xmlns:p14="http://schemas.microsoft.com/office/powerpoint/2010/main" val="1137107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a:t>
            </a:r>
            <a:endParaRPr lang="en-US" dirty="0"/>
          </a:p>
        </p:txBody>
      </p:sp>
      <p:sp>
        <p:nvSpPr>
          <p:cNvPr id="3" name="Content Placeholder 2"/>
          <p:cNvSpPr>
            <a:spLocks noGrp="1"/>
          </p:cNvSpPr>
          <p:nvPr>
            <p:ph idx="1"/>
          </p:nvPr>
        </p:nvSpPr>
        <p:spPr>
          <a:xfrm>
            <a:off x="818712" y="2222287"/>
            <a:ext cx="10554574" cy="4512145"/>
          </a:xfrm>
        </p:spPr>
        <p:txBody>
          <a:bodyPr/>
          <a:lstStyle/>
          <a:p>
            <a:r>
              <a:rPr lang="en-US" dirty="0" smtClean="0"/>
              <a:t>One of the most common diagnoses in the hospital</a:t>
            </a:r>
          </a:p>
          <a:p>
            <a:r>
              <a:rPr lang="en-US" dirty="0" smtClean="0"/>
              <a:t>A frequent cause of admissions in the elderly</a:t>
            </a:r>
          </a:p>
          <a:p>
            <a:r>
              <a:rPr lang="en-US" dirty="0" smtClean="0"/>
              <a:t>Common cause of unknown fevers, particularly in the ICU</a:t>
            </a:r>
          </a:p>
          <a:p>
            <a:endParaRPr lang="en-US" dirty="0"/>
          </a:p>
          <a:p>
            <a:r>
              <a:rPr lang="en-US" dirty="0" smtClean="0"/>
              <a:t>Several types can be seen by </a:t>
            </a:r>
            <a:r>
              <a:rPr lang="en-US" dirty="0" err="1" smtClean="0"/>
              <a:t>xray</a:t>
            </a:r>
            <a:r>
              <a:rPr lang="en-US" dirty="0" smtClean="0"/>
              <a:t>: </a:t>
            </a:r>
          </a:p>
          <a:p>
            <a:pPr lvl="1"/>
            <a:r>
              <a:rPr lang="en-US" dirty="0" smtClean="0"/>
              <a:t>Lobar</a:t>
            </a:r>
          </a:p>
          <a:p>
            <a:pPr lvl="1"/>
            <a:r>
              <a:rPr lang="en-US" dirty="0" smtClean="0"/>
              <a:t>Segmental</a:t>
            </a:r>
          </a:p>
          <a:p>
            <a:pPr lvl="1"/>
            <a:r>
              <a:rPr lang="en-US" dirty="0" smtClean="0"/>
              <a:t>Interstitial</a:t>
            </a:r>
          </a:p>
          <a:p>
            <a:pPr lvl="1"/>
            <a:r>
              <a:rPr lang="en-US" dirty="0" smtClean="0"/>
              <a:t>Round</a:t>
            </a:r>
          </a:p>
          <a:p>
            <a:pPr lvl="1"/>
            <a:r>
              <a:rPr lang="en-US" dirty="0" err="1" smtClean="0"/>
              <a:t>Cavitary</a:t>
            </a:r>
            <a:endParaRPr lang="en-US" dirty="0"/>
          </a:p>
        </p:txBody>
      </p:sp>
    </p:spTree>
    <p:extLst>
      <p:ext uri="{BB962C8B-B14F-4D97-AF65-F5344CB8AC3E}">
        <p14:creationId xmlns:p14="http://schemas.microsoft.com/office/powerpoint/2010/main" val="1019584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Student Curriculum</a:t>
            </a:r>
            <a:endParaRPr lang="en-US" dirty="0"/>
          </a:p>
        </p:txBody>
      </p:sp>
      <p:sp>
        <p:nvSpPr>
          <p:cNvPr id="3" name="Content Placeholder 2"/>
          <p:cNvSpPr>
            <a:spLocks noGrp="1"/>
          </p:cNvSpPr>
          <p:nvPr>
            <p:ph idx="1"/>
          </p:nvPr>
        </p:nvSpPr>
        <p:spPr/>
        <p:txBody>
          <a:bodyPr/>
          <a:lstStyle/>
          <a:p>
            <a:r>
              <a:rPr lang="en-US" dirty="0" smtClean="0"/>
              <a:t>Resident lectures will be organized into the following: </a:t>
            </a:r>
          </a:p>
          <a:p>
            <a:endParaRPr lang="en-US" dirty="0"/>
          </a:p>
          <a:p>
            <a:pPr lvl="1"/>
            <a:r>
              <a:rPr lang="en-US" dirty="0" smtClean="0"/>
              <a:t>Week 1 </a:t>
            </a:r>
            <a:r>
              <a:rPr lang="mr-IN" dirty="0" smtClean="0"/>
              <a:t>–</a:t>
            </a:r>
            <a:r>
              <a:rPr lang="en-US" dirty="0" smtClean="0"/>
              <a:t> Intro to Appropriate Imaging and </a:t>
            </a:r>
            <a:r>
              <a:rPr lang="en-US" dirty="0" err="1" smtClean="0"/>
              <a:t>Xrays</a:t>
            </a:r>
            <a:endParaRPr lang="en-US" dirty="0" smtClean="0"/>
          </a:p>
          <a:p>
            <a:pPr lvl="2"/>
            <a:r>
              <a:rPr lang="en-US" dirty="0" smtClean="0"/>
              <a:t>Subsection Focus </a:t>
            </a:r>
            <a:r>
              <a:rPr lang="mr-IN" dirty="0" smtClean="0"/>
              <a:t>–</a:t>
            </a:r>
            <a:r>
              <a:rPr lang="en-US" dirty="0" smtClean="0"/>
              <a:t> Chest Imaging, Interventional Radiology</a:t>
            </a:r>
          </a:p>
          <a:p>
            <a:pPr lvl="1"/>
            <a:r>
              <a:rPr lang="en-US" dirty="0" smtClean="0"/>
              <a:t>Week 2 </a:t>
            </a:r>
            <a:r>
              <a:rPr lang="mr-IN" dirty="0" smtClean="0"/>
              <a:t>–</a:t>
            </a:r>
            <a:r>
              <a:rPr lang="en-US" dirty="0" smtClean="0"/>
              <a:t> Intro to CT</a:t>
            </a:r>
          </a:p>
          <a:p>
            <a:pPr lvl="2"/>
            <a:r>
              <a:rPr lang="en-US" dirty="0" smtClean="0"/>
              <a:t>Subsection Focus </a:t>
            </a:r>
            <a:r>
              <a:rPr lang="mr-IN" dirty="0" smtClean="0"/>
              <a:t>–</a:t>
            </a:r>
            <a:r>
              <a:rPr lang="en-US" dirty="0" smtClean="0"/>
              <a:t> Abdominal Imaging</a:t>
            </a:r>
          </a:p>
          <a:p>
            <a:pPr lvl="1"/>
            <a:r>
              <a:rPr lang="en-US" dirty="0" smtClean="0"/>
              <a:t>Week 3 </a:t>
            </a:r>
            <a:r>
              <a:rPr lang="mr-IN" dirty="0" smtClean="0"/>
              <a:t>–</a:t>
            </a:r>
            <a:r>
              <a:rPr lang="en-US" dirty="0" smtClean="0"/>
              <a:t> Intro to MRI</a:t>
            </a:r>
          </a:p>
          <a:p>
            <a:pPr lvl="2"/>
            <a:r>
              <a:rPr lang="en-US" dirty="0" smtClean="0"/>
              <a:t>Subsection Focus - Neuroimaging</a:t>
            </a:r>
          </a:p>
          <a:p>
            <a:pPr lvl="1"/>
            <a:r>
              <a:rPr lang="en-US" dirty="0" smtClean="0"/>
              <a:t>Week 4 </a:t>
            </a:r>
            <a:r>
              <a:rPr lang="mr-IN" dirty="0" smtClean="0"/>
              <a:t>–</a:t>
            </a:r>
            <a:r>
              <a:rPr lang="en-US" dirty="0" smtClean="0"/>
              <a:t> Intro to Ultrasound and Nuclear Medicine</a:t>
            </a:r>
          </a:p>
          <a:p>
            <a:pPr lvl="2"/>
            <a:r>
              <a:rPr lang="en-US" dirty="0" smtClean="0"/>
              <a:t>Subsection Focus </a:t>
            </a:r>
            <a:r>
              <a:rPr lang="mr-IN" dirty="0" smtClean="0"/>
              <a:t>–</a:t>
            </a:r>
            <a:r>
              <a:rPr lang="en-US" dirty="0" smtClean="0"/>
              <a:t> Musculoskeletal and Breast Imaging</a:t>
            </a:r>
            <a:endParaRPr lang="en-US" dirty="0"/>
          </a:p>
        </p:txBody>
      </p:sp>
    </p:spTree>
    <p:extLst>
      <p:ext uri="{BB962C8B-B14F-4D97-AF65-F5344CB8AC3E}">
        <p14:creationId xmlns:p14="http://schemas.microsoft.com/office/powerpoint/2010/main" val="168050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 Lobar</a:t>
            </a:r>
            <a:endParaRPr lang="en-US" dirty="0"/>
          </a:p>
        </p:txBody>
      </p:sp>
      <p:sp>
        <p:nvSpPr>
          <p:cNvPr id="3" name="Content Placeholder 2"/>
          <p:cNvSpPr>
            <a:spLocks noGrp="1"/>
          </p:cNvSpPr>
          <p:nvPr>
            <p:ph idx="1"/>
          </p:nvPr>
        </p:nvSpPr>
        <p:spPr>
          <a:xfrm>
            <a:off x="818712" y="2222287"/>
            <a:ext cx="5698466" cy="4211764"/>
          </a:xfrm>
        </p:spPr>
        <p:txBody>
          <a:bodyPr>
            <a:normAutofit/>
          </a:bodyPr>
          <a:lstStyle/>
          <a:p>
            <a:r>
              <a:rPr lang="en-US" sz="2400" dirty="0" smtClean="0"/>
              <a:t>Most common type</a:t>
            </a:r>
          </a:p>
          <a:p>
            <a:r>
              <a:rPr lang="en-US" sz="2400" dirty="0" smtClean="0"/>
              <a:t>Presentation can help narrow the etiology: </a:t>
            </a:r>
            <a:r>
              <a:rPr lang="en-US" sz="2400" dirty="0" err="1" smtClean="0"/>
              <a:t>S.pneumo</a:t>
            </a:r>
            <a:endParaRPr lang="en-US" sz="2400" dirty="0"/>
          </a:p>
          <a:p>
            <a:r>
              <a:rPr lang="en-US" sz="2400" dirty="0" smtClean="0"/>
              <a:t>Important to have the clinical history as this can easily look like a mass </a:t>
            </a:r>
            <a:r>
              <a:rPr lang="mr-IN" sz="2400" dirty="0" smtClean="0"/>
              <a:t>–</a:t>
            </a:r>
            <a:r>
              <a:rPr lang="en-US" sz="2400" dirty="0" smtClean="0"/>
              <a:t> biopsy is not recommended </a:t>
            </a:r>
            <a:endParaRPr lang="en-US" sz="2400" dirty="0"/>
          </a:p>
        </p:txBody>
      </p:sp>
      <p:pic>
        <p:nvPicPr>
          <p:cNvPr id="4" name="Content Placeholder 6"/>
          <p:cNvPicPr>
            <a:picLocks noChangeAspect="1"/>
          </p:cNvPicPr>
          <p:nvPr/>
        </p:nvPicPr>
        <p:blipFill>
          <a:blip r:embed="rId2">
            <a:extLst>
              <a:ext uri="{28A0092B-C50C-407E-A947-70E740481C1C}">
                <a14:useLocalDpi xmlns:a14="http://schemas.microsoft.com/office/drawing/2010/main" val="0"/>
              </a:ext>
            </a:extLst>
          </a:blip>
          <a:srcRect l="12105" t="6567" r="4347" b="4295"/>
          <a:stretch>
            <a:fillRect/>
          </a:stretch>
        </p:blipFill>
        <p:spPr bwMode="auto">
          <a:xfrm>
            <a:off x="7398328" y="2003858"/>
            <a:ext cx="4518344" cy="4719212"/>
          </a:xfrm>
          <a:prstGeom prst="rect">
            <a:avLst/>
          </a:prstGeom>
        </p:spPr>
      </p:pic>
    </p:spTree>
    <p:extLst>
      <p:ext uri="{BB962C8B-B14F-4D97-AF65-F5344CB8AC3E}">
        <p14:creationId xmlns:p14="http://schemas.microsoft.com/office/powerpoint/2010/main" val="14422235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 Segmental</a:t>
            </a:r>
            <a:endParaRPr lang="en-US" dirty="0"/>
          </a:p>
        </p:txBody>
      </p:sp>
      <p:sp>
        <p:nvSpPr>
          <p:cNvPr id="3" name="Content Placeholder 2"/>
          <p:cNvSpPr>
            <a:spLocks noGrp="1"/>
          </p:cNvSpPr>
          <p:nvPr>
            <p:ph idx="1"/>
          </p:nvPr>
        </p:nvSpPr>
        <p:spPr>
          <a:xfrm>
            <a:off x="818712" y="2222287"/>
            <a:ext cx="5266204" cy="3636511"/>
          </a:xfrm>
        </p:spPr>
        <p:txBody>
          <a:bodyPr>
            <a:normAutofit/>
          </a:bodyPr>
          <a:lstStyle/>
          <a:p>
            <a:r>
              <a:rPr lang="en-US" sz="2400" dirty="0" smtClean="0"/>
              <a:t>Patchy diffuse airspace disease involving several pulmonary segments</a:t>
            </a:r>
          </a:p>
          <a:p>
            <a:r>
              <a:rPr lang="en-US" sz="2400" dirty="0" smtClean="0"/>
              <a:t>Margins are usually fluffy and indistinct</a:t>
            </a:r>
          </a:p>
          <a:p>
            <a:r>
              <a:rPr lang="en-US" sz="2400" dirty="0" smtClean="0"/>
              <a:t>Presentation can help narrow the differential: </a:t>
            </a:r>
            <a:r>
              <a:rPr lang="en-US" sz="2400" dirty="0" err="1" smtClean="0"/>
              <a:t>S.aureus</a:t>
            </a:r>
            <a:endParaRPr lang="en-US" sz="2400" dirty="0" smtClean="0"/>
          </a:p>
        </p:txBody>
      </p:sp>
      <p:pic>
        <p:nvPicPr>
          <p:cNvPr id="4" name="Content Placeholder 6"/>
          <p:cNvPicPr>
            <a:picLocks noChangeAspect="1"/>
          </p:cNvPicPr>
          <p:nvPr/>
        </p:nvPicPr>
        <p:blipFill>
          <a:blip r:embed="rId2">
            <a:extLst>
              <a:ext uri="{28A0092B-C50C-407E-A947-70E740481C1C}">
                <a14:useLocalDpi xmlns:a14="http://schemas.microsoft.com/office/drawing/2010/main" val="0"/>
              </a:ext>
            </a:extLst>
          </a:blip>
          <a:srcRect l="2184" t="3163" r="3291" b="4253"/>
          <a:stretch>
            <a:fillRect/>
          </a:stretch>
        </p:blipFill>
        <p:spPr bwMode="auto">
          <a:xfrm>
            <a:off x="6683433" y="2050473"/>
            <a:ext cx="5250873" cy="4756226"/>
          </a:xfrm>
          <a:prstGeom prst="rect">
            <a:avLst/>
          </a:prstGeom>
        </p:spPr>
      </p:pic>
    </p:spTree>
    <p:extLst>
      <p:ext uri="{BB962C8B-B14F-4D97-AF65-F5344CB8AC3E}">
        <p14:creationId xmlns:p14="http://schemas.microsoft.com/office/powerpoint/2010/main" val="61092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 Interstitial</a:t>
            </a:r>
            <a:endParaRPr lang="en-US" dirty="0"/>
          </a:p>
        </p:txBody>
      </p:sp>
      <p:sp>
        <p:nvSpPr>
          <p:cNvPr id="3" name="Content Placeholder 2"/>
          <p:cNvSpPr>
            <a:spLocks noGrp="1"/>
          </p:cNvSpPr>
          <p:nvPr>
            <p:ph idx="1"/>
          </p:nvPr>
        </p:nvSpPr>
        <p:spPr>
          <a:xfrm>
            <a:off x="818712" y="2222287"/>
            <a:ext cx="4867193" cy="4112011"/>
          </a:xfrm>
        </p:spPr>
        <p:txBody>
          <a:bodyPr>
            <a:normAutofit/>
          </a:bodyPr>
          <a:lstStyle/>
          <a:p>
            <a:r>
              <a:rPr lang="en-US" sz="2400" dirty="0" smtClean="0"/>
              <a:t>Involves the airway walls and alveolar septa</a:t>
            </a:r>
          </a:p>
          <a:p>
            <a:r>
              <a:rPr lang="en-US" sz="2400" dirty="0" smtClean="0"/>
              <a:t>Has diffuse spread throughout the lungs</a:t>
            </a:r>
          </a:p>
          <a:p>
            <a:r>
              <a:rPr lang="en-US" sz="2400" dirty="0"/>
              <a:t>Presentation can help narrow the differential</a:t>
            </a:r>
            <a:r>
              <a:rPr lang="en-US" sz="2400" dirty="0" smtClean="0"/>
              <a:t>: viral causes (Mycoplasma, PCP)</a:t>
            </a:r>
            <a:endParaRPr lang="en-US" sz="2400" dirty="0"/>
          </a:p>
        </p:txBody>
      </p:sp>
      <p:pic>
        <p:nvPicPr>
          <p:cNvPr id="4" name="Content Placeholder 6"/>
          <p:cNvPicPr>
            <a:picLocks noChangeAspect="1"/>
          </p:cNvPicPr>
          <p:nvPr/>
        </p:nvPicPr>
        <p:blipFill>
          <a:blip r:embed="rId2">
            <a:extLst>
              <a:ext uri="{28A0092B-C50C-407E-A947-70E740481C1C}">
                <a14:useLocalDpi xmlns:a14="http://schemas.microsoft.com/office/drawing/2010/main" val="0"/>
              </a:ext>
            </a:extLst>
          </a:blip>
          <a:srcRect l="3133" t="3172" r="3323" b="3975"/>
          <a:stretch>
            <a:fillRect/>
          </a:stretch>
        </p:blipFill>
        <p:spPr bwMode="auto">
          <a:xfrm>
            <a:off x="6600305" y="2017222"/>
            <a:ext cx="5386648" cy="4715705"/>
          </a:xfrm>
          <a:prstGeom prst="rect">
            <a:avLst/>
          </a:prstGeom>
        </p:spPr>
      </p:pic>
    </p:spTree>
    <p:extLst>
      <p:ext uri="{BB962C8B-B14F-4D97-AF65-F5344CB8AC3E}">
        <p14:creationId xmlns:p14="http://schemas.microsoft.com/office/powerpoint/2010/main" val="12730157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 Round</a:t>
            </a:r>
            <a:endParaRPr lang="en-US" dirty="0"/>
          </a:p>
        </p:txBody>
      </p:sp>
      <p:sp>
        <p:nvSpPr>
          <p:cNvPr id="3" name="Content Placeholder 2"/>
          <p:cNvSpPr>
            <a:spLocks noGrp="1"/>
          </p:cNvSpPr>
          <p:nvPr>
            <p:ph idx="1"/>
          </p:nvPr>
        </p:nvSpPr>
        <p:spPr>
          <a:xfrm>
            <a:off x="818712" y="2222287"/>
            <a:ext cx="4268677" cy="3636511"/>
          </a:xfrm>
        </p:spPr>
        <p:txBody>
          <a:bodyPr/>
          <a:lstStyle/>
          <a:p>
            <a:r>
              <a:rPr lang="en-US" dirty="0" smtClean="0"/>
              <a:t>Spherical in shape, usually in the lower lobes</a:t>
            </a:r>
          </a:p>
          <a:p>
            <a:r>
              <a:rPr lang="en-US" dirty="0" smtClean="0"/>
              <a:t>Always abuts the pleura</a:t>
            </a:r>
          </a:p>
          <a:p>
            <a:r>
              <a:rPr lang="en-US" dirty="0" smtClean="0"/>
              <a:t>Can be confused with lobar</a:t>
            </a:r>
          </a:p>
          <a:p>
            <a:r>
              <a:rPr lang="en-US" dirty="0"/>
              <a:t>Presentation can help narrow the differential</a:t>
            </a:r>
            <a:r>
              <a:rPr lang="en-US" dirty="0" smtClean="0"/>
              <a:t>: </a:t>
            </a:r>
            <a:r>
              <a:rPr lang="en-US" dirty="0" err="1" smtClean="0"/>
              <a:t>H.flu</a:t>
            </a:r>
            <a:r>
              <a:rPr lang="en-US" dirty="0" smtClean="0"/>
              <a:t>, Strep</a:t>
            </a:r>
          </a:p>
          <a:p>
            <a:endParaRPr lang="en-US" dirty="0"/>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rcRect l="5243" t="3349" r="2615" b="7487"/>
          <a:stretch>
            <a:fillRect/>
          </a:stretch>
        </p:blipFill>
        <p:spPr bwMode="auto">
          <a:xfrm>
            <a:off x="6766560" y="2222287"/>
            <a:ext cx="5154065" cy="4440054"/>
          </a:xfrm>
          <a:prstGeom prst="rect">
            <a:avLst/>
          </a:prstGeom>
        </p:spPr>
      </p:pic>
    </p:spTree>
    <p:extLst>
      <p:ext uri="{BB962C8B-B14F-4D97-AF65-F5344CB8AC3E}">
        <p14:creationId xmlns:p14="http://schemas.microsoft.com/office/powerpoint/2010/main" val="807566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Pnneumonia</a:t>
            </a:r>
            <a:r>
              <a:rPr lang="en-US" dirty="0" smtClean="0"/>
              <a:t> - </a:t>
            </a:r>
            <a:r>
              <a:rPr lang="en-US" dirty="0" err="1" smtClean="0"/>
              <a:t>Cavitary</a:t>
            </a:r>
            <a:endParaRPr lang="en-US" dirty="0"/>
          </a:p>
        </p:txBody>
      </p:sp>
      <p:sp>
        <p:nvSpPr>
          <p:cNvPr id="3" name="Content Placeholder 2"/>
          <p:cNvSpPr>
            <a:spLocks noGrp="1"/>
          </p:cNvSpPr>
          <p:nvPr>
            <p:ph idx="1"/>
          </p:nvPr>
        </p:nvSpPr>
        <p:spPr>
          <a:xfrm>
            <a:off x="818712" y="2222287"/>
            <a:ext cx="5249579" cy="4311517"/>
          </a:xfrm>
        </p:spPr>
        <p:txBody>
          <a:bodyPr>
            <a:noAutofit/>
          </a:bodyPr>
          <a:lstStyle/>
          <a:p>
            <a:r>
              <a:rPr lang="en-US" sz="2400" dirty="0" smtClean="0"/>
              <a:t>Usually indicates more aggressive and atypical pathogens</a:t>
            </a:r>
          </a:p>
          <a:p>
            <a:r>
              <a:rPr lang="en-US" sz="2400" dirty="0" smtClean="0"/>
              <a:t>Air-filled pocket is created inside the lung which can contain fluid (air-fluid levels)</a:t>
            </a:r>
          </a:p>
          <a:p>
            <a:r>
              <a:rPr lang="en-US" sz="2400" dirty="0" smtClean="0"/>
              <a:t>Presentation can help narrow the differential: TB, vasculitis associated, </a:t>
            </a:r>
            <a:r>
              <a:rPr lang="en-US" sz="2400" dirty="0" err="1" smtClean="0"/>
              <a:t>fungals</a:t>
            </a:r>
            <a:endParaRPr lang="en-US" sz="2400" dirty="0"/>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rcRect l="5370" t="4262" r="4430" b="7028"/>
          <a:stretch>
            <a:fillRect/>
          </a:stretch>
        </p:blipFill>
        <p:spPr bwMode="auto">
          <a:xfrm>
            <a:off x="7381701" y="1993668"/>
            <a:ext cx="4539068" cy="4703189"/>
          </a:xfrm>
          <a:prstGeom prst="rect">
            <a:avLst/>
          </a:prstGeom>
        </p:spPr>
      </p:pic>
    </p:spTree>
    <p:extLst>
      <p:ext uri="{BB962C8B-B14F-4D97-AF65-F5344CB8AC3E}">
        <p14:creationId xmlns:p14="http://schemas.microsoft.com/office/powerpoint/2010/main" val="843883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Pneumothorax</a:t>
            </a:r>
            <a:endParaRPr lang="en-US" dirty="0"/>
          </a:p>
        </p:txBody>
      </p:sp>
      <p:sp>
        <p:nvSpPr>
          <p:cNvPr id="3" name="Content Placeholder 2"/>
          <p:cNvSpPr>
            <a:spLocks noGrp="1"/>
          </p:cNvSpPr>
          <p:nvPr>
            <p:ph idx="1"/>
          </p:nvPr>
        </p:nvSpPr>
        <p:spPr>
          <a:xfrm>
            <a:off x="818712" y="2222287"/>
            <a:ext cx="10554574" cy="4178513"/>
          </a:xfrm>
        </p:spPr>
        <p:txBody>
          <a:bodyPr>
            <a:normAutofit lnSpcReduction="10000"/>
          </a:bodyPr>
          <a:lstStyle/>
          <a:p>
            <a:pPr>
              <a:lnSpc>
                <a:spcPct val="80000"/>
              </a:lnSpc>
              <a:spcAft>
                <a:spcPts val="0"/>
              </a:spcAft>
              <a:buFont typeface="Arial" panose="020B0604020202020204" pitchFamily="34" charset="0"/>
              <a:buChar char="•"/>
              <a:defRPr/>
            </a:pPr>
            <a:r>
              <a:rPr lang="en-US" altLang="en-US" sz="2600" dirty="0">
                <a:ea typeface="ヒラギノ角ゴ Pro W3" charset="-128"/>
              </a:rPr>
              <a:t>Air within the pleural space – between the parietal and visceral pleura </a:t>
            </a:r>
          </a:p>
          <a:p>
            <a:pPr>
              <a:lnSpc>
                <a:spcPct val="80000"/>
              </a:lnSpc>
              <a:spcAft>
                <a:spcPts val="0"/>
              </a:spcAft>
              <a:buFont typeface="Arial" panose="020B0604020202020204" pitchFamily="34" charset="0"/>
              <a:buChar char="•"/>
              <a:defRPr/>
            </a:pPr>
            <a:r>
              <a:rPr lang="en-US" altLang="en-US" sz="2600" dirty="0">
                <a:ea typeface="ヒラギノ角ゴ Pro W3" charset="-128"/>
              </a:rPr>
              <a:t>Types</a:t>
            </a:r>
          </a:p>
          <a:p>
            <a:pPr lvl="1">
              <a:lnSpc>
                <a:spcPct val="80000"/>
              </a:lnSpc>
              <a:spcAft>
                <a:spcPts val="0"/>
              </a:spcAft>
              <a:buFont typeface="Arial" panose="020B0604020202020204" pitchFamily="34" charset="0"/>
              <a:buChar char="•"/>
              <a:defRPr/>
            </a:pPr>
            <a:r>
              <a:rPr lang="en-US" altLang="en-US" sz="2200" dirty="0">
                <a:ea typeface="ヒラギノ角ゴ Pro W3" charset="-128"/>
              </a:rPr>
              <a:t>Simple </a:t>
            </a:r>
          </a:p>
          <a:p>
            <a:pPr lvl="2">
              <a:lnSpc>
                <a:spcPct val="80000"/>
              </a:lnSpc>
              <a:spcAft>
                <a:spcPts val="0"/>
              </a:spcAft>
              <a:buFont typeface="Arial" panose="020B0604020202020204" pitchFamily="34" charset="0"/>
              <a:buChar char="•"/>
              <a:defRPr/>
            </a:pPr>
            <a:r>
              <a:rPr lang="en-US" altLang="en-US" sz="2000" dirty="0">
                <a:ea typeface="ヒラギノ角ゴ Pro W3" charset="-128"/>
              </a:rPr>
              <a:t>no shift of mediastinal structures</a:t>
            </a:r>
          </a:p>
          <a:p>
            <a:pPr lvl="1">
              <a:lnSpc>
                <a:spcPct val="80000"/>
              </a:lnSpc>
              <a:spcAft>
                <a:spcPts val="0"/>
              </a:spcAft>
              <a:buFont typeface="Arial" panose="020B0604020202020204" pitchFamily="34" charset="0"/>
              <a:buChar char="•"/>
              <a:defRPr/>
            </a:pPr>
            <a:r>
              <a:rPr lang="en-US" altLang="en-US" sz="2200" dirty="0">
                <a:ea typeface="ヒラギノ角ゴ Pro W3" charset="-128"/>
              </a:rPr>
              <a:t>Tension </a:t>
            </a:r>
          </a:p>
          <a:p>
            <a:pPr lvl="2">
              <a:lnSpc>
                <a:spcPct val="80000"/>
              </a:lnSpc>
              <a:spcAft>
                <a:spcPts val="0"/>
              </a:spcAft>
              <a:buFont typeface="Arial" panose="020B0604020202020204" pitchFamily="34" charset="0"/>
              <a:buChar char="•"/>
              <a:defRPr/>
            </a:pPr>
            <a:r>
              <a:rPr lang="en-US" altLang="en-US" sz="2000" dirty="0">
                <a:ea typeface="ヒラギノ角ゴ Pro W3" charset="-128"/>
              </a:rPr>
              <a:t>shift of mediastinum AWAY from pneumothorax cardiopulmonary compromise</a:t>
            </a:r>
          </a:p>
          <a:p>
            <a:pPr>
              <a:lnSpc>
                <a:spcPct val="80000"/>
              </a:lnSpc>
              <a:spcAft>
                <a:spcPts val="0"/>
              </a:spcAft>
              <a:buFont typeface="Arial" panose="020B0604020202020204" pitchFamily="34" charset="0"/>
              <a:buChar char="•"/>
              <a:defRPr/>
            </a:pPr>
            <a:r>
              <a:rPr lang="en-US" altLang="en-US" sz="2600" dirty="0">
                <a:ea typeface="ヒラギノ角ゴ Pro W3" charset="-128"/>
              </a:rPr>
              <a:t>Causes</a:t>
            </a:r>
          </a:p>
          <a:p>
            <a:pPr lvl="1">
              <a:lnSpc>
                <a:spcPct val="80000"/>
              </a:lnSpc>
              <a:spcAft>
                <a:spcPts val="0"/>
              </a:spcAft>
              <a:buFont typeface="Arial" panose="020B0604020202020204" pitchFamily="34" charset="0"/>
              <a:buChar char="•"/>
              <a:defRPr/>
            </a:pPr>
            <a:r>
              <a:rPr lang="en-US" altLang="en-US" sz="2200" dirty="0">
                <a:ea typeface="ヒラギノ角ゴ Pro W3" charset="-128"/>
              </a:rPr>
              <a:t>Spontaneous</a:t>
            </a:r>
          </a:p>
          <a:p>
            <a:pPr lvl="2">
              <a:lnSpc>
                <a:spcPct val="80000"/>
              </a:lnSpc>
              <a:spcAft>
                <a:spcPts val="0"/>
              </a:spcAft>
              <a:buFont typeface="Arial" panose="020B0604020202020204" pitchFamily="34" charset="0"/>
              <a:buChar char="•"/>
              <a:defRPr/>
            </a:pPr>
            <a:r>
              <a:rPr lang="en-US" altLang="en-US" sz="2000" dirty="0">
                <a:ea typeface="ヒラギノ角ゴ Pro W3" charset="-128"/>
              </a:rPr>
              <a:t>Rupture of an apical, </a:t>
            </a:r>
            <a:r>
              <a:rPr lang="en-US" altLang="en-US" sz="2000" dirty="0" err="1">
                <a:ea typeface="ヒラギノ角ゴ Pro W3" charset="-128"/>
              </a:rPr>
              <a:t>subpleural</a:t>
            </a:r>
            <a:r>
              <a:rPr lang="en-US" altLang="en-US" sz="2000" dirty="0">
                <a:ea typeface="ヒラギノ角ゴ Pro W3" charset="-128"/>
              </a:rPr>
              <a:t> bleb or bulla</a:t>
            </a:r>
          </a:p>
          <a:p>
            <a:pPr lvl="2">
              <a:lnSpc>
                <a:spcPct val="80000"/>
              </a:lnSpc>
              <a:spcAft>
                <a:spcPts val="0"/>
              </a:spcAft>
              <a:buFont typeface="Arial" panose="020B0604020202020204" pitchFamily="34" charset="0"/>
              <a:buChar char="•"/>
              <a:defRPr/>
            </a:pPr>
            <a:r>
              <a:rPr lang="en-US" altLang="en-US" sz="2000" dirty="0">
                <a:ea typeface="ヒラギノ角ゴ Pro W3" charset="-128"/>
              </a:rPr>
              <a:t>Tall, thin males – ages 20-40</a:t>
            </a:r>
          </a:p>
          <a:p>
            <a:pPr lvl="1">
              <a:lnSpc>
                <a:spcPct val="80000"/>
              </a:lnSpc>
              <a:spcAft>
                <a:spcPts val="0"/>
              </a:spcAft>
              <a:buFont typeface="Arial" panose="020B0604020202020204" pitchFamily="34" charset="0"/>
              <a:buChar char="•"/>
              <a:defRPr/>
            </a:pPr>
            <a:r>
              <a:rPr lang="en-US" altLang="en-US" sz="2200" dirty="0">
                <a:ea typeface="ヒラギノ角ゴ Pro W3" charset="-128"/>
              </a:rPr>
              <a:t>Traumatic </a:t>
            </a:r>
          </a:p>
          <a:p>
            <a:pPr lvl="2">
              <a:lnSpc>
                <a:spcPct val="80000"/>
              </a:lnSpc>
              <a:spcAft>
                <a:spcPts val="0"/>
              </a:spcAft>
              <a:buFont typeface="Arial" panose="020B0604020202020204" pitchFamily="34" charset="0"/>
              <a:buChar char="•"/>
              <a:defRPr/>
            </a:pPr>
            <a:r>
              <a:rPr lang="en-US" altLang="en-US" sz="2000" dirty="0">
                <a:ea typeface="ヒラギノ角ゴ Pro W3" charset="-128"/>
              </a:rPr>
              <a:t>Traumatic or iatrogenic </a:t>
            </a:r>
          </a:p>
          <a:p>
            <a:endParaRPr lang="en-US" dirty="0"/>
          </a:p>
        </p:txBody>
      </p:sp>
    </p:spTree>
    <p:extLst>
      <p:ext uri="{BB962C8B-B14F-4D97-AF65-F5344CB8AC3E}">
        <p14:creationId xmlns:p14="http://schemas.microsoft.com/office/powerpoint/2010/main" val="5581317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Pneumothorax</a:t>
            </a:r>
            <a:endParaRPr lang="en-US" dirty="0"/>
          </a:p>
        </p:txBody>
      </p:sp>
      <p:sp>
        <p:nvSpPr>
          <p:cNvPr id="3" name="Content Placeholder 2"/>
          <p:cNvSpPr>
            <a:spLocks noGrp="1"/>
          </p:cNvSpPr>
          <p:nvPr>
            <p:ph idx="1"/>
          </p:nvPr>
        </p:nvSpPr>
        <p:spPr>
          <a:xfrm>
            <a:off x="818712" y="2222287"/>
            <a:ext cx="10554574" cy="4261640"/>
          </a:xfrm>
        </p:spPr>
        <p:txBody>
          <a:bodyPr>
            <a:normAutofit/>
          </a:bodyPr>
          <a:lstStyle/>
          <a:p>
            <a:pPr>
              <a:spcAft>
                <a:spcPts val="0"/>
              </a:spcAft>
              <a:buFont typeface="Arial" panose="020B0604020202020204" pitchFamily="34" charset="0"/>
              <a:buChar char="•"/>
              <a:defRPr/>
            </a:pPr>
            <a:r>
              <a:rPr lang="en-US" altLang="en-US" sz="3200">
                <a:ea typeface="ヒラギノ角ゴ Pro W3" charset="-128"/>
              </a:rPr>
              <a:t>Signs</a:t>
            </a:r>
          </a:p>
          <a:p>
            <a:pPr lvl="1">
              <a:spcAft>
                <a:spcPts val="0"/>
              </a:spcAft>
              <a:buFont typeface="Arial" panose="020B0604020202020204" pitchFamily="34" charset="0"/>
              <a:buChar char="•"/>
              <a:defRPr/>
            </a:pPr>
            <a:r>
              <a:rPr lang="en-US" altLang="en-US" sz="2800" dirty="0">
                <a:ea typeface="ヒラギノ角ゴ Pro W3" charset="-128"/>
              </a:rPr>
              <a:t>Visualization of the visceral pleural line </a:t>
            </a:r>
          </a:p>
          <a:p>
            <a:pPr lvl="1">
              <a:spcAft>
                <a:spcPts val="0"/>
              </a:spcAft>
              <a:buFont typeface="Arial" panose="020B0604020202020204" pitchFamily="34" charset="0"/>
              <a:buChar char="•"/>
              <a:defRPr/>
            </a:pPr>
            <a:r>
              <a:rPr lang="en-US" altLang="en-US" sz="2800" dirty="0">
                <a:ea typeface="ヒラギノ角ゴ Pro W3" charset="-128"/>
              </a:rPr>
              <a:t>Convex curve of the visceral pleural line </a:t>
            </a:r>
          </a:p>
          <a:p>
            <a:pPr lvl="2">
              <a:spcAft>
                <a:spcPts val="0"/>
              </a:spcAft>
              <a:buFont typeface="Arial" panose="020B0604020202020204" pitchFamily="34" charset="0"/>
              <a:buChar char="•"/>
              <a:defRPr/>
            </a:pPr>
            <a:r>
              <a:rPr lang="en-US" altLang="en-US" sz="2000" dirty="0">
                <a:ea typeface="ヒラギノ角ゴ Pro W3" charset="-128"/>
              </a:rPr>
              <a:t>Paralleling the contour of the chest wall</a:t>
            </a:r>
          </a:p>
          <a:p>
            <a:pPr lvl="1">
              <a:spcAft>
                <a:spcPts val="0"/>
              </a:spcAft>
              <a:buFont typeface="Arial" panose="020B0604020202020204" pitchFamily="34" charset="0"/>
              <a:buChar char="•"/>
              <a:defRPr/>
            </a:pPr>
            <a:r>
              <a:rPr lang="en-US" altLang="en-US" sz="2800" dirty="0">
                <a:ea typeface="ヒラギノ角ゴ Pro W3" charset="-128"/>
              </a:rPr>
              <a:t>Absence of lung marking</a:t>
            </a:r>
          </a:p>
          <a:p>
            <a:pPr lvl="2">
              <a:spcAft>
                <a:spcPts val="0"/>
              </a:spcAft>
              <a:buFont typeface="Arial" panose="020B0604020202020204" pitchFamily="34" charset="0"/>
              <a:buChar char="•"/>
              <a:defRPr/>
            </a:pPr>
            <a:r>
              <a:rPr lang="en-US" altLang="en-US" sz="2000" dirty="0">
                <a:ea typeface="ヒラギノ角ゴ Pro W3" charset="-128"/>
              </a:rPr>
              <a:t>Beyond the visceral pleural line</a:t>
            </a:r>
          </a:p>
          <a:p>
            <a:pPr lvl="1">
              <a:spcAft>
                <a:spcPts val="0"/>
              </a:spcAft>
              <a:buFont typeface="Arial" panose="020B0604020202020204" pitchFamily="34" charset="0"/>
              <a:buChar char="•"/>
              <a:defRPr/>
            </a:pPr>
            <a:r>
              <a:rPr lang="en-US" altLang="en-US" sz="2800" dirty="0">
                <a:ea typeface="ヒラギノ角ゴ Pro W3" charset="-128"/>
              </a:rPr>
              <a:t>Deep sulcus sign </a:t>
            </a:r>
          </a:p>
          <a:p>
            <a:pPr lvl="1">
              <a:spcAft>
                <a:spcPts val="0"/>
              </a:spcAft>
              <a:buFont typeface="Arial" panose="020B0604020202020204" pitchFamily="34" charset="0"/>
              <a:buChar char="•"/>
              <a:defRPr/>
            </a:pPr>
            <a:r>
              <a:rPr lang="en-US" altLang="en-US" sz="2800" dirty="0">
                <a:ea typeface="ヒラギノ角ゴ Pro W3" charset="-128"/>
              </a:rPr>
              <a:t>Air-fluid level in the pleural space </a:t>
            </a:r>
          </a:p>
          <a:p>
            <a:pPr lvl="2">
              <a:spcAft>
                <a:spcPts val="0"/>
              </a:spcAft>
              <a:buFont typeface="Arial" panose="020B0604020202020204" pitchFamily="34" charset="0"/>
              <a:buChar char="•"/>
              <a:defRPr/>
            </a:pPr>
            <a:r>
              <a:rPr lang="en-US" altLang="en-US" sz="2000" dirty="0" err="1">
                <a:ea typeface="ヒラギノ角ゴ Pro W3" charset="-128"/>
              </a:rPr>
              <a:t>Hydropneumothorax</a:t>
            </a:r>
            <a:r>
              <a:rPr lang="en-US" altLang="en-US" sz="2000" dirty="0">
                <a:ea typeface="ヒラギノ角ゴ Pro W3" charset="-128"/>
              </a:rPr>
              <a:t> </a:t>
            </a:r>
            <a:r>
              <a:rPr lang="en-US" altLang="en-US" sz="2000" dirty="0">
                <a:ea typeface="ヒラギノ角ゴ Pro W3" charset="-128"/>
                <a:sym typeface="Wingdings" charset="2"/>
              </a:rPr>
              <a:t> previously discussed</a:t>
            </a:r>
            <a:endParaRPr lang="en-US" altLang="en-US" sz="2000" dirty="0">
              <a:ea typeface="ヒラギノ角ゴ Pro W3" charset="-128"/>
            </a:endParaRPr>
          </a:p>
          <a:p>
            <a:endParaRPr lang="en-US" dirty="0"/>
          </a:p>
        </p:txBody>
      </p:sp>
    </p:spTree>
    <p:extLst>
      <p:ext uri="{BB962C8B-B14F-4D97-AF65-F5344CB8AC3E}">
        <p14:creationId xmlns:p14="http://schemas.microsoft.com/office/powerpoint/2010/main" val="2579290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Pneumothorax</a:t>
            </a:r>
            <a:endParaRPr lang="en-US" dirty="0"/>
          </a:p>
        </p:txBody>
      </p:sp>
      <p:pic>
        <p:nvPicPr>
          <p:cNvPr id="4" name="Picture 12"/>
          <p:cNvPicPr>
            <a:picLocks noChangeAspect="1"/>
          </p:cNvPicPr>
          <p:nvPr/>
        </p:nvPicPr>
        <p:blipFill>
          <a:blip r:embed="rId2">
            <a:extLst>
              <a:ext uri="{28A0092B-C50C-407E-A947-70E740481C1C}">
                <a14:useLocalDpi xmlns:a14="http://schemas.microsoft.com/office/drawing/2010/main" val="0"/>
              </a:ext>
            </a:extLst>
          </a:blip>
          <a:srcRect l="3722" t="3143" r="4271" b="27037"/>
          <a:stretch>
            <a:fillRect/>
          </a:stretch>
        </p:blipFill>
        <p:spPr bwMode="auto">
          <a:xfrm>
            <a:off x="0" y="1918884"/>
            <a:ext cx="4285318" cy="416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7"/>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4688377" y="1918883"/>
            <a:ext cx="2776452" cy="41601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l="4453" t="7085" r="6046" b="2847"/>
          <a:stretch>
            <a:fillRect/>
          </a:stretch>
        </p:blipFill>
        <p:spPr bwMode="auto">
          <a:xfrm>
            <a:off x="7867888" y="1918882"/>
            <a:ext cx="4347378" cy="416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10000" y="6210996"/>
            <a:ext cx="2561920" cy="369332"/>
          </a:xfrm>
          <a:prstGeom prst="rect">
            <a:avLst/>
          </a:prstGeom>
          <a:noFill/>
        </p:spPr>
        <p:txBody>
          <a:bodyPr wrap="none" rtlCol="0">
            <a:spAutoFit/>
          </a:bodyPr>
          <a:lstStyle/>
          <a:p>
            <a:r>
              <a:rPr lang="en-US" smtClean="0"/>
              <a:t>Visualized pleural line</a:t>
            </a:r>
            <a:endParaRPr lang="en-US"/>
          </a:p>
        </p:txBody>
      </p:sp>
      <p:sp>
        <p:nvSpPr>
          <p:cNvPr id="8" name="TextBox 7"/>
          <p:cNvSpPr txBox="1"/>
          <p:nvPr/>
        </p:nvSpPr>
        <p:spPr>
          <a:xfrm>
            <a:off x="9025112" y="6210993"/>
            <a:ext cx="2032929" cy="369332"/>
          </a:xfrm>
          <a:prstGeom prst="rect">
            <a:avLst/>
          </a:prstGeom>
          <a:noFill/>
        </p:spPr>
        <p:txBody>
          <a:bodyPr wrap="none" rtlCol="0">
            <a:spAutoFit/>
          </a:bodyPr>
          <a:lstStyle/>
          <a:p>
            <a:r>
              <a:rPr lang="en-US" smtClean="0"/>
              <a:t>Deep sulcus sign</a:t>
            </a:r>
            <a:endParaRPr lang="en-US"/>
          </a:p>
        </p:txBody>
      </p:sp>
    </p:spTree>
    <p:extLst>
      <p:ext uri="{BB962C8B-B14F-4D97-AF65-F5344CB8AC3E}">
        <p14:creationId xmlns:p14="http://schemas.microsoft.com/office/powerpoint/2010/main" val="11833237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cases</a:t>
            </a:r>
            <a:endParaRPr lang="en-US" dirty="0"/>
          </a:p>
        </p:txBody>
      </p:sp>
      <p:sp>
        <p:nvSpPr>
          <p:cNvPr id="3" name="Content Placeholder 2"/>
          <p:cNvSpPr>
            <a:spLocks noGrp="1"/>
          </p:cNvSpPr>
          <p:nvPr>
            <p:ph idx="1"/>
          </p:nvPr>
        </p:nvSpPr>
        <p:spPr/>
        <p:txBody>
          <a:bodyPr>
            <a:normAutofit/>
          </a:bodyPr>
          <a:lstStyle/>
          <a:p>
            <a:pPr marL="0" indent="0" algn="ctr">
              <a:buNone/>
            </a:pPr>
            <a:r>
              <a:rPr lang="en-US" sz="4800" dirty="0" smtClean="0"/>
              <a:t>Time for some practice!!!</a:t>
            </a:r>
            <a:endParaRPr lang="en-US" sz="4800" dirty="0"/>
          </a:p>
        </p:txBody>
      </p:sp>
    </p:spTree>
    <p:extLst>
      <p:ext uri="{BB962C8B-B14F-4D97-AF65-F5344CB8AC3E}">
        <p14:creationId xmlns:p14="http://schemas.microsoft.com/office/powerpoint/2010/main" val="6736530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98071" y="66502"/>
            <a:ext cx="3580454" cy="1791376"/>
          </a:xfrm>
        </p:spPr>
        <p:txBody>
          <a:bodyPr/>
          <a:lstStyle/>
          <a:p>
            <a:pPr eaLnBrk="1" fontAlgn="auto" hangingPunct="1">
              <a:spcAft>
                <a:spcPts val="0"/>
              </a:spcAft>
              <a:defRPr/>
            </a:pPr>
            <a:r>
              <a:rPr lang="en-US" dirty="0" smtClean="0"/>
              <a:t>ASK THE STUDENT</a:t>
            </a:r>
            <a:endParaRPr lang="en-US" dirty="0"/>
          </a:p>
        </p:txBody>
      </p:sp>
      <p:sp>
        <p:nvSpPr>
          <p:cNvPr id="11" name="Text Placeholder 2"/>
          <p:cNvSpPr txBox="1">
            <a:spLocks/>
          </p:cNvSpPr>
          <p:nvPr/>
        </p:nvSpPr>
        <p:spPr>
          <a:xfrm>
            <a:off x="602844" y="2177934"/>
            <a:ext cx="4517795" cy="4165531"/>
          </a:xfrm>
          <a:prstGeom prst="rect">
            <a:avLst/>
          </a:prstGeom>
        </p:spPr>
        <p:txBody>
          <a:bodyP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spcAft>
                <a:spcPts val="0"/>
              </a:spcAft>
              <a:buFont typeface="Arial" panose="020B0604020202020204" pitchFamily="34" charset="0"/>
              <a:buNone/>
              <a:defRPr/>
            </a:pPr>
            <a:r>
              <a:rPr lang="en-US" altLang="en-US" sz="2500" dirty="0" smtClean="0">
                <a:ea typeface="ヒラギノ角ゴ Pro W3" charset="-128"/>
              </a:rPr>
              <a:t>Describe the findings</a:t>
            </a:r>
          </a:p>
          <a:p>
            <a:pPr>
              <a:spcAft>
                <a:spcPts val="0"/>
              </a:spcAft>
              <a:buFont typeface="Arial" panose="020B0604020202020204" pitchFamily="34" charset="0"/>
              <a:buNone/>
              <a:defRPr/>
            </a:pPr>
            <a:endParaRPr lang="en-US" altLang="en-US" sz="2500" dirty="0" smtClean="0">
              <a:ea typeface="ヒラギノ角ゴ Pro W3" charset="-128"/>
            </a:endParaRPr>
          </a:p>
          <a:p>
            <a:pPr>
              <a:spcAft>
                <a:spcPts val="0"/>
              </a:spcAft>
              <a:buFont typeface="Arial" panose="020B0604020202020204" pitchFamily="34" charset="0"/>
              <a:buNone/>
              <a:defRPr/>
            </a:pPr>
            <a:r>
              <a:rPr lang="en-US" altLang="en-US" sz="2500" dirty="0" smtClean="0">
                <a:ea typeface="ヒラギノ角ゴ Pro W3" charset="-128"/>
              </a:rPr>
              <a:t>What is the diagnosis? </a:t>
            </a:r>
          </a:p>
          <a:p>
            <a:pPr>
              <a:spcAft>
                <a:spcPts val="0"/>
              </a:spcAft>
              <a:buFont typeface="Arial" panose="020B0604020202020204" pitchFamily="34" charset="0"/>
              <a:buNone/>
              <a:defRPr/>
            </a:pPr>
            <a:endParaRPr lang="en-US" altLang="en-US" sz="2500" dirty="0" smtClean="0">
              <a:ea typeface="ヒラギノ角ゴ Pro W3" charset="-128"/>
            </a:endParaRPr>
          </a:p>
          <a:p>
            <a:pPr>
              <a:spcAft>
                <a:spcPts val="0"/>
              </a:spcAft>
              <a:buFont typeface="Arial" panose="020B0604020202020204" pitchFamily="34" charset="0"/>
              <a:buNone/>
              <a:defRPr/>
            </a:pPr>
            <a:r>
              <a:rPr lang="en-US" altLang="en-US" sz="2500" dirty="0" smtClean="0">
                <a:ea typeface="ヒラギノ角ゴ Pro W3" charset="-128"/>
              </a:rPr>
              <a:t>You can tell the likely cause of the lung findings in this case. How? </a:t>
            </a:r>
          </a:p>
          <a:p>
            <a:pPr>
              <a:spcAft>
                <a:spcPts val="0"/>
              </a:spcAft>
              <a:buFont typeface="Arial" panose="020B0604020202020204" pitchFamily="34" charset="0"/>
              <a:buNone/>
              <a:defRPr/>
            </a:pPr>
            <a:endParaRPr lang="en-US" altLang="en-US" dirty="0" smtClean="0">
              <a:ea typeface="ヒラギノ角ゴ Pro W3" charset="-128"/>
            </a:endParaRPr>
          </a:p>
          <a:p>
            <a:pPr>
              <a:spcAft>
                <a:spcPts val="0"/>
              </a:spcAft>
              <a:buFont typeface="Arial" panose="020B0604020202020204" pitchFamily="34" charset="0"/>
              <a:buNone/>
              <a:defRPr/>
            </a:pPr>
            <a:endParaRPr lang="en-US" altLang="en-US" dirty="0" smtClean="0">
              <a:ea typeface="ヒラギノ角ゴ Pro W3" charset="-128"/>
            </a:endParaRPr>
          </a:p>
          <a:p>
            <a:pPr>
              <a:spcAft>
                <a:spcPts val="0"/>
              </a:spcAft>
              <a:buFont typeface="Arial" panose="020B0604020202020204" pitchFamily="34" charset="0"/>
              <a:buNone/>
              <a:defRPr/>
            </a:pPr>
            <a:endParaRPr lang="en-US" altLang="en-US" dirty="0" smtClean="0">
              <a:ea typeface="ヒラギノ角ゴ Pro W3" charset="-128"/>
            </a:endParaRPr>
          </a:p>
          <a:p>
            <a:pPr>
              <a:spcAft>
                <a:spcPts val="0"/>
              </a:spcAft>
              <a:buFont typeface="Arial" panose="020B0604020202020204" pitchFamily="34" charset="0"/>
              <a:buNone/>
              <a:defRPr/>
            </a:pPr>
            <a:endParaRPr lang="en-US" altLang="en-US" dirty="0">
              <a:ea typeface="ヒラギノ角ゴ Pro W3" charset="-128"/>
            </a:endParaRPr>
          </a:p>
        </p:txBody>
      </p:sp>
      <p:pic>
        <p:nvPicPr>
          <p:cNvPr id="1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6895" y="1"/>
            <a:ext cx="6905105" cy="690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221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 to Radiology</a:t>
            </a:r>
            <a:endParaRPr lang="en-US" dirty="0"/>
          </a:p>
        </p:txBody>
      </p:sp>
      <p:sp>
        <p:nvSpPr>
          <p:cNvPr id="3" name="Content Placeholder 2"/>
          <p:cNvSpPr>
            <a:spLocks noGrp="1"/>
          </p:cNvSpPr>
          <p:nvPr>
            <p:ph idx="1"/>
          </p:nvPr>
        </p:nvSpPr>
        <p:spPr/>
        <p:txBody>
          <a:bodyPr/>
          <a:lstStyle/>
          <a:p>
            <a:r>
              <a:rPr lang="en-US" dirty="0" smtClean="0"/>
              <a:t>There are several major modalities in radiology and each of them serve different purposes</a:t>
            </a:r>
          </a:p>
          <a:p>
            <a:pPr lvl="1"/>
            <a:r>
              <a:rPr lang="en-US" dirty="0" smtClean="0"/>
              <a:t>X-ray</a:t>
            </a:r>
          </a:p>
          <a:p>
            <a:pPr lvl="1"/>
            <a:r>
              <a:rPr lang="en-US" dirty="0" smtClean="0"/>
              <a:t>CT</a:t>
            </a:r>
          </a:p>
          <a:p>
            <a:pPr lvl="1"/>
            <a:r>
              <a:rPr lang="en-US" dirty="0" smtClean="0"/>
              <a:t>MRI</a:t>
            </a:r>
          </a:p>
          <a:p>
            <a:pPr lvl="1"/>
            <a:r>
              <a:rPr lang="en-US" dirty="0" smtClean="0"/>
              <a:t>Ultrasound</a:t>
            </a:r>
          </a:p>
          <a:p>
            <a:pPr lvl="1"/>
            <a:r>
              <a:rPr lang="en-US" dirty="0" smtClean="0"/>
              <a:t>Nuclear Medicine</a:t>
            </a:r>
          </a:p>
          <a:p>
            <a:pPr lvl="1"/>
            <a:r>
              <a:rPr lang="en-US" dirty="0" smtClean="0"/>
              <a:t>Fluoroscopy</a:t>
            </a:r>
          </a:p>
          <a:p>
            <a:pPr lvl="1"/>
            <a:r>
              <a:rPr lang="en-US" dirty="0" smtClean="0"/>
              <a:t>Molecular Imaging</a:t>
            </a:r>
            <a:endParaRPr lang="en-US" dirty="0"/>
          </a:p>
        </p:txBody>
      </p:sp>
      <p:sp>
        <p:nvSpPr>
          <p:cNvPr id="4" name="TextBox 3"/>
          <p:cNvSpPr txBox="1"/>
          <p:nvPr/>
        </p:nvSpPr>
        <p:spPr>
          <a:xfrm>
            <a:off x="6180083" y="3605049"/>
            <a:ext cx="5076496" cy="2308324"/>
          </a:xfrm>
          <a:prstGeom prst="rect">
            <a:avLst/>
          </a:prstGeom>
          <a:noFill/>
        </p:spPr>
        <p:txBody>
          <a:bodyPr wrap="square" rtlCol="0">
            <a:spAutoFit/>
          </a:bodyPr>
          <a:lstStyle/>
          <a:p>
            <a:r>
              <a:rPr lang="en-US" dirty="0" smtClean="0"/>
              <a:t>It’s Important for medical students to know the advantages and limitations of each imaging modality!!</a:t>
            </a:r>
          </a:p>
          <a:p>
            <a:endParaRPr lang="en-US" dirty="0"/>
          </a:p>
          <a:p>
            <a:r>
              <a:rPr lang="en-US" dirty="0" smtClean="0"/>
              <a:t>Many pathologies are not seen on different types of imaging studies </a:t>
            </a:r>
            <a:r>
              <a:rPr lang="mr-IN" dirty="0" smtClean="0"/>
              <a:t>–</a:t>
            </a:r>
            <a:r>
              <a:rPr lang="en-US" dirty="0" smtClean="0"/>
              <a:t> determining the right study will rely on your clinical skills and differential diagnosis.</a:t>
            </a:r>
            <a:endParaRPr lang="en-US" dirty="0"/>
          </a:p>
        </p:txBody>
      </p:sp>
    </p:spTree>
    <p:extLst>
      <p:ext uri="{BB962C8B-B14F-4D97-AF65-F5344CB8AC3E}">
        <p14:creationId xmlns:p14="http://schemas.microsoft.com/office/powerpoint/2010/main" val="16759866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28600" y="2111432"/>
            <a:ext cx="5041669" cy="4746568"/>
          </a:xfrm>
          <a:prstGeom prst="rect">
            <a:avLst/>
          </a:prstGeom>
        </p:spPr>
        <p:txBody>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spcAft>
                <a:spcPts val="0"/>
              </a:spcAft>
              <a:buFont typeface="Arial" panose="020B0604020202020204" pitchFamily="34" charset="0"/>
              <a:buNone/>
              <a:defRPr/>
            </a:pPr>
            <a:r>
              <a:rPr lang="en-US" altLang="en-US" sz="2400" dirty="0" smtClean="0">
                <a:ea typeface="ヒラギノ角ゴ Pro W3" charset="-128"/>
              </a:rPr>
              <a:t>Describe the findings</a:t>
            </a:r>
          </a:p>
          <a:p>
            <a:pPr>
              <a:spcAft>
                <a:spcPts val="0"/>
              </a:spcAft>
              <a:buFont typeface="Arial" panose="020B0604020202020204" pitchFamily="34" charset="0"/>
              <a:buNone/>
              <a:defRPr/>
            </a:pPr>
            <a:r>
              <a:rPr lang="en-US" altLang="en-US" dirty="0" smtClean="0">
                <a:ea typeface="ヒラギノ角ゴ Pro W3" charset="-128"/>
              </a:rPr>
              <a:t>Cardiomegaly, diffuse interstitial markings consistent with interstitial pulmonary edema, cephalization</a:t>
            </a:r>
          </a:p>
          <a:p>
            <a:pPr>
              <a:spcAft>
                <a:spcPts val="0"/>
              </a:spcAft>
              <a:buFont typeface="Arial" panose="020B0604020202020204" pitchFamily="34" charset="0"/>
              <a:buNone/>
              <a:defRPr/>
            </a:pPr>
            <a:endParaRPr lang="en-US" altLang="en-US" sz="2400" dirty="0" smtClean="0">
              <a:ea typeface="ヒラギノ角ゴ Pro W3" charset="-128"/>
            </a:endParaRPr>
          </a:p>
          <a:p>
            <a:pPr>
              <a:spcAft>
                <a:spcPts val="0"/>
              </a:spcAft>
              <a:buFont typeface="Arial" panose="020B0604020202020204" pitchFamily="34" charset="0"/>
              <a:buNone/>
              <a:defRPr/>
            </a:pPr>
            <a:r>
              <a:rPr lang="en-US" altLang="en-US" sz="2400" dirty="0" smtClean="0">
                <a:ea typeface="ヒラギノ角ゴ Pro W3" charset="-128"/>
              </a:rPr>
              <a:t>What is the diagnosis? </a:t>
            </a:r>
          </a:p>
          <a:p>
            <a:pPr>
              <a:spcAft>
                <a:spcPts val="0"/>
              </a:spcAft>
              <a:buFont typeface="Arial" panose="020B0604020202020204" pitchFamily="34" charset="0"/>
              <a:buNone/>
              <a:defRPr/>
            </a:pPr>
            <a:r>
              <a:rPr lang="en-US" altLang="en-US" dirty="0" smtClean="0">
                <a:ea typeface="ヒラギノ角ゴ Pro W3" charset="-128"/>
              </a:rPr>
              <a:t>Cardiogenic pulmonary edema</a:t>
            </a:r>
          </a:p>
          <a:p>
            <a:pPr>
              <a:spcAft>
                <a:spcPts val="0"/>
              </a:spcAft>
              <a:buFont typeface="Arial" panose="020B0604020202020204" pitchFamily="34" charset="0"/>
              <a:buNone/>
              <a:defRPr/>
            </a:pPr>
            <a:endParaRPr lang="en-US" altLang="en-US" sz="2400" dirty="0" smtClean="0">
              <a:ea typeface="ヒラギノ角ゴ Pro W3" charset="-128"/>
            </a:endParaRPr>
          </a:p>
          <a:p>
            <a:pPr>
              <a:spcAft>
                <a:spcPts val="0"/>
              </a:spcAft>
              <a:buFont typeface="Arial" panose="020B0604020202020204" pitchFamily="34" charset="0"/>
              <a:buNone/>
              <a:defRPr/>
            </a:pPr>
            <a:r>
              <a:rPr lang="en-US" altLang="en-US" sz="2400" dirty="0" smtClean="0">
                <a:ea typeface="ヒラギノ角ゴ Pro W3" charset="-128"/>
              </a:rPr>
              <a:t>You can tell the likely cause of the findings in this case. How? </a:t>
            </a:r>
          </a:p>
          <a:p>
            <a:pPr>
              <a:spcAft>
                <a:spcPts val="0"/>
              </a:spcAft>
              <a:buFont typeface="Arial" panose="020B0604020202020204" pitchFamily="34" charset="0"/>
              <a:buNone/>
              <a:defRPr/>
            </a:pPr>
            <a:r>
              <a:rPr lang="en-US" altLang="en-US" dirty="0" smtClean="0">
                <a:ea typeface="ヒラギノ角ゴ Pro W3" charset="-128"/>
              </a:rPr>
              <a:t>Cardiomegaly makes congestive heart failure the cause of the interstitial edema</a:t>
            </a:r>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0269" y="-1"/>
            <a:ext cx="6921731" cy="692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98071" y="66502"/>
            <a:ext cx="3580454" cy="1791376"/>
          </a:xfrm>
        </p:spPr>
        <p:txBody>
          <a:bodyPr/>
          <a:lstStyle/>
          <a:p>
            <a:pPr eaLnBrk="1" fontAlgn="auto" hangingPunct="1">
              <a:spcAft>
                <a:spcPts val="0"/>
              </a:spcAft>
              <a:defRPr/>
            </a:pPr>
            <a:r>
              <a:rPr lang="en-US" dirty="0" smtClean="0"/>
              <a:t>ASK THE STUDENT</a:t>
            </a:r>
            <a:endParaRPr lang="en-US" dirty="0"/>
          </a:p>
        </p:txBody>
      </p:sp>
    </p:spTree>
    <p:extLst>
      <p:ext uri="{BB962C8B-B14F-4D97-AF65-F5344CB8AC3E}">
        <p14:creationId xmlns:p14="http://schemas.microsoft.com/office/powerpoint/2010/main" val="17984289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4081" y="257695"/>
            <a:ext cx="2949178" cy="1600200"/>
          </a:xfrm>
        </p:spPr>
        <p:txBody>
          <a:bodyPr/>
          <a:lstStyle/>
          <a:p>
            <a:pPr eaLnBrk="1" fontAlgn="auto" hangingPunct="1">
              <a:spcAft>
                <a:spcPts val="0"/>
              </a:spcAft>
              <a:defRPr/>
            </a:pPr>
            <a:r>
              <a:rPr lang="en-US" dirty="0" smtClean="0"/>
              <a:t>ASK ANOTHER STUDENT</a:t>
            </a:r>
            <a:endParaRPr lang="en-US" dirty="0"/>
          </a:p>
        </p:txBody>
      </p:sp>
      <p:sp>
        <p:nvSpPr>
          <p:cNvPr id="5" name="Text Placeholder 2"/>
          <p:cNvSpPr txBox="1">
            <a:spLocks/>
          </p:cNvSpPr>
          <p:nvPr/>
        </p:nvSpPr>
        <p:spPr>
          <a:xfrm>
            <a:off x="840000" y="2261062"/>
            <a:ext cx="3981382" cy="3607926"/>
          </a:xfrm>
          <a:prstGeom prst="rect">
            <a:avLst/>
          </a:prstGeom>
        </p:spPr>
        <p:txBody>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spcAft>
                <a:spcPts val="0"/>
              </a:spcAft>
              <a:buFont typeface="Arial" panose="020B0604020202020204" pitchFamily="34" charset="0"/>
              <a:buNone/>
              <a:defRPr/>
            </a:pPr>
            <a:r>
              <a:rPr lang="en-US" altLang="en-US" sz="2800" dirty="0" smtClean="0">
                <a:ea typeface="ヒラギノ角ゴ Pro W3" charset="-128"/>
              </a:rPr>
              <a:t>Describe the findings</a:t>
            </a:r>
          </a:p>
          <a:p>
            <a:pPr>
              <a:spcAft>
                <a:spcPts val="0"/>
              </a:spcAft>
              <a:buFont typeface="Arial" panose="020B0604020202020204" pitchFamily="34" charset="0"/>
              <a:buNone/>
              <a:defRPr/>
            </a:pPr>
            <a:endParaRPr lang="en-US" altLang="en-US" sz="2800" dirty="0" smtClean="0">
              <a:ea typeface="ヒラギノ角ゴ Pro W3" charset="-128"/>
            </a:endParaRPr>
          </a:p>
          <a:p>
            <a:pPr>
              <a:spcAft>
                <a:spcPts val="0"/>
              </a:spcAft>
              <a:buFont typeface="Arial" panose="020B0604020202020204" pitchFamily="34" charset="0"/>
              <a:buNone/>
              <a:defRPr/>
            </a:pPr>
            <a:r>
              <a:rPr lang="en-US" altLang="en-US" sz="2800" dirty="0" smtClean="0">
                <a:ea typeface="ヒラギノ角ゴ Pro W3" charset="-128"/>
              </a:rPr>
              <a:t>How would this patient present? </a:t>
            </a:r>
          </a:p>
          <a:p>
            <a:pPr>
              <a:spcAft>
                <a:spcPts val="0"/>
              </a:spcAft>
              <a:buFont typeface="Arial" panose="020B0604020202020204" pitchFamily="34" charset="0"/>
              <a:buNone/>
              <a:defRPr/>
            </a:pPr>
            <a:endParaRPr lang="en-US" altLang="en-US" sz="2800" dirty="0" smtClean="0">
              <a:ea typeface="ヒラギノ角ゴ Pro W3" charset="-128"/>
            </a:endParaRPr>
          </a:p>
          <a:p>
            <a:pPr>
              <a:spcAft>
                <a:spcPts val="0"/>
              </a:spcAft>
              <a:buFont typeface="Arial" panose="020B0604020202020204" pitchFamily="34" charset="0"/>
              <a:buNone/>
              <a:defRPr/>
            </a:pPr>
            <a:r>
              <a:rPr lang="en-US" altLang="en-US" sz="2800" dirty="0" smtClean="0">
                <a:ea typeface="ヒラギノ角ゴ Pro W3" charset="-128"/>
              </a:rPr>
              <a:t>What is the next step? </a:t>
            </a:r>
          </a:p>
          <a:p>
            <a:pPr>
              <a:spcAft>
                <a:spcPts val="0"/>
              </a:spcAft>
              <a:buFont typeface="Arial" panose="020B0604020202020204" pitchFamily="34" charset="0"/>
              <a:buNone/>
              <a:defRPr/>
            </a:pPr>
            <a:endParaRPr lang="en-US" altLang="en-US" sz="2000" dirty="0">
              <a:ea typeface="ヒラギノ角ゴ Pro W3" charset="-128"/>
            </a:endParaRPr>
          </a:p>
        </p:txBody>
      </p:sp>
      <p:pic>
        <p:nvPicPr>
          <p:cNvPr id="6" name="Picture 4" descr="pneumothorax-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3149" y="0"/>
            <a:ext cx="6738851" cy="682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504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32756" y="2128058"/>
            <a:ext cx="5070764" cy="4438997"/>
          </a:xfrm>
          <a:prstGeom prst="rect">
            <a:avLst/>
          </a:prstGeom>
        </p:spPr>
        <p:txBody>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spcAft>
                <a:spcPts val="0"/>
              </a:spcAft>
              <a:buFont typeface="Arial" panose="020B0604020202020204" pitchFamily="34" charset="0"/>
              <a:buNone/>
              <a:defRPr/>
            </a:pPr>
            <a:r>
              <a:rPr lang="en-US" altLang="en-US" sz="2400" dirty="0" smtClean="0">
                <a:ea typeface="ヒラギノ角ゴ Pro W3" charset="-128"/>
              </a:rPr>
              <a:t>Describe the findings</a:t>
            </a:r>
          </a:p>
          <a:p>
            <a:pPr>
              <a:spcAft>
                <a:spcPts val="0"/>
              </a:spcAft>
              <a:buFont typeface="Arial" panose="020B0604020202020204" pitchFamily="34" charset="0"/>
              <a:buNone/>
              <a:defRPr/>
            </a:pPr>
            <a:r>
              <a:rPr lang="en-US" altLang="en-US" dirty="0" smtClean="0">
                <a:ea typeface="ヒラギノ角ゴ Pro W3" charset="-128"/>
              </a:rPr>
              <a:t>Visualization of the edge of the lung consistent with pneumothorax. Notice the different spacing of the left upper ribs compared to the right. </a:t>
            </a:r>
          </a:p>
          <a:p>
            <a:pPr>
              <a:spcAft>
                <a:spcPts val="0"/>
              </a:spcAft>
              <a:buFont typeface="Arial" panose="020B0604020202020204" pitchFamily="34" charset="0"/>
              <a:buNone/>
              <a:defRPr/>
            </a:pPr>
            <a:endParaRPr lang="en-US" altLang="en-US" dirty="0" smtClean="0">
              <a:ea typeface="ヒラギノ角ゴ Pro W3" charset="-128"/>
            </a:endParaRPr>
          </a:p>
          <a:p>
            <a:pPr>
              <a:spcAft>
                <a:spcPts val="0"/>
              </a:spcAft>
              <a:buFont typeface="Arial" panose="020B0604020202020204" pitchFamily="34" charset="0"/>
              <a:buNone/>
              <a:defRPr/>
            </a:pPr>
            <a:r>
              <a:rPr lang="en-US" altLang="en-US" sz="2400" dirty="0" smtClean="0">
                <a:ea typeface="ヒラギノ角ゴ Pro W3" charset="-128"/>
              </a:rPr>
              <a:t>How would this patient present? </a:t>
            </a:r>
          </a:p>
          <a:p>
            <a:pPr>
              <a:spcAft>
                <a:spcPts val="0"/>
              </a:spcAft>
              <a:buFont typeface="Arial" panose="020B0604020202020204" pitchFamily="34" charset="0"/>
              <a:buNone/>
              <a:defRPr/>
            </a:pPr>
            <a:r>
              <a:rPr lang="en-US" altLang="en-US" dirty="0" smtClean="0">
                <a:ea typeface="ヒラギノ角ゴ Pro W3" charset="-128"/>
              </a:rPr>
              <a:t>Shortness of breath, chest pain, often acute</a:t>
            </a:r>
          </a:p>
          <a:p>
            <a:pPr>
              <a:spcAft>
                <a:spcPts val="0"/>
              </a:spcAft>
              <a:buFont typeface="Arial" panose="020B0604020202020204" pitchFamily="34" charset="0"/>
              <a:buNone/>
              <a:defRPr/>
            </a:pPr>
            <a:endParaRPr lang="en-US" altLang="en-US" dirty="0" smtClean="0">
              <a:ea typeface="ヒラギノ角ゴ Pro W3" charset="-128"/>
            </a:endParaRPr>
          </a:p>
          <a:p>
            <a:pPr>
              <a:spcAft>
                <a:spcPts val="0"/>
              </a:spcAft>
              <a:buFont typeface="Arial" panose="020B0604020202020204" pitchFamily="34" charset="0"/>
              <a:buNone/>
              <a:defRPr/>
            </a:pPr>
            <a:r>
              <a:rPr lang="en-US" altLang="en-US" sz="2400" dirty="0" smtClean="0">
                <a:ea typeface="ヒラギノ角ゴ Pro W3" charset="-128"/>
              </a:rPr>
              <a:t>What is the next step?</a:t>
            </a:r>
          </a:p>
          <a:p>
            <a:pPr>
              <a:spcAft>
                <a:spcPts val="0"/>
              </a:spcAft>
              <a:buFont typeface="Arial" panose="020B0604020202020204" pitchFamily="34" charset="0"/>
              <a:buNone/>
              <a:defRPr/>
            </a:pPr>
            <a:r>
              <a:rPr lang="en-US" altLang="en-US" dirty="0" smtClean="0">
                <a:ea typeface="ヒラギノ角ゴ Pro W3" charset="-128"/>
              </a:rPr>
              <a:t>Chest tube</a:t>
            </a:r>
            <a:r>
              <a:rPr lang="en-US" altLang="en-US" sz="2400" dirty="0" smtClean="0">
                <a:ea typeface="ヒラギノ角ゴ Pro W3" charset="-128"/>
              </a:rPr>
              <a:t> </a:t>
            </a:r>
          </a:p>
        </p:txBody>
      </p:sp>
      <p:pic>
        <p:nvPicPr>
          <p:cNvPr id="5" name="Picture 4" descr="pneumothorax-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9775" y="0"/>
            <a:ext cx="6722225" cy="681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4648200" y="1143000"/>
            <a:ext cx="3810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264081" y="257695"/>
            <a:ext cx="2949178" cy="1600200"/>
          </a:xfrm>
        </p:spPr>
        <p:txBody>
          <a:bodyPr/>
          <a:lstStyle/>
          <a:p>
            <a:pPr eaLnBrk="1" fontAlgn="auto" hangingPunct="1">
              <a:spcAft>
                <a:spcPts val="0"/>
              </a:spcAft>
              <a:defRPr/>
            </a:pPr>
            <a:r>
              <a:rPr lang="en-US" dirty="0" smtClean="0"/>
              <a:t>ASK ANOTHER STUDENT</a:t>
            </a:r>
            <a:endParaRPr lang="en-US" dirty="0"/>
          </a:p>
        </p:txBody>
      </p:sp>
    </p:spTree>
    <p:extLst>
      <p:ext uri="{BB962C8B-B14F-4D97-AF65-F5344CB8AC3E}">
        <p14:creationId xmlns:p14="http://schemas.microsoft.com/office/powerpoint/2010/main" val="21241015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3957" y="274320"/>
            <a:ext cx="2949178" cy="1600200"/>
          </a:xfrm>
        </p:spPr>
        <p:txBody>
          <a:bodyPr/>
          <a:lstStyle/>
          <a:p>
            <a:pPr eaLnBrk="1" fontAlgn="auto" hangingPunct="1">
              <a:spcAft>
                <a:spcPts val="0"/>
              </a:spcAft>
              <a:defRPr/>
            </a:pPr>
            <a:r>
              <a:rPr lang="en-US" dirty="0" smtClean="0"/>
              <a:t>ASK ANOTHER STUDENT</a:t>
            </a:r>
            <a:endParaRPr lang="en-US" dirty="0"/>
          </a:p>
        </p:txBody>
      </p:sp>
      <p:sp>
        <p:nvSpPr>
          <p:cNvPr id="6" name="Text Placeholder 2"/>
          <p:cNvSpPr txBox="1">
            <a:spLocks/>
          </p:cNvSpPr>
          <p:nvPr/>
        </p:nvSpPr>
        <p:spPr>
          <a:xfrm>
            <a:off x="623869" y="2493818"/>
            <a:ext cx="4430269" cy="3391795"/>
          </a:xfrm>
          <a:prstGeom prst="rect">
            <a:avLst/>
          </a:prstGeom>
        </p:spPr>
        <p:txBody>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spcAft>
                <a:spcPts val="0"/>
              </a:spcAft>
              <a:buFont typeface="Arial" panose="020B0604020202020204" pitchFamily="34" charset="0"/>
              <a:buNone/>
              <a:defRPr/>
            </a:pPr>
            <a:r>
              <a:rPr lang="en-US" altLang="en-US" sz="2800" dirty="0" smtClean="0">
                <a:ea typeface="ヒラギノ角ゴ Pro W3" charset="-128"/>
              </a:rPr>
              <a:t>Describe the findings. </a:t>
            </a:r>
          </a:p>
          <a:p>
            <a:pPr>
              <a:spcAft>
                <a:spcPts val="0"/>
              </a:spcAft>
              <a:buFont typeface="Arial" panose="020B0604020202020204" pitchFamily="34" charset="0"/>
              <a:buNone/>
              <a:defRPr/>
            </a:pPr>
            <a:endParaRPr lang="en-US" altLang="en-US" sz="2800" dirty="0" smtClean="0">
              <a:ea typeface="ヒラギノ角ゴ Pro W3" charset="-128"/>
            </a:endParaRPr>
          </a:p>
          <a:p>
            <a:pPr>
              <a:spcAft>
                <a:spcPts val="0"/>
              </a:spcAft>
              <a:buFont typeface="Arial" panose="020B0604020202020204" pitchFamily="34" charset="0"/>
              <a:buNone/>
              <a:defRPr/>
            </a:pPr>
            <a:r>
              <a:rPr lang="en-US" altLang="en-US" sz="2800" dirty="0" smtClean="0">
                <a:ea typeface="ヒラギノ角ゴ Pro W3" charset="-128"/>
              </a:rPr>
              <a:t>What is the diagnosis? </a:t>
            </a:r>
          </a:p>
          <a:p>
            <a:pPr>
              <a:spcAft>
                <a:spcPts val="0"/>
              </a:spcAft>
              <a:buFont typeface="Arial" panose="020B0604020202020204" pitchFamily="34" charset="0"/>
              <a:buNone/>
              <a:defRPr/>
            </a:pPr>
            <a:endParaRPr lang="en-US" altLang="en-US" sz="2800" dirty="0" smtClean="0">
              <a:ea typeface="ヒラギノ角ゴ Pro W3" charset="-128"/>
            </a:endParaRPr>
          </a:p>
          <a:p>
            <a:pPr>
              <a:spcAft>
                <a:spcPts val="0"/>
              </a:spcAft>
              <a:buFont typeface="Arial" panose="020B0604020202020204" pitchFamily="34" charset="0"/>
              <a:buNone/>
              <a:defRPr/>
            </a:pPr>
            <a:r>
              <a:rPr lang="en-US" altLang="en-US" sz="2800" dirty="0" smtClean="0">
                <a:ea typeface="ヒラギノ角ゴ Pro W3" charset="-128"/>
              </a:rPr>
              <a:t>Why is this different from the last case? </a:t>
            </a:r>
            <a:endParaRPr lang="en-US" altLang="en-US" sz="2800" dirty="0">
              <a:ea typeface="ヒラギノ角ゴ Pro W3" charset="-128"/>
            </a:endParaRPr>
          </a:p>
        </p:txBody>
      </p:sp>
      <p:pic>
        <p:nvPicPr>
          <p:cNvPr id="7" name="Picture 4" descr="tension-pneumothorax-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6277" y="0"/>
            <a:ext cx="6655724" cy="685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1539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90451" y="2043545"/>
            <a:ext cx="4480560" cy="4794609"/>
          </a:xfrm>
          <a:prstGeom prst="rect">
            <a:avLst/>
          </a:prstGeom>
        </p:spPr>
        <p:txBody>
          <a:bodyP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spcAft>
                <a:spcPts val="0"/>
              </a:spcAft>
              <a:buFont typeface="Arial" panose="020B0604020202020204" pitchFamily="34" charset="0"/>
              <a:buNone/>
              <a:defRPr/>
            </a:pPr>
            <a:r>
              <a:rPr lang="en-US" altLang="en-US" sz="2500" dirty="0" smtClean="0">
                <a:ea typeface="ヒラギノ角ゴ Pro W3" charset="-128"/>
              </a:rPr>
              <a:t>Describe the findings. </a:t>
            </a:r>
          </a:p>
          <a:p>
            <a:pPr>
              <a:spcAft>
                <a:spcPts val="0"/>
              </a:spcAft>
              <a:buFont typeface="Arial" panose="020B0604020202020204" pitchFamily="34" charset="0"/>
              <a:buNone/>
              <a:defRPr/>
            </a:pPr>
            <a:r>
              <a:rPr lang="en-US" altLang="en-US" sz="2000" dirty="0" smtClean="0">
                <a:ea typeface="ヒラギノ角ゴ Pro W3" charset="-128"/>
              </a:rPr>
              <a:t>Right sided pneumothorax. Shift of the mediastinum to the left. </a:t>
            </a:r>
          </a:p>
          <a:p>
            <a:pPr>
              <a:spcAft>
                <a:spcPts val="0"/>
              </a:spcAft>
              <a:buFont typeface="Arial" panose="020B0604020202020204" pitchFamily="34" charset="0"/>
              <a:buNone/>
              <a:defRPr/>
            </a:pPr>
            <a:endParaRPr lang="en-US" altLang="en-US" sz="2500" dirty="0" smtClean="0">
              <a:ea typeface="ヒラギノ角ゴ Pro W3" charset="-128"/>
            </a:endParaRPr>
          </a:p>
          <a:p>
            <a:pPr>
              <a:spcAft>
                <a:spcPts val="0"/>
              </a:spcAft>
              <a:buFont typeface="Arial" panose="020B0604020202020204" pitchFamily="34" charset="0"/>
              <a:buNone/>
              <a:defRPr/>
            </a:pPr>
            <a:r>
              <a:rPr lang="en-US" altLang="en-US" sz="2500" dirty="0" smtClean="0">
                <a:ea typeface="ヒラギノ角ゴ Pro W3" charset="-128"/>
              </a:rPr>
              <a:t>What is the diagnosis? </a:t>
            </a:r>
          </a:p>
          <a:p>
            <a:pPr>
              <a:spcAft>
                <a:spcPts val="0"/>
              </a:spcAft>
              <a:buFont typeface="Arial" panose="020B0604020202020204" pitchFamily="34" charset="0"/>
              <a:buNone/>
              <a:defRPr/>
            </a:pPr>
            <a:r>
              <a:rPr lang="en-US" altLang="en-US" sz="2000" dirty="0" smtClean="0">
                <a:ea typeface="ヒラギノ角ゴ Pro W3" charset="-128"/>
              </a:rPr>
              <a:t>Tension pneumothorax</a:t>
            </a:r>
          </a:p>
          <a:p>
            <a:pPr>
              <a:spcAft>
                <a:spcPts val="0"/>
              </a:spcAft>
              <a:buFont typeface="Arial" panose="020B0604020202020204" pitchFamily="34" charset="0"/>
              <a:buNone/>
              <a:defRPr/>
            </a:pPr>
            <a:endParaRPr lang="en-US" altLang="en-US" sz="2500" dirty="0" smtClean="0">
              <a:ea typeface="ヒラギノ角ゴ Pro W3" charset="-128"/>
            </a:endParaRPr>
          </a:p>
          <a:p>
            <a:pPr>
              <a:spcAft>
                <a:spcPts val="0"/>
              </a:spcAft>
              <a:buFont typeface="Arial" panose="020B0604020202020204" pitchFamily="34" charset="0"/>
              <a:buNone/>
              <a:defRPr/>
            </a:pPr>
            <a:r>
              <a:rPr lang="en-US" altLang="en-US" sz="2500" dirty="0" smtClean="0">
                <a:ea typeface="ヒラギノ角ゴ Pro W3" charset="-128"/>
              </a:rPr>
              <a:t>Why is this different from the last case? </a:t>
            </a:r>
          </a:p>
          <a:p>
            <a:pPr>
              <a:spcAft>
                <a:spcPts val="0"/>
              </a:spcAft>
              <a:buFont typeface="Arial" panose="020B0604020202020204" pitchFamily="34" charset="0"/>
              <a:buNone/>
              <a:defRPr/>
            </a:pPr>
            <a:r>
              <a:rPr lang="en-US" altLang="en-US" sz="2000" dirty="0" smtClean="0">
                <a:ea typeface="ヒラギノ角ゴ Pro W3" charset="-128"/>
              </a:rPr>
              <a:t>This is a surgical emergency and can cause rapid cardiopulmonary collapse</a:t>
            </a:r>
            <a:endParaRPr lang="en-US" altLang="en-US" sz="2000" dirty="0">
              <a:ea typeface="ヒラギノ角ゴ Pro W3" charset="-128"/>
            </a:endParaRPr>
          </a:p>
        </p:txBody>
      </p:sp>
      <p:pic>
        <p:nvPicPr>
          <p:cNvPr id="5" name="Picture 4" descr="tension-pneumothorax-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2903" y="0"/>
            <a:ext cx="6639098" cy="683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13957" y="274320"/>
            <a:ext cx="2949178" cy="1600200"/>
          </a:xfrm>
        </p:spPr>
        <p:txBody>
          <a:bodyPr/>
          <a:lstStyle/>
          <a:p>
            <a:pPr eaLnBrk="1" fontAlgn="auto" hangingPunct="1">
              <a:spcAft>
                <a:spcPts val="0"/>
              </a:spcAft>
              <a:defRPr/>
            </a:pPr>
            <a:r>
              <a:rPr lang="en-US" dirty="0" smtClean="0"/>
              <a:t>ASK ANOTHER STUDENT</a:t>
            </a:r>
            <a:endParaRPr lang="en-US" dirty="0"/>
          </a:p>
        </p:txBody>
      </p:sp>
    </p:spTree>
    <p:extLst>
      <p:ext uri="{BB962C8B-B14F-4D97-AF65-F5344CB8AC3E}">
        <p14:creationId xmlns:p14="http://schemas.microsoft.com/office/powerpoint/2010/main" val="16385163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14204" y="274320"/>
            <a:ext cx="2949178" cy="1600200"/>
          </a:xfrm>
        </p:spPr>
        <p:txBody>
          <a:bodyPr/>
          <a:lstStyle/>
          <a:p>
            <a:pPr eaLnBrk="1" fontAlgn="auto" hangingPunct="1">
              <a:spcAft>
                <a:spcPts val="0"/>
              </a:spcAft>
              <a:defRPr/>
            </a:pPr>
            <a:r>
              <a:rPr lang="en-US" dirty="0" smtClean="0"/>
              <a:t>ASK ANOTHER STUDENT</a:t>
            </a:r>
            <a:endParaRPr lang="en-US" dirty="0"/>
          </a:p>
        </p:txBody>
      </p:sp>
      <p:sp>
        <p:nvSpPr>
          <p:cNvPr id="9" name="Text Placeholder 2"/>
          <p:cNvSpPr txBox="1">
            <a:spLocks/>
          </p:cNvSpPr>
          <p:nvPr/>
        </p:nvSpPr>
        <p:spPr>
          <a:xfrm>
            <a:off x="415636" y="2427316"/>
            <a:ext cx="4189615" cy="3441672"/>
          </a:xfrm>
          <a:prstGeom prst="rect">
            <a:avLst/>
          </a:prstGeom>
        </p:spPr>
        <p:txBody>
          <a:bodyP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spcAft>
                <a:spcPts val="0"/>
              </a:spcAft>
              <a:buFont typeface="Arial" panose="020B0604020202020204" pitchFamily="34" charset="0"/>
              <a:buNone/>
              <a:defRPr/>
            </a:pPr>
            <a:r>
              <a:rPr lang="en-US" altLang="en-US" sz="2400" dirty="0" smtClean="0">
                <a:ea typeface="ヒラギノ角ゴ Pro W3" charset="-128"/>
              </a:rPr>
              <a:t>Describe the findings. </a:t>
            </a:r>
          </a:p>
          <a:p>
            <a:pPr>
              <a:spcAft>
                <a:spcPts val="0"/>
              </a:spcAft>
              <a:buFont typeface="Arial" panose="020B0604020202020204" pitchFamily="34" charset="0"/>
              <a:buNone/>
              <a:defRPr/>
            </a:pPr>
            <a:endParaRPr lang="en-US" altLang="en-US" sz="2400" dirty="0" smtClean="0">
              <a:ea typeface="ヒラギノ角ゴ Pro W3" charset="-128"/>
            </a:endParaRPr>
          </a:p>
          <a:p>
            <a:pPr>
              <a:spcAft>
                <a:spcPts val="0"/>
              </a:spcAft>
              <a:buFont typeface="Arial" panose="020B0604020202020204" pitchFamily="34" charset="0"/>
              <a:buNone/>
              <a:defRPr/>
            </a:pPr>
            <a:r>
              <a:rPr lang="en-US" altLang="en-US" sz="2400" dirty="0" smtClean="0">
                <a:ea typeface="ヒラギノ角ゴ Pro W3" charset="-128"/>
              </a:rPr>
              <a:t>What might cause this finding?</a:t>
            </a:r>
          </a:p>
          <a:p>
            <a:pPr>
              <a:spcAft>
                <a:spcPts val="0"/>
              </a:spcAft>
              <a:buFont typeface="Arial" panose="020B0604020202020204" pitchFamily="34" charset="0"/>
              <a:buNone/>
              <a:defRPr/>
            </a:pPr>
            <a:endParaRPr lang="en-US" altLang="en-US" sz="2400" dirty="0" smtClean="0">
              <a:ea typeface="ヒラギノ角ゴ Pro W3" charset="-128"/>
            </a:endParaRPr>
          </a:p>
          <a:p>
            <a:pPr>
              <a:spcAft>
                <a:spcPts val="0"/>
              </a:spcAft>
              <a:buFont typeface="Arial" panose="020B0604020202020204" pitchFamily="34" charset="0"/>
              <a:buNone/>
              <a:defRPr/>
            </a:pPr>
            <a:r>
              <a:rPr lang="en-US" altLang="en-US" sz="2400" dirty="0" smtClean="0">
                <a:ea typeface="ヒラギノ角ゴ Pro W3" charset="-128"/>
              </a:rPr>
              <a:t>What is the next step?</a:t>
            </a:r>
          </a:p>
          <a:p>
            <a:pPr>
              <a:spcAft>
                <a:spcPts val="0"/>
              </a:spcAft>
              <a:buFont typeface="Arial" panose="020B0604020202020204" pitchFamily="34" charset="0"/>
              <a:buNone/>
              <a:defRPr/>
            </a:pPr>
            <a:endParaRPr lang="en-US" altLang="en-US" sz="2400" dirty="0" smtClean="0">
              <a:ea typeface="ヒラギノ角ゴ Pro W3" charset="-128"/>
            </a:endParaRPr>
          </a:p>
          <a:p>
            <a:pPr>
              <a:spcAft>
                <a:spcPts val="0"/>
              </a:spcAft>
              <a:buFont typeface="Arial" panose="020B0604020202020204" pitchFamily="34" charset="0"/>
              <a:buNone/>
              <a:defRPr/>
            </a:pPr>
            <a:r>
              <a:rPr lang="en-US" altLang="en-US" sz="2400" dirty="0" smtClean="0">
                <a:ea typeface="ヒラギノ角ゴ Pro W3" charset="-128"/>
              </a:rPr>
              <a:t>What in the </a:t>
            </a:r>
            <a:r>
              <a:rPr lang="en-US" altLang="en-US" sz="2400" dirty="0" err="1" smtClean="0">
                <a:ea typeface="ヒラギノ角ゴ Pro W3" charset="-128"/>
              </a:rPr>
              <a:t>pt’s</a:t>
            </a:r>
            <a:r>
              <a:rPr lang="en-US" altLang="en-US" sz="2400" dirty="0" smtClean="0">
                <a:ea typeface="ヒラギノ角ゴ Pro W3" charset="-128"/>
              </a:rPr>
              <a:t> history can narrow your differential?</a:t>
            </a:r>
            <a:endParaRPr lang="en-US" altLang="en-US" sz="2400" dirty="0">
              <a:ea typeface="ヒラギノ角ゴ Pro W3" charset="-128"/>
            </a:endParaRPr>
          </a:p>
        </p:txBody>
      </p:sp>
      <p:pic>
        <p:nvPicPr>
          <p:cNvPr id="10" name="Picture 4" descr="pulmonary-embolism-with-lung-infarc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0269" y="0"/>
            <a:ext cx="6921731" cy="688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61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52400" y="2044930"/>
            <a:ext cx="5018116" cy="4671753"/>
          </a:xfrm>
          <a:prstGeom prst="rect">
            <a:avLst/>
          </a:prstGeom>
        </p:spPr>
        <p:txBody>
          <a:bodyPr>
            <a:normAutofit fontScale="92500" lnSpcReduction="2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spcAft>
                <a:spcPts val="0"/>
              </a:spcAft>
              <a:buFont typeface="Arial" panose="020B0604020202020204" pitchFamily="34" charset="0"/>
              <a:buNone/>
              <a:defRPr/>
            </a:pPr>
            <a:r>
              <a:rPr lang="en-US" altLang="en-US" sz="2000" dirty="0" smtClean="0">
                <a:ea typeface="ヒラギノ角ゴ Pro W3" charset="-128"/>
              </a:rPr>
              <a:t>Describe the findings. </a:t>
            </a:r>
          </a:p>
          <a:p>
            <a:pPr>
              <a:spcAft>
                <a:spcPts val="0"/>
              </a:spcAft>
              <a:buFont typeface="Arial" panose="020B0604020202020204" pitchFamily="34" charset="0"/>
              <a:buNone/>
              <a:defRPr/>
            </a:pPr>
            <a:r>
              <a:rPr lang="en-US" altLang="en-US" sz="2000" dirty="0" smtClean="0">
                <a:ea typeface="ヒラギノ角ゴ Pro W3" charset="-128"/>
              </a:rPr>
              <a:t>Wedge shaped patchy opacity. </a:t>
            </a:r>
          </a:p>
          <a:p>
            <a:pPr>
              <a:spcAft>
                <a:spcPts val="0"/>
              </a:spcAft>
              <a:buFont typeface="Arial" panose="020B0604020202020204" pitchFamily="34" charset="0"/>
              <a:buNone/>
              <a:defRPr/>
            </a:pPr>
            <a:endParaRPr lang="en-US" altLang="en-US" sz="2000" dirty="0" smtClean="0">
              <a:ea typeface="ヒラギノ角ゴ Pro W3" charset="-128"/>
            </a:endParaRPr>
          </a:p>
          <a:p>
            <a:pPr>
              <a:spcAft>
                <a:spcPts val="0"/>
              </a:spcAft>
              <a:buFont typeface="Arial" panose="020B0604020202020204" pitchFamily="34" charset="0"/>
              <a:buNone/>
              <a:defRPr/>
            </a:pPr>
            <a:r>
              <a:rPr lang="en-US" altLang="en-US" sz="2000" dirty="0" smtClean="0">
                <a:ea typeface="ヒラギノ角ゴ Pro W3" charset="-128"/>
              </a:rPr>
              <a:t>What might cause this finding?</a:t>
            </a:r>
          </a:p>
          <a:p>
            <a:pPr>
              <a:spcAft>
                <a:spcPts val="0"/>
              </a:spcAft>
              <a:buFont typeface="Arial" panose="020B0604020202020204" pitchFamily="34" charset="0"/>
              <a:buNone/>
              <a:defRPr/>
            </a:pPr>
            <a:r>
              <a:rPr lang="en-US" altLang="en-US" sz="2000" dirty="0" smtClean="0">
                <a:ea typeface="ヒラギノ角ゴ Pro W3" charset="-128"/>
              </a:rPr>
              <a:t>-Infarction – either pulmonary embolus or septic embolus</a:t>
            </a:r>
          </a:p>
          <a:p>
            <a:pPr>
              <a:spcAft>
                <a:spcPts val="0"/>
              </a:spcAft>
              <a:buFont typeface="Arial" panose="020B0604020202020204" pitchFamily="34" charset="0"/>
              <a:buNone/>
              <a:defRPr/>
            </a:pPr>
            <a:r>
              <a:rPr lang="en-US" altLang="en-US" sz="2000" dirty="0" smtClean="0">
                <a:ea typeface="ヒラギノ角ゴ Pro W3" charset="-128"/>
              </a:rPr>
              <a:t>-Infection</a:t>
            </a:r>
          </a:p>
          <a:p>
            <a:pPr>
              <a:spcAft>
                <a:spcPts val="0"/>
              </a:spcAft>
              <a:buFont typeface="Arial" panose="020B0604020202020204" pitchFamily="34" charset="0"/>
              <a:buNone/>
              <a:defRPr/>
            </a:pPr>
            <a:endParaRPr lang="en-US" altLang="en-US" sz="2000" dirty="0" smtClean="0">
              <a:ea typeface="ヒラギノ角ゴ Pro W3" charset="-128"/>
            </a:endParaRPr>
          </a:p>
          <a:p>
            <a:pPr>
              <a:spcAft>
                <a:spcPts val="0"/>
              </a:spcAft>
              <a:buFont typeface="Arial" panose="020B0604020202020204" pitchFamily="34" charset="0"/>
              <a:buNone/>
              <a:defRPr/>
            </a:pPr>
            <a:r>
              <a:rPr lang="en-US" altLang="en-US" sz="2000" dirty="0" smtClean="0">
                <a:ea typeface="ヒラギノ角ゴ Pro W3" charset="-128"/>
              </a:rPr>
              <a:t>What is the next step?</a:t>
            </a:r>
          </a:p>
          <a:p>
            <a:pPr>
              <a:spcAft>
                <a:spcPts val="0"/>
              </a:spcAft>
              <a:buFont typeface="Arial" panose="020B0604020202020204" pitchFamily="34" charset="0"/>
              <a:buNone/>
              <a:defRPr/>
            </a:pPr>
            <a:r>
              <a:rPr lang="en-US" altLang="en-US" sz="2000" dirty="0" smtClean="0">
                <a:ea typeface="ヒラギノ角ゴ Pro W3" charset="-128"/>
              </a:rPr>
              <a:t>CT w/contrast (PE protocol)</a:t>
            </a:r>
          </a:p>
          <a:p>
            <a:pPr>
              <a:spcAft>
                <a:spcPts val="0"/>
              </a:spcAft>
              <a:buFont typeface="Arial" panose="020B0604020202020204" pitchFamily="34" charset="0"/>
              <a:buNone/>
              <a:defRPr/>
            </a:pPr>
            <a:endParaRPr lang="en-US" altLang="en-US" sz="2000" dirty="0" smtClean="0">
              <a:ea typeface="ヒラギノ角ゴ Pro W3" charset="-128"/>
            </a:endParaRPr>
          </a:p>
          <a:p>
            <a:pPr>
              <a:spcAft>
                <a:spcPts val="0"/>
              </a:spcAft>
              <a:buFont typeface="Arial" panose="020B0604020202020204" pitchFamily="34" charset="0"/>
              <a:buNone/>
              <a:defRPr/>
            </a:pPr>
            <a:r>
              <a:rPr lang="en-US" altLang="en-US" sz="2000" dirty="0" smtClean="0">
                <a:ea typeface="ヒラギノ角ゴ Pro W3" charset="-128"/>
              </a:rPr>
              <a:t>What in the </a:t>
            </a:r>
            <a:r>
              <a:rPr lang="en-US" altLang="en-US" sz="2000" dirty="0" err="1" smtClean="0">
                <a:ea typeface="ヒラギノ角ゴ Pro W3" charset="-128"/>
              </a:rPr>
              <a:t>pt’s</a:t>
            </a:r>
            <a:r>
              <a:rPr lang="en-US" altLang="en-US" sz="2000" dirty="0" smtClean="0">
                <a:ea typeface="ヒラギノ角ゴ Pro W3" charset="-128"/>
              </a:rPr>
              <a:t> history can narrow your differential?</a:t>
            </a:r>
          </a:p>
          <a:p>
            <a:pPr>
              <a:spcAft>
                <a:spcPts val="0"/>
              </a:spcAft>
              <a:buFont typeface="Arial" panose="020B0604020202020204" pitchFamily="34" charset="0"/>
              <a:buNone/>
              <a:defRPr/>
            </a:pPr>
            <a:r>
              <a:rPr lang="en-US" altLang="en-US" sz="2000" dirty="0" smtClean="0">
                <a:ea typeface="ヒラギノ角ゴ Pro W3" charset="-128"/>
              </a:rPr>
              <a:t>Acute onset, high Wells score – likely PE</a:t>
            </a:r>
          </a:p>
          <a:p>
            <a:pPr>
              <a:spcAft>
                <a:spcPts val="0"/>
              </a:spcAft>
              <a:buFont typeface="Arial" panose="020B0604020202020204" pitchFamily="34" charset="0"/>
              <a:buNone/>
              <a:defRPr/>
            </a:pPr>
            <a:r>
              <a:rPr lang="en-US" altLang="en-US" sz="2000" dirty="0" smtClean="0">
                <a:ea typeface="ヒラギノ角ゴ Pro W3" charset="-128"/>
              </a:rPr>
              <a:t>IVDU – likely septic embolus</a:t>
            </a:r>
          </a:p>
          <a:p>
            <a:pPr>
              <a:spcAft>
                <a:spcPts val="0"/>
              </a:spcAft>
              <a:buFont typeface="Arial" panose="020B0604020202020204" pitchFamily="34" charset="0"/>
              <a:buNone/>
              <a:defRPr/>
            </a:pPr>
            <a:r>
              <a:rPr lang="en-US" altLang="en-US" sz="2000" dirty="0" smtClean="0">
                <a:ea typeface="ヒラギノ角ゴ Pro W3" charset="-128"/>
              </a:rPr>
              <a:t>WBC/fevers – likely </a:t>
            </a:r>
            <a:r>
              <a:rPr lang="en-US" altLang="en-US" sz="2000" dirty="0" err="1" smtClean="0">
                <a:ea typeface="ヒラギノ角ゴ Pro W3" charset="-128"/>
              </a:rPr>
              <a:t>infx</a:t>
            </a:r>
            <a:endParaRPr lang="en-US" altLang="en-US" sz="2000" dirty="0">
              <a:ea typeface="ヒラギノ角ゴ Pro W3" charset="-128"/>
            </a:endParaRPr>
          </a:p>
        </p:txBody>
      </p:sp>
      <p:pic>
        <p:nvPicPr>
          <p:cNvPr id="9" name="Picture 4" descr="pulmonary-embolism-with-lung-infarc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6895" y="0"/>
            <a:ext cx="6905105" cy="686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H="1">
            <a:off x="6320443" y="2596617"/>
            <a:ext cx="3048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6472843" y="3987339"/>
            <a:ext cx="3048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itle 1"/>
          <p:cNvSpPr>
            <a:spLocks noGrp="1"/>
          </p:cNvSpPr>
          <p:nvPr>
            <p:ph type="title"/>
          </p:nvPr>
        </p:nvSpPr>
        <p:spPr>
          <a:xfrm>
            <a:off x="214204" y="274320"/>
            <a:ext cx="2949178" cy="1600200"/>
          </a:xfrm>
        </p:spPr>
        <p:txBody>
          <a:bodyPr/>
          <a:lstStyle/>
          <a:p>
            <a:pPr eaLnBrk="1" fontAlgn="auto" hangingPunct="1">
              <a:spcAft>
                <a:spcPts val="0"/>
              </a:spcAft>
              <a:defRPr/>
            </a:pPr>
            <a:r>
              <a:rPr lang="en-US" dirty="0" smtClean="0"/>
              <a:t>ASK ANOTHER STUDENT</a:t>
            </a:r>
            <a:endParaRPr lang="en-US" dirty="0"/>
          </a:p>
        </p:txBody>
      </p:sp>
    </p:spTree>
    <p:extLst>
      <p:ext uri="{BB962C8B-B14F-4D97-AF65-F5344CB8AC3E}">
        <p14:creationId xmlns:p14="http://schemas.microsoft.com/office/powerpoint/2010/main" val="19520868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7085" y="257695"/>
            <a:ext cx="2949178" cy="1600200"/>
          </a:xfrm>
        </p:spPr>
        <p:txBody>
          <a:bodyPr/>
          <a:lstStyle/>
          <a:p>
            <a:pPr eaLnBrk="1" fontAlgn="auto" hangingPunct="1">
              <a:spcAft>
                <a:spcPts val="0"/>
              </a:spcAft>
              <a:defRPr/>
            </a:pPr>
            <a:r>
              <a:rPr lang="en-US" dirty="0" smtClean="0"/>
              <a:t>ASK ANOTHER STUDENT</a:t>
            </a:r>
            <a:endParaRPr lang="en-US" dirty="0"/>
          </a:p>
        </p:txBody>
      </p:sp>
      <p:sp>
        <p:nvSpPr>
          <p:cNvPr id="5" name="Text Placeholder 2"/>
          <p:cNvSpPr txBox="1">
            <a:spLocks/>
          </p:cNvSpPr>
          <p:nvPr/>
        </p:nvSpPr>
        <p:spPr>
          <a:xfrm>
            <a:off x="629841" y="2560320"/>
            <a:ext cx="4241417" cy="3308668"/>
          </a:xfrm>
          <a:prstGeom prst="rect">
            <a:avLst/>
          </a:prstGeom>
        </p:spPr>
        <p:txBody>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spcAft>
                <a:spcPts val="0"/>
              </a:spcAft>
              <a:buFont typeface="Arial" panose="020B0604020202020204" pitchFamily="34" charset="0"/>
              <a:buNone/>
              <a:defRPr/>
            </a:pPr>
            <a:r>
              <a:rPr lang="en-US" altLang="en-US" sz="2800" dirty="0" smtClean="0">
                <a:ea typeface="ヒラギノ角ゴ Pro W3" charset="-128"/>
              </a:rPr>
              <a:t>What is the diagnosis? </a:t>
            </a:r>
          </a:p>
          <a:p>
            <a:pPr>
              <a:spcAft>
                <a:spcPts val="0"/>
              </a:spcAft>
              <a:buFont typeface="Arial" panose="020B0604020202020204" pitchFamily="34" charset="0"/>
              <a:buNone/>
              <a:defRPr/>
            </a:pPr>
            <a:endParaRPr lang="en-US" altLang="en-US" sz="2800" dirty="0" smtClean="0">
              <a:ea typeface="ヒラギノ角ゴ Pro W3" charset="-128"/>
            </a:endParaRPr>
          </a:p>
          <a:p>
            <a:pPr>
              <a:spcAft>
                <a:spcPts val="0"/>
              </a:spcAft>
              <a:buFont typeface="Arial" panose="020B0604020202020204" pitchFamily="34" charset="0"/>
              <a:buNone/>
              <a:defRPr/>
            </a:pPr>
            <a:r>
              <a:rPr lang="en-US" altLang="en-US" sz="2800" dirty="0" smtClean="0">
                <a:ea typeface="ヒラギノ角ゴ Pro W3" charset="-128"/>
              </a:rPr>
              <a:t>What cannot be ruled out in this situation? </a:t>
            </a:r>
          </a:p>
          <a:p>
            <a:pPr>
              <a:spcAft>
                <a:spcPts val="0"/>
              </a:spcAft>
              <a:buFont typeface="Arial" panose="020B0604020202020204" pitchFamily="34" charset="0"/>
              <a:buNone/>
              <a:defRPr/>
            </a:pPr>
            <a:endParaRPr lang="en-US" altLang="en-US" sz="2800" dirty="0" smtClean="0">
              <a:ea typeface="ヒラギノ角ゴ Pro W3" charset="-128"/>
            </a:endParaRPr>
          </a:p>
          <a:p>
            <a:pPr>
              <a:spcAft>
                <a:spcPts val="0"/>
              </a:spcAft>
              <a:buFont typeface="Arial" panose="020B0604020202020204" pitchFamily="34" charset="0"/>
              <a:buNone/>
              <a:defRPr/>
            </a:pPr>
            <a:r>
              <a:rPr lang="en-US" altLang="en-US" sz="2800" dirty="0" smtClean="0">
                <a:ea typeface="ヒラギノ角ゴ Pro W3" charset="-128"/>
              </a:rPr>
              <a:t>What is the next step?</a:t>
            </a:r>
            <a:endParaRPr lang="en-US" altLang="en-US" sz="2800" dirty="0">
              <a:ea typeface="ヒラギノ角ゴ Pro W3" charset="-128"/>
            </a:endParaRPr>
          </a:p>
        </p:txBody>
      </p:sp>
      <p:pic>
        <p:nvPicPr>
          <p:cNvPr id="6" name="Picture 4" descr="pleural-empyema-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0393" y="0"/>
            <a:ext cx="6971607" cy="686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9677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7085" y="257695"/>
            <a:ext cx="2949178" cy="1600200"/>
          </a:xfrm>
        </p:spPr>
        <p:txBody>
          <a:bodyPr/>
          <a:lstStyle/>
          <a:p>
            <a:pPr eaLnBrk="1" fontAlgn="auto" hangingPunct="1">
              <a:spcAft>
                <a:spcPts val="0"/>
              </a:spcAft>
              <a:defRPr/>
            </a:pPr>
            <a:r>
              <a:rPr lang="en-US" dirty="0" smtClean="0"/>
              <a:t>ASK ANOTHER STUDENT</a:t>
            </a:r>
            <a:endParaRPr lang="en-US" dirty="0"/>
          </a:p>
        </p:txBody>
      </p:sp>
      <p:sp>
        <p:nvSpPr>
          <p:cNvPr id="5" name="Text Placeholder 2"/>
          <p:cNvSpPr txBox="1">
            <a:spLocks/>
          </p:cNvSpPr>
          <p:nvPr/>
        </p:nvSpPr>
        <p:spPr>
          <a:xfrm>
            <a:off x="266007" y="2161309"/>
            <a:ext cx="4705004" cy="3815225"/>
          </a:xfrm>
          <a:prstGeom prst="rect">
            <a:avLst/>
          </a:prstGeom>
        </p:spPr>
        <p:txBody>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spcAft>
                <a:spcPts val="0"/>
              </a:spcAft>
              <a:buFont typeface="Arial" panose="020B0604020202020204" pitchFamily="34" charset="0"/>
              <a:buNone/>
              <a:defRPr/>
            </a:pPr>
            <a:r>
              <a:rPr lang="en-US" altLang="en-US" sz="2500" smtClean="0">
                <a:ea typeface="ヒラギノ角ゴ Pro W3" charset="-128"/>
              </a:rPr>
              <a:t>What is the diagnosis? </a:t>
            </a:r>
          </a:p>
          <a:p>
            <a:pPr>
              <a:spcAft>
                <a:spcPts val="0"/>
              </a:spcAft>
              <a:buFont typeface="Arial" panose="020B0604020202020204" pitchFamily="34" charset="0"/>
              <a:buNone/>
              <a:defRPr/>
            </a:pPr>
            <a:r>
              <a:rPr lang="en-US" altLang="en-US" sz="2000" dirty="0" err="1" smtClean="0">
                <a:ea typeface="ヒラギノ角ゴ Pro W3" charset="-128"/>
              </a:rPr>
              <a:t>Loculated</a:t>
            </a:r>
            <a:r>
              <a:rPr lang="en-US" altLang="en-US" sz="2000" dirty="0" smtClean="0">
                <a:ea typeface="ヒラギノ角ゴ Pro W3" charset="-128"/>
              </a:rPr>
              <a:t> pleural effusion</a:t>
            </a:r>
          </a:p>
          <a:p>
            <a:pPr>
              <a:spcAft>
                <a:spcPts val="0"/>
              </a:spcAft>
              <a:buFont typeface="Arial" panose="020B0604020202020204" pitchFamily="34" charset="0"/>
              <a:buNone/>
              <a:defRPr/>
            </a:pPr>
            <a:endParaRPr lang="en-US" altLang="en-US" sz="2500" dirty="0" smtClean="0">
              <a:ea typeface="ヒラギノ角ゴ Pro W3" charset="-128"/>
            </a:endParaRPr>
          </a:p>
          <a:p>
            <a:pPr>
              <a:spcAft>
                <a:spcPts val="0"/>
              </a:spcAft>
              <a:buFont typeface="Arial" panose="020B0604020202020204" pitchFamily="34" charset="0"/>
              <a:buNone/>
              <a:defRPr/>
            </a:pPr>
            <a:r>
              <a:rPr lang="en-US" altLang="en-US" sz="2500" dirty="0" smtClean="0">
                <a:ea typeface="ヒラギノ角ゴ Pro W3" charset="-128"/>
              </a:rPr>
              <a:t>What cannot be ruled out in this situation? </a:t>
            </a:r>
          </a:p>
          <a:p>
            <a:pPr>
              <a:spcAft>
                <a:spcPts val="0"/>
              </a:spcAft>
              <a:buFont typeface="Arial" panose="020B0604020202020204" pitchFamily="34" charset="0"/>
              <a:buNone/>
              <a:defRPr/>
            </a:pPr>
            <a:r>
              <a:rPr lang="en-US" altLang="en-US" sz="2000" dirty="0" smtClean="0">
                <a:ea typeface="ヒラギノ角ゴ Pro W3" charset="-128"/>
              </a:rPr>
              <a:t>Underlying mass or consolidation</a:t>
            </a:r>
          </a:p>
          <a:p>
            <a:pPr>
              <a:spcAft>
                <a:spcPts val="0"/>
              </a:spcAft>
              <a:buFont typeface="Arial" panose="020B0604020202020204" pitchFamily="34" charset="0"/>
              <a:buNone/>
              <a:defRPr/>
            </a:pPr>
            <a:endParaRPr lang="en-US" altLang="en-US" sz="2500" dirty="0" smtClean="0">
              <a:ea typeface="ヒラギノ角ゴ Pro W3" charset="-128"/>
            </a:endParaRPr>
          </a:p>
          <a:p>
            <a:pPr>
              <a:spcAft>
                <a:spcPts val="0"/>
              </a:spcAft>
              <a:buFont typeface="Arial" panose="020B0604020202020204" pitchFamily="34" charset="0"/>
              <a:buNone/>
              <a:defRPr/>
            </a:pPr>
            <a:r>
              <a:rPr lang="en-US" altLang="en-US" sz="2500" dirty="0" smtClean="0">
                <a:ea typeface="ヒラギノ角ゴ Pro W3" charset="-128"/>
              </a:rPr>
              <a:t>What is the next step?</a:t>
            </a:r>
          </a:p>
          <a:p>
            <a:pPr>
              <a:spcAft>
                <a:spcPts val="0"/>
              </a:spcAft>
              <a:buFont typeface="Arial" panose="020B0604020202020204" pitchFamily="34" charset="0"/>
              <a:buNone/>
              <a:defRPr/>
            </a:pPr>
            <a:r>
              <a:rPr lang="en-US" altLang="en-US" sz="2000" dirty="0" smtClean="0">
                <a:ea typeface="ヒラギノ角ゴ Pro W3" charset="-128"/>
              </a:rPr>
              <a:t>CT or drainage</a:t>
            </a:r>
            <a:endParaRPr lang="en-US" altLang="en-US" sz="2000" dirty="0">
              <a:ea typeface="ヒラギノ角ゴ Pro W3" charset="-128"/>
            </a:endParaRPr>
          </a:p>
        </p:txBody>
      </p:sp>
      <p:pic>
        <p:nvPicPr>
          <p:cNvPr id="6" name="Picture 4" descr="pleural-empyema-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7347" y="0"/>
            <a:ext cx="69646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65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ICU Films</a:t>
            </a:r>
            <a:endParaRPr lang="en-US" dirty="0"/>
          </a:p>
        </p:txBody>
      </p:sp>
      <p:sp>
        <p:nvSpPr>
          <p:cNvPr id="3" name="Content Placeholder 2"/>
          <p:cNvSpPr>
            <a:spLocks noGrp="1"/>
          </p:cNvSpPr>
          <p:nvPr>
            <p:ph idx="1"/>
          </p:nvPr>
        </p:nvSpPr>
        <p:spPr/>
        <p:txBody>
          <a:bodyPr/>
          <a:lstStyle/>
          <a:p>
            <a:r>
              <a:rPr lang="en-US" dirty="0" smtClean="0"/>
              <a:t>Most common imaging modality ordered in the ICU is a portable chest </a:t>
            </a:r>
            <a:r>
              <a:rPr lang="en-US" dirty="0" err="1" smtClean="0"/>
              <a:t>xray</a:t>
            </a:r>
            <a:endParaRPr lang="en-US" dirty="0" smtClean="0"/>
          </a:p>
          <a:p>
            <a:r>
              <a:rPr lang="en-US" dirty="0" smtClean="0"/>
              <a:t>Medical students planning on going into non-radiology fields should become comfortable with these </a:t>
            </a:r>
            <a:r>
              <a:rPr lang="mr-IN" dirty="0" smtClean="0"/>
              <a:t>–</a:t>
            </a:r>
            <a:r>
              <a:rPr lang="en-US" dirty="0" smtClean="0"/>
              <a:t> you will often see the images BEFORE a radiologist</a:t>
            </a:r>
          </a:p>
          <a:p>
            <a:r>
              <a:rPr lang="en-US" dirty="0" smtClean="0"/>
              <a:t>Many findings on ICU films require emergent management, therefore make sure to know the major emergent findings!! </a:t>
            </a:r>
            <a:endParaRPr lang="en-US" dirty="0"/>
          </a:p>
        </p:txBody>
      </p:sp>
    </p:spTree>
    <p:extLst>
      <p:ext uri="{BB962C8B-B14F-4D97-AF65-F5344CB8AC3E}">
        <p14:creationId xmlns:p14="http://schemas.microsoft.com/office/powerpoint/2010/main" val="2088262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 to Radiology</a:t>
            </a:r>
            <a:endParaRPr lang="en-US" dirty="0"/>
          </a:p>
        </p:txBody>
      </p:sp>
      <p:sp>
        <p:nvSpPr>
          <p:cNvPr id="3" name="Content Placeholder 2"/>
          <p:cNvSpPr>
            <a:spLocks noGrp="1"/>
          </p:cNvSpPr>
          <p:nvPr>
            <p:ph idx="1"/>
          </p:nvPr>
        </p:nvSpPr>
        <p:spPr>
          <a:xfrm>
            <a:off x="818712" y="2222287"/>
            <a:ext cx="10554574" cy="4280113"/>
          </a:xfrm>
        </p:spPr>
        <p:txBody>
          <a:bodyPr/>
          <a:lstStyle/>
          <a:p>
            <a:r>
              <a:rPr lang="en-US" dirty="0" smtClean="0"/>
              <a:t>Radiology departments are often split by body part (ex. Chest, Body, Neuro, </a:t>
            </a:r>
            <a:r>
              <a:rPr lang="en-US" dirty="0" err="1" smtClean="0"/>
              <a:t>Nucs</a:t>
            </a:r>
            <a:r>
              <a:rPr lang="en-US" dirty="0" smtClean="0"/>
              <a:t>, IR, etc.)</a:t>
            </a:r>
          </a:p>
          <a:p>
            <a:pPr lvl="1"/>
            <a:r>
              <a:rPr lang="en-US" dirty="0" smtClean="0"/>
              <a:t>This makes it even more important that you get the right study to make sure it’s read by the right type of radiologist!</a:t>
            </a:r>
          </a:p>
          <a:p>
            <a:pPr lvl="1"/>
            <a:endParaRPr lang="en-US" dirty="0"/>
          </a:p>
          <a:p>
            <a:r>
              <a:rPr lang="en-US" dirty="0" smtClean="0"/>
              <a:t>Cross-sectional imaging also varies based on whether it involves contrast or not</a:t>
            </a:r>
          </a:p>
          <a:p>
            <a:pPr lvl="1"/>
            <a:r>
              <a:rPr lang="en-US" dirty="0" smtClean="0"/>
              <a:t>Having contrast can enhance visualization of pathologies but can come with risk (more on that in Week 2)</a:t>
            </a:r>
          </a:p>
          <a:p>
            <a:pPr lvl="1"/>
            <a:endParaRPr lang="en-US" dirty="0"/>
          </a:p>
          <a:p>
            <a:r>
              <a:rPr lang="en-US" dirty="0" smtClean="0"/>
              <a:t>All cross-sectional and advanced imaging and procedures are protocoled by radiologists to optimize the studies</a:t>
            </a:r>
          </a:p>
          <a:p>
            <a:pPr lvl="1"/>
            <a:r>
              <a:rPr lang="en-US" dirty="0" smtClean="0"/>
              <a:t>It’s very important to provide radiologists with the history or what you’re looking for, otherwise you might miss the pathology you wanted and the radiologist won’t know to look for it!</a:t>
            </a:r>
          </a:p>
        </p:txBody>
      </p:sp>
    </p:spTree>
    <p:extLst>
      <p:ext uri="{BB962C8B-B14F-4D97-AF65-F5344CB8AC3E}">
        <p14:creationId xmlns:p14="http://schemas.microsoft.com/office/powerpoint/2010/main" val="5375512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ICU Films</a:t>
            </a:r>
            <a:endParaRPr lang="en-US" dirty="0"/>
          </a:p>
        </p:txBody>
      </p:sp>
      <p:sp>
        <p:nvSpPr>
          <p:cNvPr id="3" name="Content Placeholder 2"/>
          <p:cNvSpPr>
            <a:spLocks noGrp="1"/>
          </p:cNvSpPr>
          <p:nvPr>
            <p:ph idx="1"/>
          </p:nvPr>
        </p:nvSpPr>
        <p:spPr/>
        <p:txBody>
          <a:bodyPr/>
          <a:lstStyle/>
          <a:p>
            <a:r>
              <a:rPr lang="en-US" dirty="0" smtClean="0"/>
              <a:t>The main pathologies you are looking for on ICU films: </a:t>
            </a:r>
          </a:p>
          <a:p>
            <a:pPr lvl="1"/>
            <a:r>
              <a:rPr lang="en-US" dirty="0" smtClean="0"/>
              <a:t>Generalized aeration of the lungs</a:t>
            </a:r>
          </a:p>
          <a:p>
            <a:pPr lvl="1"/>
            <a:r>
              <a:rPr lang="en-US" dirty="0" smtClean="0"/>
              <a:t>Pulmonary edema</a:t>
            </a:r>
          </a:p>
          <a:p>
            <a:pPr lvl="1"/>
            <a:r>
              <a:rPr lang="en-US" dirty="0" smtClean="0"/>
              <a:t>Pneumonia (already discussed)</a:t>
            </a:r>
          </a:p>
          <a:p>
            <a:pPr lvl="1"/>
            <a:r>
              <a:rPr lang="en-US" dirty="0" smtClean="0"/>
              <a:t>Pneumothorax (already discussed)</a:t>
            </a:r>
          </a:p>
          <a:p>
            <a:pPr lvl="1"/>
            <a:r>
              <a:rPr lang="en-US" dirty="0" smtClean="0"/>
              <a:t>Line placement</a:t>
            </a:r>
            <a:endParaRPr lang="en-US" dirty="0"/>
          </a:p>
        </p:txBody>
      </p:sp>
    </p:spTree>
    <p:extLst>
      <p:ext uri="{BB962C8B-B14F-4D97-AF65-F5344CB8AC3E}">
        <p14:creationId xmlns:p14="http://schemas.microsoft.com/office/powerpoint/2010/main" val="2053947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Pulmonary Edema</a:t>
            </a:r>
            <a:endParaRPr lang="en-US" dirty="0"/>
          </a:p>
        </p:txBody>
      </p:sp>
      <p:sp>
        <p:nvSpPr>
          <p:cNvPr id="3" name="Content Placeholder 2"/>
          <p:cNvSpPr>
            <a:spLocks noGrp="1"/>
          </p:cNvSpPr>
          <p:nvPr>
            <p:ph idx="1"/>
          </p:nvPr>
        </p:nvSpPr>
        <p:spPr/>
        <p:txBody>
          <a:bodyPr/>
          <a:lstStyle/>
          <a:p>
            <a:r>
              <a:rPr lang="en-US" dirty="0" smtClean="0"/>
              <a:t>Very common in the ICU setting</a:t>
            </a:r>
          </a:p>
          <a:p>
            <a:r>
              <a:rPr lang="en-US" dirty="0" smtClean="0"/>
              <a:t>Often related to cardiac pathology (congestive heart failure)</a:t>
            </a:r>
          </a:p>
          <a:p>
            <a:r>
              <a:rPr lang="en-US" dirty="0" smtClean="0"/>
              <a:t>Can be related to </a:t>
            </a:r>
            <a:r>
              <a:rPr lang="en-US" dirty="0" err="1" smtClean="0"/>
              <a:t>noncardiogenic</a:t>
            </a:r>
            <a:r>
              <a:rPr lang="en-US" dirty="0" smtClean="0"/>
              <a:t> causes (pulmonary hypertension, infections, trauma)</a:t>
            </a:r>
          </a:p>
          <a:p>
            <a:endParaRPr lang="en-US" dirty="0"/>
          </a:p>
          <a:p>
            <a:r>
              <a:rPr lang="en-US" dirty="0" smtClean="0"/>
              <a:t>REMEMBER </a:t>
            </a:r>
            <a:r>
              <a:rPr lang="mr-IN" dirty="0" smtClean="0"/>
              <a:t>–</a:t>
            </a:r>
            <a:r>
              <a:rPr lang="en-US" dirty="0" smtClean="0"/>
              <a:t> pulmonary edema points to an underlying pathology, it is not a diagnosis!</a:t>
            </a:r>
          </a:p>
          <a:p>
            <a:endParaRPr lang="en-US" dirty="0"/>
          </a:p>
          <a:p>
            <a:r>
              <a:rPr lang="en-US" dirty="0" smtClean="0"/>
              <a:t>The appearance of pulmonary edema and other findings on CXR can help you figure out a good differential for the cause of the edema</a:t>
            </a:r>
            <a:endParaRPr lang="en-US" dirty="0"/>
          </a:p>
        </p:txBody>
      </p:sp>
    </p:spTree>
    <p:extLst>
      <p:ext uri="{BB962C8B-B14F-4D97-AF65-F5344CB8AC3E}">
        <p14:creationId xmlns:p14="http://schemas.microsoft.com/office/powerpoint/2010/main" val="1908192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Pulmonary Edema</a:t>
            </a:r>
            <a:endParaRPr lang="en-US" dirty="0"/>
          </a:p>
        </p:txBody>
      </p:sp>
      <p:sp>
        <p:nvSpPr>
          <p:cNvPr id="3" name="Content Placeholder 2"/>
          <p:cNvSpPr>
            <a:spLocks noGrp="1"/>
          </p:cNvSpPr>
          <p:nvPr>
            <p:ph idx="1"/>
          </p:nvPr>
        </p:nvSpPr>
        <p:spPr>
          <a:xfrm>
            <a:off x="818712" y="2222287"/>
            <a:ext cx="10554574" cy="4378018"/>
          </a:xfrm>
        </p:spPr>
        <p:txBody>
          <a:bodyPr/>
          <a:lstStyle/>
          <a:p>
            <a:r>
              <a:rPr lang="en-US" dirty="0" smtClean="0"/>
              <a:t>Cardiogenic causes </a:t>
            </a:r>
            <a:r>
              <a:rPr lang="mr-IN" dirty="0" smtClean="0"/>
              <a:t>–</a:t>
            </a:r>
            <a:r>
              <a:rPr lang="en-US" dirty="0" smtClean="0"/>
              <a:t> look for: </a:t>
            </a:r>
          </a:p>
          <a:p>
            <a:pPr lvl="1"/>
            <a:r>
              <a:rPr lang="en-US" dirty="0" smtClean="0"/>
              <a:t>Enlarged heart</a:t>
            </a:r>
          </a:p>
          <a:p>
            <a:pPr lvl="1"/>
            <a:r>
              <a:rPr lang="en-US" dirty="0" smtClean="0"/>
              <a:t>Batwing appearance</a:t>
            </a:r>
          </a:p>
          <a:p>
            <a:pPr lvl="1"/>
            <a:r>
              <a:rPr lang="en-US" dirty="0" smtClean="0"/>
              <a:t>Localized edema in the right upper lobe </a:t>
            </a:r>
            <a:r>
              <a:rPr lang="mr-IN" dirty="0" smtClean="0"/>
              <a:t>–</a:t>
            </a:r>
            <a:r>
              <a:rPr lang="en-US" dirty="0" smtClean="0"/>
              <a:t> points to backpressure from an incompetent mitral valve</a:t>
            </a:r>
          </a:p>
          <a:p>
            <a:pPr lvl="1"/>
            <a:endParaRPr lang="en-US" dirty="0"/>
          </a:p>
          <a:p>
            <a:r>
              <a:rPr lang="en-US" dirty="0" err="1" smtClean="0"/>
              <a:t>Noncardiogenic</a:t>
            </a:r>
            <a:r>
              <a:rPr lang="en-US" dirty="0" smtClean="0"/>
              <a:t> causes </a:t>
            </a:r>
            <a:r>
              <a:rPr lang="mr-IN" dirty="0" smtClean="0"/>
              <a:t>–</a:t>
            </a:r>
            <a:r>
              <a:rPr lang="en-US" dirty="0" smtClean="0"/>
              <a:t> look for: </a:t>
            </a:r>
          </a:p>
          <a:p>
            <a:pPr lvl="1"/>
            <a:r>
              <a:rPr lang="en-US" dirty="0" smtClean="0"/>
              <a:t>Normal heart size</a:t>
            </a:r>
            <a:endParaRPr lang="en-US" dirty="0"/>
          </a:p>
          <a:p>
            <a:pPr lvl="1"/>
            <a:r>
              <a:rPr lang="en-US" dirty="0" smtClean="0"/>
              <a:t>Fluid centered around enlarged hilum </a:t>
            </a:r>
            <a:r>
              <a:rPr lang="mr-IN" dirty="0" smtClean="0"/>
              <a:t>–</a:t>
            </a:r>
            <a:r>
              <a:rPr lang="en-US" dirty="0" smtClean="0"/>
              <a:t> suggests pulmonary hypertension</a:t>
            </a:r>
          </a:p>
          <a:p>
            <a:pPr lvl="1"/>
            <a:r>
              <a:rPr lang="en-US" dirty="0" smtClean="0"/>
              <a:t>Upper lobe predominant </a:t>
            </a:r>
            <a:r>
              <a:rPr lang="mr-IN" dirty="0" smtClean="0"/>
              <a:t>–</a:t>
            </a:r>
            <a:r>
              <a:rPr lang="en-US" dirty="0" smtClean="0"/>
              <a:t> usually not from the heart</a:t>
            </a:r>
          </a:p>
        </p:txBody>
      </p:sp>
    </p:spTree>
    <p:extLst>
      <p:ext uri="{BB962C8B-B14F-4D97-AF65-F5344CB8AC3E}">
        <p14:creationId xmlns:p14="http://schemas.microsoft.com/office/powerpoint/2010/main" val="1366145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Pulmonary Edema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906617"/>
            <a:ext cx="5974669" cy="4951383"/>
          </a:xfrm>
        </p:spPr>
      </p:pic>
      <p:sp>
        <p:nvSpPr>
          <p:cNvPr id="5" name="TextBox 4"/>
          <p:cNvSpPr txBox="1"/>
          <p:nvPr/>
        </p:nvSpPr>
        <p:spPr>
          <a:xfrm>
            <a:off x="6317673" y="2261062"/>
            <a:ext cx="3740727" cy="1200329"/>
          </a:xfrm>
          <a:prstGeom prst="rect">
            <a:avLst/>
          </a:prstGeom>
          <a:noFill/>
        </p:spPr>
        <p:txBody>
          <a:bodyPr wrap="square" rtlCol="0">
            <a:spAutoFit/>
          </a:bodyPr>
          <a:lstStyle/>
          <a:p>
            <a:r>
              <a:rPr lang="en-US" dirty="0" smtClean="0"/>
              <a:t>Batwing appearance </a:t>
            </a:r>
            <a:r>
              <a:rPr lang="mr-IN" dirty="0" smtClean="0"/>
              <a:t>–</a:t>
            </a:r>
            <a:r>
              <a:rPr lang="en-US" dirty="0" smtClean="0"/>
              <a:t> </a:t>
            </a:r>
          </a:p>
          <a:p>
            <a:r>
              <a:rPr lang="en-US" dirty="0"/>
              <a:t>	</a:t>
            </a:r>
            <a:r>
              <a:rPr lang="en-US" dirty="0" smtClean="0"/>
              <a:t>-diffuse pulmonary edema 	in the central third of the 	lungs bilaterally</a:t>
            </a:r>
            <a:endParaRPr lang="en-US" dirty="0"/>
          </a:p>
        </p:txBody>
      </p:sp>
      <p:sp>
        <p:nvSpPr>
          <p:cNvPr id="6" name="TextBox 5"/>
          <p:cNvSpPr txBox="1"/>
          <p:nvPr/>
        </p:nvSpPr>
        <p:spPr>
          <a:xfrm>
            <a:off x="6317673" y="5336771"/>
            <a:ext cx="5536773" cy="646331"/>
          </a:xfrm>
          <a:prstGeom prst="rect">
            <a:avLst/>
          </a:prstGeom>
          <a:noFill/>
        </p:spPr>
        <p:txBody>
          <a:bodyPr wrap="square" rtlCol="0">
            <a:spAutoFit/>
          </a:bodyPr>
          <a:lstStyle/>
          <a:p>
            <a:pPr algn="ctr"/>
            <a:r>
              <a:rPr lang="en-US" dirty="0" smtClean="0"/>
              <a:t>CARDIOGENIC EDEMA</a:t>
            </a:r>
          </a:p>
          <a:p>
            <a:pPr algn="ctr"/>
            <a:r>
              <a:rPr lang="en-US" dirty="0" smtClean="0"/>
              <a:t>(notice the side of the heart is enlarged</a:t>
            </a:r>
            <a:endParaRPr lang="en-US" dirty="0"/>
          </a:p>
        </p:txBody>
      </p:sp>
    </p:spTree>
    <p:extLst>
      <p:ext uri="{BB962C8B-B14F-4D97-AF65-F5344CB8AC3E}">
        <p14:creationId xmlns:p14="http://schemas.microsoft.com/office/powerpoint/2010/main" val="606331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Pulmonary Edema</a:t>
            </a:r>
            <a:endParaRPr lang="en-US" dirty="0"/>
          </a:p>
        </p:txBody>
      </p:sp>
      <p:pic>
        <p:nvPicPr>
          <p:cNvPr id="4" name="Content Placeholder 3"/>
          <p:cNvPicPr>
            <a:picLocks noGrp="1" noChangeAspect="1"/>
          </p:cNvPicPr>
          <p:nvPr>
            <p:ph idx="1"/>
          </p:nvPr>
        </p:nvPicPr>
        <p:blipFill>
          <a:blip r:embed="rId2"/>
          <a:stretch>
            <a:fillRect/>
          </a:stretch>
        </p:blipFill>
        <p:spPr>
          <a:xfrm>
            <a:off x="6567055" y="1906616"/>
            <a:ext cx="5624945" cy="4983702"/>
          </a:xfrm>
        </p:spPr>
      </p:pic>
      <p:sp>
        <p:nvSpPr>
          <p:cNvPr id="5" name="TextBox 4"/>
          <p:cNvSpPr txBox="1"/>
          <p:nvPr/>
        </p:nvSpPr>
        <p:spPr>
          <a:xfrm>
            <a:off x="980903" y="3009207"/>
            <a:ext cx="4505498" cy="923330"/>
          </a:xfrm>
          <a:prstGeom prst="rect">
            <a:avLst/>
          </a:prstGeom>
          <a:noFill/>
        </p:spPr>
        <p:txBody>
          <a:bodyPr wrap="square" rtlCol="0">
            <a:spAutoFit/>
          </a:bodyPr>
          <a:lstStyle/>
          <a:p>
            <a:r>
              <a:rPr lang="en-US" dirty="0" err="1" smtClean="0"/>
              <a:t>Noncardiogenic</a:t>
            </a:r>
            <a:r>
              <a:rPr lang="en-US" dirty="0" smtClean="0"/>
              <a:t> </a:t>
            </a:r>
          </a:p>
          <a:p>
            <a:r>
              <a:rPr lang="en-US" dirty="0"/>
              <a:t>	</a:t>
            </a:r>
            <a:r>
              <a:rPr lang="en-US" dirty="0" smtClean="0"/>
              <a:t>-asymmetric, more localized in the 	right lower lung</a:t>
            </a:r>
            <a:endParaRPr lang="en-US" dirty="0"/>
          </a:p>
        </p:txBody>
      </p:sp>
    </p:spTree>
    <p:extLst>
      <p:ext uri="{BB962C8B-B14F-4D97-AF65-F5344CB8AC3E}">
        <p14:creationId xmlns:p14="http://schemas.microsoft.com/office/powerpoint/2010/main" val="635257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42485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ICU Lines and Tubes</a:t>
            </a:r>
            <a:endParaRPr lang="en-US" dirty="0"/>
          </a:p>
        </p:txBody>
      </p:sp>
      <p:sp>
        <p:nvSpPr>
          <p:cNvPr id="3" name="Content Placeholder 2"/>
          <p:cNvSpPr>
            <a:spLocks noGrp="1"/>
          </p:cNvSpPr>
          <p:nvPr>
            <p:ph idx="1"/>
          </p:nvPr>
        </p:nvSpPr>
        <p:spPr/>
        <p:txBody>
          <a:bodyPr/>
          <a:lstStyle/>
          <a:p>
            <a:r>
              <a:rPr lang="en-US" dirty="0" smtClean="0"/>
              <a:t>Proper positioning for most commonly used ICU equipment: </a:t>
            </a:r>
          </a:p>
          <a:p>
            <a:endParaRPr lang="en-US" dirty="0"/>
          </a:p>
          <a:p>
            <a:pPr lvl="1"/>
            <a:r>
              <a:rPr lang="en-US" dirty="0" smtClean="0"/>
              <a:t>Endotracheal tube </a:t>
            </a:r>
            <a:r>
              <a:rPr lang="mr-IN" dirty="0" smtClean="0"/>
              <a:t>–</a:t>
            </a:r>
            <a:r>
              <a:rPr lang="en-US" dirty="0" smtClean="0"/>
              <a:t> at least 2cm above the carina </a:t>
            </a:r>
            <a:r>
              <a:rPr lang="mr-IN" dirty="0" smtClean="0"/>
              <a:t>–</a:t>
            </a:r>
            <a:r>
              <a:rPr lang="en-US" dirty="0" smtClean="0"/>
              <a:t> tip moves with the patient’s chin</a:t>
            </a:r>
          </a:p>
          <a:p>
            <a:pPr lvl="2"/>
            <a:r>
              <a:rPr lang="en-US" dirty="0" smtClean="0"/>
              <a:t>Balloon diameter </a:t>
            </a:r>
            <a:r>
              <a:rPr lang="mr-IN" dirty="0" smtClean="0"/>
              <a:t>–</a:t>
            </a:r>
            <a:r>
              <a:rPr lang="en-US" dirty="0" smtClean="0"/>
              <a:t> shouldn’t be </a:t>
            </a:r>
            <a:r>
              <a:rPr lang="en-US" dirty="0" err="1" smtClean="0"/>
              <a:t>overdistended</a:t>
            </a:r>
            <a:r>
              <a:rPr lang="en-US" dirty="0" smtClean="0"/>
              <a:t>, otherwise can lead to tracheal stenosis</a:t>
            </a:r>
          </a:p>
          <a:p>
            <a:pPr lvl="2"/>
            <a:endParaRPr lang="en-US" dirty="0"/>
          </a:p>
          <a:p>
            <a:pPr lvl="1"/>
            <a:r>
              <a:rPr lang="en-US" dirty="0" smtClean="0"/>
              <a:t>Enteric tube </a:t>
            </a:r>
            <a:r>
              <a:rPr lang="mr-IN" dirty="0" smtClean="0"/>
              <a:t>–</a:t>
            </a:r>
            <a:r>
              <a:rPr lang="en-US" dirty="0" smtClean="0"/>
              <a:t> tip should be within the gastric fundus</a:t>
            </a:r>
          </a:p>
          <a:p>
            <a:pPr lvl="2"/>
            <a:r>
              <a:rPr lang="en-US" dirty="0" smtClean="0"/>
              <a:t>Positioning above the diaphragm </a:t>
            </a:r>
            <a:r>
              <a:rPr lang="mr-IN" dirty="0" smtClean="0"/>
              <a:t>–</a:t>
            </a:r>
            <a:r>
              <a:rPr lang="en-US" dirty="0" smtClean="0"/>
              <a:t> may be in the lungs!!</a:t>
            </a:r>
          </a:p>
          <a:p>
            <a:pPr lvl="2"/>
            <a:r>
              <a:rPr lang="en-US" dirty="0" smtClean="0"/>
              <a:t>Tip above the GE junction </a:t>
            </a:r>
            <a:r>
              <a:rPr lang="mr-IN" dirty="0" smtClean="0"/>
              <a:t>–</a:t>
            </a:r>
            <a:r>
              <a:rPr lang="en-US" dirty="0" smtClean="0"/>
              <a:t> can lead to aspiration</a:t>
            </a:r>
          </a:p>
        </p:txBody>
      </p:sp>
    </p:spTree>
    <p:extLst>
      <p:ext uri="{BB962C8B-B14F-4D97-AF65-F5344CB8AC3E}">
        <p14:creationId xmlns:p14="http://schemas.microsoft.com/office/powerpoint/2010/main" val="106971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Malpositioned</a:t>
            </a:r>
            <a:r>
              <a:rPr lang="en-US" dirty="0" smtClean="0"/>
              <a:t> Endotracheal Tubes</a:t>
            </a:r>
            <a:endParaRPr lang="en-US" dirty="0"/>
          </a:p>
        </p:txBody>
      </p:sp>
      <p:sp>
        <p:nvSpPr>
          <p:cNvPr id="3" name="Content Placeholder 2"/>
          <p:cNvSpPr>
            <a:spLocks noGrp="1"/>
          </p:cNvSpPr>
          <p:nvPr>
            <p:ph idx="1"/>
          </p:nvPr>
        </p:nvSpPr>
        <p:spPr>
          <a:xfrm>
            <a:off x="818712" y="2222287"/>
            <a:ext cx="4983572" cy="3636511"/>
          </a:xfrm>
        </p:spPr>
        <p:txBody>
          <a:bodyPr/>
          <a:lstStyle/>
          <a:p>
            <a:r>
              <a:rPr lang="en-US" dirty="0" smtClean="0"/>
              <a:t>VERY common in the ICU</a:t>
            </a:r>
          </a:p>
          <a:p>
            <a:r>
              <a:rPr lang="en-US" dirty="0" smtClean="0"/>
              <a:t>Suspect this when patient is having SOB, poor oxygenation, or increased secretions</a:t>
            </a:r>
          </a:p>
          <a:p>
            <a:endParaRPr lang="en-US" dirty="0" smtClean="0"/>
          </a:p>
          <a:p>
            <a:r>
              <a:rPr lang="en-US" dirty="0" smtClean="0"/>
              <a:t>Usually goes into the right </a:t>
            </a:r>
            <a:r>
              <a:rPr lang="en-US" dirty="0" err="1" smtClean="0"/>
              <a:t>mainstem</a:t>
            </a:r>
            <a:r>
              <a:rPr lang="en-US" dirty="0" smtClean="0"/>
              <a:t> bronchus because it’s more vertical</a:t>
            </a:r>
            <a:endParaRPr lang="en-US" dirty="0"/>
          </a:p>
        </p:txBody>
      </p:sp>
      <p:pic>
        <p:nvPicPr>
          <p:cNvPr id="4" name="Picture 3"/>
          <p:cNvPicPr>
            <a:picLocks noChangeAspect="1"/>
          </p:cNvPicPr>
          <p:nvPr/>
        </p:nvPicPr>
        <p:blipFill>
          <a:blip r:embed="rId2"/>
          <a:stretch>
            <a:fillRect/>
          </a:stretch>
        </p:blipFill>
        <p:spPr>
          <a:xfrm>
            <a:off x="6551860" y="1999767"/>
            <a:ext cx="5135949" cy="4081549"/>
          </a:xfrm>
          <a:prstGeom prst="rect">
            <a:avLst/>
          </a:prstGeom>
        </p:spPr>
      </p:pic>
    </p:spTree>
    <p:extLst>
      <p:ext uri="{BB962C8B-B14F-4D97-AF65-F5344CB8AC3E}">
        <p14:creationId xmlns:p14="http://schemas.microsoft.com/office/powerpoint/2010/main" val="321251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ICU Lines and Tubes</a:t>
            </a:r>
            <a:endParaRPr lang="en-US" dirty="0"/>
          </a:p>
        </p:txBody>
      </p:sp>
      <p:sp>
        <p:nvSpPr>
          <p:cNvPr id="3" name="Content Placeholder 2"/>
          <p:cNvSpPr>
            <a:spLocks noGrp="1"/>
          </p:cNvSpPr>
          <p:nvPr>
            <p:ph idx="1"/>
          </p:nvPr>
        </p:nvSpPr>
        <p:spPr>
          <a:xfrm>
            <a:off x="818712" y="2222287"/>
            <a:ext cx="10554574" cy="4328142"/>
          </a:xfrm>
        </p:spPr>
        <p:txBody>
          <a:bodyPr/>
          <a:lstStyle/>
          <a:p>
            <a:r>
              <a:rPr lang="en-US" dirty="0" smtClean="0"/>
              <a:t>Chest tubes </a:t>
            </a:r>
            <a:r>
              <a:rPr lang="mr-IN" dirty="0" smtClean="0"/>
              <a:t>–</a:t>
            </a:r>
            <a:r>
              <a:rPr lang="en-US" dirty="0" smtClean="0"/>
              <a:t> </a:t>
            </a:r>
            <a:r>
              <a:rPr lang="en-US" dirty="0" err="1" smtClean="0"/>
              <a:t>sideholes</a:t>
            </a:r>
            <a:r>
              <a:rPr lang="en-US" dirty="0" smtClean="0"/>
              <a:t> are visible by CXR, all of them should be within the aerated part of the chest (if they are in the skin, they can cause a persistent </a:t>
            </a:r>
            <a:r>
              <a:rPr lang="en-US" dirty="0" err="1" smtClean="0"/>
              <a:t>airleak</a:t>
            </a:r>
            <a:r>
              <a:rPr lang="en-US" dirty="0" smtClean="0"/>
              <a:t>)</a:t>
            </a:r>
          </a:p>
          <a:p>
            <a:endParaRPr lang="en-US" dirty="0"/>
          </a:p>
          <a:p>
            <a:r>
              <a:rPr lang="en-US" dirty="0" smtClean="0"/>
              <a:t>Central venous catheters </a:t>
            </a:r>
            <a:r>
              <a:rPr lang="mr-IN" dirty="0" smtClean="0"/>
              <a:t>–</a:t>
            </a:r>
            <a:r>
              <a:rPr lang="en-US" dirty="0" smtClean="0"/>
              <a:t> ideal location is </a:t>
            </a:r>
            <a:r>
              <a:rPr lang="en-US" dirty="0" err="1" smtClean="0"/>
              <a:t>cavoatrial</a:t>
            </a:r>
            <a:r>
              <a:rPr lang="en-US" dirty="0" smtClean="0"/>
              <a:t> junction or within the right atrium - this prevents clotting of the catheter</a:t>
            </a:r>
          </a:p>
          <a:p>
            <a:pPr lvl="1"/>
            <a:r>
              <a:rPr lang="en-US" dirty="0" smtClean="0"/>
              <a:t>Positioning higher in the SVC is ok, however there is a risk of catheter flipping into the azygos vein</a:t>
            </a:r>
          </a:p>
          <a:p>
            <a:pPr lvl="1"/>
            <a:r>
              <a:rPr lang="en-US" dirty="0" smtClean="0"/>
              <a:t>Positioning near the innominate veins is NOT ok </a:t>
            </a:r>
            <a:r>
              <a:rPr lang="mr-IN" dirty="0" smtClean="0"/>
              <a:t>–</a:t>
            </a:r>
            <a:r>
              <a:rPr lang="en-US" dirty="0" smtClean="0"/>
              <a:t> catheter can flip into the other innominate vein and point toward the heart</a:t>
            </a:r>
          </a:p>
          <a:p>
            <a:pPr lvl="1"/>
            <a:r>
              <a:rPr lang="en-US" dirty="0" err="1" smtClean="0"/>
              <a:t>Malpositioning</a:t>
            </a:r>
            <a:r>
              <a:rPr lang="en-US" dirty="0" smtClean="0"/>
              <a:t> of a catheter tip can lead to vessel injury, thrombosis, dissection, and breaking of the catheter</a:t>
            </a:r>
          </a:p>
        </p:txBody>
      </p:sp>
    </p:spTree>
    <p:extLst>
      <p:ext uri="{BB962C8B-B14F-4D97-AF65-F5344CB8AC3E}">
        <p14:creationId xmlns:p14="http://schemas.microsoft.com/office/powerpoint/2010/main" val="488614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ICU Lines and Tubes</a:t>
            </a:r>
            <a:endParaRPr lang="en-US" dirty="0"/>
          </a:p>
        </p:txBody>
      </p:sp>
      <p:pic>
        <p:nvPicPr>
          <p:cNvPr id="4" name="Content Placeholder 3"/>
          <p:cNvPicPr>
            <a:picLocks noGrp="1" noChangeAspect="1"/>
          </p:cNvPicPr>
          <p:nvPr>
            <p:ph idx="1"/>
          </p:nvPr>
        </p:nvPicPr>
        <p:blipFill>
          <a:blip r:embed="rId2"/>
          <a:stretch>
            <a:fillRect/>
          </a:stretch>
        </p:blipFill>
        <p:spPr>
          <a:xfrm>
            <a:off x="-1" y="1873365"/>
            <a:ext cx="5166879" cy="3779290"/>
          </a:xfrm>
        </p:spPr>
      </p:pic>
      <p:sp>
        <p:nvSpPr>
          <p:cNvPr id="5" name="TextBox 4"/>
          <p:cNvSpPr txBox="1"/>
          <p:nvPr/>
        </p:nvSpPr>
        <p:spPr>
          <a:xfrm>
            <a:off x="810000" y="6018415"/>
            <a:ext cx="3712876" cy="369332"/>
          </a:xfrm>
          <a:prstGeom prst="rect">
            <a:avLst/>
          </a:prstGeom>
          <a:noFill/>
        </p:spPr>
        <p:txBody>
          <a:bodyPr wrap="none" rtlCol="0">
            <a:spAutoFit/>
          </a:bodyPr>
          <a:lstStyle/>
          <a:p>
            <a:r>
              <a:rPr lang="en-US" dirty="0" smtClean="0"/>
              <a:t>Right atrium positioning </a:t>
            </a:r>
            <a:r>
              <a:rPr lang="mr-IN" dirty="0" smtClean="0"/>
              <a:t>–</a:t>
            </a:r>
            <a:r>
              <a:rPr lang="en-US" dirty="0" smtClean="0"/>
              <a:t> good!</a:t>
            </a:r>
            <a:endParaRPr lang="en-US" dirty="0"/>
          </a:p>
        </p:txBody>
      </p:sp>
      <p:pic>
        <p:nvPicPr>
          <p:cNvPr id="3" name="Picture 2"/>
          <p:cNvPicPr>
            <a:picLocks noChangeAspect="1"/>
          </p:cNvPicPr>
          <p:nvPr/>
        </p:nvPicPr>
        <p:blipFill>
          <a:blip r:embed="rId3"/>
          <a:stretch>
            <a:fillRect/>
          </a:stretch>
        </p:blipFill>
        <p:spPr>
          <a:xfrm>
            <a:off x="6799811" y="1873365"/>
            <a:ext cx="4977938" cy="3754727"/>
          </a:xfrm>
          <a:prstGeom prst="rect">
            <a:avLst/>
          </a:prstGeom>
        </p:spPr>
      </p:pic>
      <p:sp>
        <p:nvSpPr>
          <p:cNvPr id="8" name="TextBox 7"/>
          <p:cNvSpPr txBox="1"/>
          <p:nvPr/>
        </p:nvSpPr>
        <p:spPr>
          <a:xfrm>
            <a:off x="7137438" y="5879915"/>
            <a:ext cx="4302683" cy="646331"/>
          </a:xfrm>
          <a:prstGeom prst="rect">
            <a:avLst/>
          </a:prstGeom>
          <a:noFill/>
        </p:spPr>
        <p:txBody>
          <a:bodyPr wrap="square" rtlCol="0">
            <a:spAutoFit/>
          </a:bodyPr>
          <a:lstStyle/>
          <a:p>
            <a:r>
              <a:rPr lang="en-US" dirty="0" smtClean="0"/>
              <a:t>Innominate vein positioning </a:t>
            </a:r>
            <a:r>
              <a:rPr lang="mr-IN" dirty="0" smtClean="0"/>
              <a:t>–</a:t>
            </a:r>
            <a:r>
              <a:rPr lang="en-US" dirty="0" smtClean="0"/>
              <a:t> high risk of flipping up to the opposite site</a:t>
            </a:r>
            <a:endParaRPr lang="en-US" dirty="0"/>
          </a:p>
        </p:txBody>
      </p:sp>
    </p:spTree>
    <p:extLst>
      <p:ext uri="{BB962C8B-B14F-4D97-AF65-F5344CB8AC3E}">
        <p14:creationId xmlns:p14="http://schemas.microsoft.com/office/powerpoint/2010/main" val="195636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X-Rays</a:t>
            </a:r>
            <a:endParaRPr lang="en-US" dirty="0"/>
          </a:p>
        </p:txBody>
      </p:sp>
      <p:sp>
        <p:nvSpPr>
          <p:cNvPr id="3" name="Content Placeholder 2"/>
          <p:cNvSpPr>
            <a:spLocks noGrp="1"/>
          </p:cNvSpPr>
          <p:nvPr>
            <p:ph idx="1"/>
          </p:nvPr>
        </p:nvSpPr>
        <p:spPr>
          <a:xfrm>
            <a:off x="818712" y="2222287"/>
            <a:ext cx="5361371" cy="4367699"/>
          </a:xfrm>
        </p:spPr>
        <p:txBody>
          <a:bodyPr>
            <a:normAutofit fontScale="92500"/>
          </a:bodyPr>
          <a:lstStyle/>
          <a:p>
            <a:r>
              <a:rPr lang="en-US" dirty="0" err="1" smtClean="0"/>
              <a:t>Xrays</a:t>
            </a:r>
            <a:r>
              <a:rPr lang="en-US" dirty="0" smtClean="0"/>
              <a:t> use ionizing radiation produced from photons to take static images of a body part</a:t>
            </a:r>
          </a:p>
          <a:p>
            <a:endParaRPr lang="en-US" dirty="0"/>
          </a:p>
          <a:p>
            <a:r>
              <a:rPr lang="en-US" dirty="0" smtClean="0"/>
              <a:t>Advantages: </a:t>
            </a:r>
          </a:p>
          <a:p>
            <a:pPr lvl="1"/>
            <a:r>
              <a:rPr lang="en-US" dirty="0" smtClean="0"/>
              <a:t>Very easy to perform</a:t>
            </a:r>
          </a:p>
          <a:p>
            <a:pPr lvl="1"/>
            <a:r>
              <a:rPr lang="en-US" dirty="0" smtClean="0"/>
              <a:t>Quick</a:t>
            </a:r>
          </a:p>
          <a:p>
            <a:pPr lvl="1"/>
            <a:r>
              <a:rPr lang="en-US" dirty="0" smtClean="0"/>
              <a:t>Cheap</a:t>
            </a:r>
          </a:p>
          <a:p>
            <a:pPr lvl="1"/>
            <a:r>
              <a:rPr lang="en-US" dirty="0" smtClean="0"/>
              <a:t>Good at finding basic emergent findings</a:t>
            </a:r>
          </a:p>
          <a:p>
            <a:pPr lvl="1"/>
            <a:endParaRPr lang="en-US" dirty="0"/>
          </a:p>
          <a:p>
            <a:r>
              <a:rPr lang="en-US" dirty="0" smtClean="0"/>
              <a:t>Disadvantages: </a:t>
            </a:r>
          </a:p>
          <a:p>
            <a:pPr lvl="1"/>
            <a:r>
              <a:rPr lang="en-US" dirty="0" smtClean="0"/>
              <a:t>Radiation exposure</a:t>
            </a:r>
          </a:p>
          <a:p>
            <a:pPr lvl="1"/>
            <a:r>
              <a:rPr lang="en-US" dirty="0" smtClean="0"/>
              <a:t>Difficult to confidently make a diagnosis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141" y="0"/>
            <a:ext cx="5732859" cy="6858000"/>
          </a:xfrm>
          <a:prstGeom prst="rect">
            <a:avLst/>
          </a:prstGeom>
        </p:spPr>
      </p:pic>
    </p:spTree>
    <p:extLst>
      <p:ext uri="{BB962C8B-B14F-4D97-AF65-F5344CB8AC3E}">
        <p14:creationId xmlns:p14="http://schemas.microsoft.com/office/powerpoint/2010/main" val="16643934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ICU Lines and Tubes</a:t>
            </a:r>
            <a:endParaRPr lang="en-US" dirty="0"/>
          </a:p>
        </p:txBody>
      </p:sp>
      <p:pic>
        <p:nvPicPr>
          <p:cNvPr id="6" name="Picture 5"/>
          <p:cNvPicPr>
            <a:picLocks noChangeAspect="1"/>
          </p:cNvPicPr>
          <p:nvPr/>
        </p:nvPicPr>
        <p:blipFill>
          <a:blip r:embed="rId2"/>
          <a:stretch>
            <a:fillRect/>
          </a:stretch>
        </p:blipFill>
        <p:spPr>
          <a:xfrm>
            <a:off x="438481" y="1909304"/>
            <a:ext cx="3804139" cy="4197927"/>
          </a:xfrm>
          <a:prstGeom prst="rect">
            <a:avLst/>
          </a:prstGeom>
        </p:spPr>
      </p:pic>
      <p:sp>
        <p:nvSpPr>
          <p:cNvPr id="7" name="TextBox 6"/>
          <p:cNvSpPr txBox="1"/>
          <p:nvPr/>
        </p:nvSpPr>
        <p:spPr>
          <a:xfrm>
            <a:off x="4867618" y="2316596"/>
            <a:ext cx="6514380" cy="1754326"/>
          </a:xfrm>
          <a:prstGeom prst="rect">
            <a:avLst/>
          </a:prstGeom>
          <a:noFill/>
        </p:spPr>
        <p:txBody>
          <a:bodyPr wrap="square" rtlCol="0">
            <a:spAutoFit/>
          </a:bodyPr>
          <a:lstStyle/>
          <a:p>
            <a:r>
              <a:rPr lang="en-US" dirty="0" smtClean="0"/>
              <a:t>Position A = ok, but risk of catheter being in the </a:t>
            </a:r>
            <a:r>
              <a:rPr lang="en-US" dirty="0" err="1" smtClean="0"/>
              <a:t>azyogs</a:t>
            </a:r>
            <a:endParaRPr lang="en-US" dirty="0" smtClean="0"/>
          </a:p>
          <a:p>
            <a:endParaRPr lang="en-US" dirty="0"/>
          </a:p>
          <a:p>
            <a:r>
              <a:rPr lang="en-US" dirty="0" smtClean="0"/>
              <a:t>Ask the student: </a:t>
            </a:r>
          </a:p>
          <a:p>
            <a:r>
              <a:rPr lang="en-US" dirty="0"/>
              <a:t>	</a:t>
            </a:r>
            <a:r>
              <a:rPr lang="en-US" dirty="0" smtClean="0"/>
              <a:t>How would you 	confirm if the catheter is still in the 	SVC?</a:t>
            </a:r>
          </a:p>
          <a:p>
            <a:endParaRPr lang="en-US" dirty="0"/>
          </a:p>
        </p:txBody>
      </p:sp>
    </p:spTree>
    <p:extLst>
      <p:ext uri="{BB962C8B-B14F-4D97-AF65-F5344CB8AC3E}">
        <p14:creationId xmlns:p14="http://schemas.microsoft.com/office/powerpoint/2010/main" val="1100795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ICU Lines and Tubes</a:t>
            </a:r>
            <a:endParaRPr lang="en-US" dirty="0"/>
          </a:p>
        </p:txBody>
      </p:sp>
      <p:pic>
        <p:nvPicPr>
          <p:cNvPr id="6" name="Picture 5"/>
          <p:cNvPicPr>
            <a:picLocks noChangeAspect="1"/>
          </p:cNvPicPr>
          <p:nvPr/>
        </p:nvPicPr>
        <p:blipFill>
          <a:blip r:embed="rId2"/>
          <a:stretch>
            <a:fillRect/>
          </a:stretch>
        </p:blipFill>
        <p:spPr>
          <a:xfrm>
            <a:off x="438481" y="1909304"/>
            <a:ext cx="3804139" cy="4197927"/>
          </a:xfrm>
          <a:prstGeom prst="rect">
            <a:avLst/>
          </a:prstGeom>
        </p:spPr>
      </p:pic>
      <p:sp>
        <p:nvSpPr>
          <p:cNvPr id="7" name="TextBox 6"/>
          <p:cNvSpPr txBox="1"/>
          <p:nvPr/>
        </p:nvSpPr>
        <p:spPr>
          <a:xfrm>
            <a:off x="4867618" y="2316596"/>
            <a:ext cx="6514380" cy="4247317"/>
          </a:xfrm>
          <a:prstGeom prst="rect">
            <a:avLst/>
          </a:prstGeom>
          <a:noFill/>
        </p:spPr>
        <p:txBody>
          <a:bodyPr wrap="square" rtlCol="0">
            <a:spAutoFit/>
          </a:bodyPr>
          <a:lstStyle/>
          <a:p>
            <a:r>
              <a:rPr lang="en-US" dirty="0" smtClean="0"/>
              <a:t>Position A = ok, but risk of catheter being in the </a:t>
            </a:r>
            <a:r>
              <a:rPr lang="en-US" dirty="0" err="1" smtClean="0"/>
              <a:t>azyogs</a:t>
            </a:r>
            <a:endParaRPr lang="en-US" dirty="0" smtClean="0"/>
          </a:p>
          <a:p>
            <a:endParaRPr lang="en-US" dirty="0"/>
          </a:p>
          <a:p>
            <a:r>
              <a:rPr lang="en-US" dirty="0" smtClean="0"/>
              <a:t>Ask the student: </a:t>
            </a:r>
          </a:p>
          <a:p>
            <a:r>
              <a:rPr lang="en-US" dirty="0"/>
              <a:t>	</a:t>
            </a:r>
            <a:r>
              <a:rPr lang="en-US" dirty="0" smtClean="0"/>
              <a:t>How would you 	confirm if the catheter is still in the 	SVC?</a:t>
            </a:r>
          </a:p>
          <a:p>
            <a:endParaRPr lang="en-US" dirty="0"/>
          </a:p>
          <a:p>
            <a:r>
              <a:rPr lang="en-US" dirty="0" smtClean="0"/>
              <a:t>Answer: </a:t>
            </a:r>
          </a:p>
          <a:p>
            <a:r>
              <a:rPr lang="en-US" dirty="0"/>
              <a:t>	</a:t>
            </a:r>
            <a:r>
              <a:rPr lang="en-US" dirty="0" smtClean="0"/>
              <a:t>1) can suspect </a:t>
            </a:r>
            <a:r>
              <a:rPr lang="en-US" dirty="0" err="1" smtClean="0"/>
              <a:t>malpositioning</a:t>
            </a:r>
            <a:r>
              <a:rPr lang="en-US" dirty="0" smtClean="0"/>
              <a:t> if the catheter 	suddenly doesn’t flush or return</a:t>
            </a:r>
          </a:p>
          <a:p>
            <a:r>
              <a:rPr lang="en-US" dirty="0"/>
              <a:t>	</a:t>
            </a:r>
            <a:r>
              <a:rPr lang="en-US" dirty="0" smtClean="0"/>
              <a:t>2) check with a LATERAL </a:t>
            </a:r>
            <a:r>
              <a:rPr lang="en-US" dirty="0" err="1" smtClean="0"/>
              <a:t>xray</a:t>
            </a:r>
            <a:r>
              <a:rPr lang="en-US" dirty="0" smtClean="0"/>
              <a:t> </a:t>
            </a:r>
            <a:r>
              <a:rPr lang="mr-IN" dirty="0" smtClean="0"/>
              <a:t>–</a:t>
            </a:r>
            <a:r>
              <a:rPr lang="en-US" dirty="0" smtClean="0"/>
              <a:t> the azygos enters the 	SVC </a:t>
            </a:r>
            <a:r>
              <a:rPr lang="en-US" dirty="0" err="1" smtClean="0"/>
              <a:t>en</a:t>
            </a:r>
            <a:r>
              <a:rPr lang="en-US" dirty="0" smtClean="0"/>
              <a:t> face on the AP, so you </a:t>
            </a:r>
            <a:r>
              <a:rPr lang="en-US" dirty="0" err="1" smtClean="0"/>
              <a:t>wouldn</a:t>
            </a:r>
            <a:r>
              <a:rPr lang="mr-IN" dirty="0" smtClean="0"/>
              <a:t>’</a:t>
            </a:r>
            <a:r>
              <a:rPr lang="en-US" dirty="0" smtClean="0"/>
              <a:t>t see it! </a:t>
            </a:r>
          </a:p>
          <a:p>
            <a:endParaRPr lang="en-US" dirty="0"/>
          </a:p>
          <a:p>
            <a:r>
              <a:rPr lang="en-US" dirty="0" smtClean="0"/>
              <a:t>**a prime example of when a radiologist may miss </a:t>
            </a:r>
            <a:r>
              <a:rPr lang="en-US" dirty="0" err="1" smtClean="0"/>
              <a:t>malpositioning</a:t>
            </a:r>
            <a:r>
              <a:rPr lang="en-US" dirty="0" smtClean="0"/>
              <a:t> of a catheter if only the AP view is available </a:t>
            </a:r>
            <a:r>
              <a:rPr lang="mr-IN" dirty="0" smtClean="0"/>
              <a:t>–</a:t>
            </a:r>
            <a:r>
              <a:rPr lang="en-US" dirty="0" smtClean="0"/>
              <a:t> CLINICAL HISTORY IS ESSENTIAL</a:t>
            </a:r>
            <a:endParaRPr lang="en-US" dirty="0"/>
          </a:p>
        </p:txBody>
      </p:sp>
    </p:spTree>
    <p:extLst>
      <p:ext uri="{BB962C8B-B14F-4D97-AF65-F5344CB8AC3E}">
        <p14:creationId xmlns:p14="http://schemas.microsoft.com/office/powerpoint/2010/main" val="749633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ICU Lines and Tubes</a:t>
            </a:r>
            <a:endParaRPr lang="en-US" dirty="0"/>
          </a:p>
        </p:txBody>
      </p:sp>
      <p:sp>
        <p:nvSpPr>
          <p:cNvPr id="3" name="Content Placeholder 2"/>
          <p:cNvSpPr>
            <a:spLocks noGrp="1"/>
          </p:cNvSpPr>
          <p:nvPr>
            <p:ph idx="1"/>
          </p:nvPr>
        </p:nvSpPr>
        <p:spPr>
          <a:xfrm>
            <a:off x="818712" y="2222287"/>
            <a:ext cx="10554574" cy="4427895"/>
          </a:xfrm>
        </p:spPr>
        <p:txBody>
          <a:bodyPr/>
          <a:lstStyle/>
          <a:p>
            <a:r>
              <a:rPr lang="en-US" dirty="0" smtClean="0"/>
              <a:t>You should be familiar with the proper positioning of these lines as failure to recognize </a:t>
            </a:r>
            <a:r>
              <a:rPr lang="en-US" dirty="0" err="1" smtClean="0"/>
              <a:t>malpositioning</a:t>
            </a:r>
            <a:r>
              <a:rPr lang="en-US" dirty="0" smtClean="0"/>
              <a:t> can cause significant patient harm</a:t>
            </a:r>
          </a:p>
          <a:p>
            <a:r>
              <a:rPr lang="en-US" dirty="0" smtClean="0"/>
              <a:t>Additional lines you may encounter (will not be covered, but feel free to ask residents)</a:t>
            </a:r>
          </a:p>
          <a:p>
            <a:pPr lvl="1"/>
            <a:r>
              <a:rPr lang="en-US" dirty="0" smtClean="0"/>
              <a:t>Neonatal lines (umbilical vein and artery catheters)</a:t>
            </a:r>
          </a:p>
          <a:p>
            <a:pPr lvl="1"/>
            <a:r>
              <a:rPr lang="en-US" dirty="0" smtClean="0"/>
              <a:t>Drainage tubes</a:t>
            </a:r>
          </a:p>
          <a:p>
            <a:pPr lvl="1"/>
            <a:r>
              <a:rPr lang="en-US" dirty="0" smtClean="0"/>
              <a:t>Aortic IMPELLA device</a:t>
            </a:r>
          </a:p>
          <a:p>
            <a:pPr lvl="1"/>
            <a:r>
              <a:rPr lang="en-US" dirty="0" smtClean="0"/>
              <a:t>LVAD and ECMO</a:t>
            </a:r>
          </a:p>
          <a:p>
            <a:pPr lvl="1"/>
            <a:r>
              <a:rPr lang="en-US" dirty="0" smtClean="0"/>
              <a:t>PICC and midline catheters</a:t>
            </a:r>
          </a:p>
          <a:p>
            <a:pPr lvl="1"/>
            <a:endParaRPr lang="en-US" dirty="0" smtClean="0"/>
          </a:p>
        </p:txBody>
      </p:sp>
    </p:spTree>
    <p:extLst>
      <p:ext uri="{BB962C8B-B14F-4D97-AF65-F5344CB8AC3E}">
        <p14:creationId xmlns:p14="http://schemas.microsoft.com/office/powerpoint/2010/main" val="102466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all </a:t>
            </a:r>
            <a:r>
              <a:rPr lang="en-US" dirty="0" err="1" smtClean="0"/>
              <a:t>xrays</a:t>
            </a:r>
            <a:r>
              <a:rPr lang="en-US" dirty="0" smtClean="0"/>
              <a:t> are the same!!</a:t>
            </a:r>
            <a:endParaRPr lang="en-US" dirty="0"/>
          </a:p>
        </p:txBody>
      </p:sp>
      <p:sp>
        <p:nvSpPr>
          <p:cNvPr id="3" name="Content Placeholder 2"/>
          <p:cNvSpPr>
            <a:spLocks noGrp="1"/>
          </p:cNvSpPr>
          <p:nvPr>
            <p:ph idx="1"/>
          </p:nvPr>
        </p:nvSpPr>
        <p:spPr>
          <a:xfrm>
            <a:off x="818712" y="2222287"/>
            <a:ext cx="10554574" cy="4278266"/>
          </a:xfrm>
        </p:spPr>
        <p:txBody>
          <a:bodyPr>
            <a:normAutofit/>
          </a:bodyPr>
          <a:lstStyle/>
          <a:p>
            <a:r>
              <a:rPr lang="en-US" sz="2400" dirty="0" smtClean="0"/>
              <a:t>When you order a radiograph, it is tailored to the body part and clinical indication</a:t>
            </a:r>
          </a:p>
          <a:p>
            <a:r>
              <a:rPr lang="en-US" sz="2400" dirty="0" smtClean="0"/>
              <a:t>It is very important for medical students (especially future non-radiologists) to know what is involved in a complete study of each body part</a:t>
            </a:r>
          </a:p>
          <a:p>
            <a:pPr lvl="1"/>
            <a:r>
              <a:rPr lang="en-US" sz="2000" dirty="0" smtClean="0"/>
              <a:t>This can help you tell if there will be limitations in imaging</a:t>
            </a:r>
          </a:p>
          <a:p>
            <a:pPr lvl="1"/>
            <a:r>
              <a:rPr lang="en-US" sz="2000" dirty="0" smtClean="0"/>
              <a:t>This can also help you decide what to image to make sure you don</a:t>
            </a:r>
            <a:r>
              <a:rPr lang="mr-IN" sz="2000" dirty="0" smtClean="0"/>
              <a:t>’</a:t>
            </a:r>
            <a:r>
              <a:rPr lang="en-US" sz="2000" dirty="0" smtClean="0"/>
              <a:t>t miss things</a:t>
            </a:r>
          </a:p>
        </p:txBody>
      </p:sp>
    </p:spTree>
    <p:extLst>
      <p:ext uri="{BB962C8B-B14F-4D97-AF65-F5344CB8AC3E}">
        <p14:creationId xmlns:p14="http://schemas.microsoft.com/office/powerpoint/2010/main" val="10748788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Radiographs</a:t>
            </a:r>
            <a:endParaRPr lang="en-US" dirty="0"/>
          </a:p>
        </p:txBody>
      </p:sp>
      <p:sp>
        <p:nvSpPr>
          <p:cNvPr id="3" name="Content Placeholder 2"/>
          <p:cNvSpPr>
            <a:spLocks noGrp="1"/>
          </p:cNvSpPr>
          <p:nvPr>
            <p:ph idx="1"/>
          </p:nvPr>
        </p:nvSpPr>
        <p:spPr>
          <a:xfrm>
            <a:off x="818712" y="2222288"/>
            <a:ext cx="10554574" cy="720418"/>
          </a:xfrm>
        </p:spPr>
        <p:txBody>
          <a:bodyPr/>
          <a:lstStyle/>
          <a:p>
            <a:r>
              <a:rPr lang="en-US" dirty="0" smtClean="0"/>
              <a:t>Generally obtained for evaluation of EMERGENT findings and overall </a:t>
            </a:r>
            <a:r>
              <a:rPr lang="en-US" smtClean="0"/>
              <a:t>lung pathologies</a:t>
            </a:r>
          </a:p>
        </p:txBody>
      </p:sp>
      <p:sp>
        <p:nvSpPr>
          <p:cNvPr id="4" name="TextBox 3"/>
          <p:cNvSpPr txBox="1"/>
          <p:nvPr/>
        </p:nvSpPr>
        <p:spPr>
          <a:xfrm>
            <a:off x="818712" y="3291840"/>
            <a:ext cx="3991798" cy="2585323"/>
          </a:xfrm>
          <a:prstGeom prst="rect">
            <a:avLst/>
          </a:prstGeom>
          <a:noFill/>
        </p:spPr>
        <p:txBody>
          <a:bodyPr wrap="none" rtlCol="0">
            <a:spAutoFit/>
          </a:bodyPr>
          <a:lstStyle/>
          <a:p>
            <a:r>
              <a:rPr lang="en-US" dirty="0" smtClean="0"/>
              <a:t>OPTIMAL FOR: </a:t>
            </a:r>
          </a:p>
          <a:p>
            <a:r>
              <a:rPr lang="en-US" dirty="0"/>
              <a:t>	</a:t>
            </a:r>
            <a:r>
              <a:rPr lang="en-US" dirty="0" smtClean="0"/>
              <a:t>-overall aeration of the lungs</a:t>
            </a:r>
          </a:p>
          <a:p>
            <a:r>
              <a:rPr lang="en-US" dirty="0"/>
              <a:t>	</a:t>
            </a:r>
            <a:r>
              <a:rPr lang="en-US" dirty="0" smtClean="0"/>
              <a:t>-burden of pulmonary edema</a:t>
            </a:r>
          </a:p>
          <a:p>
            <a:r>
              <a:rPr lang="en-US" dirty="0"/>
              <a:t>	</a:t>
            </a:r>
            <a:r>
              <a:rPr lang="en-US" dirty="0" smtClean="0"/>
              <a:t>-pneumothorax</a:t>
            </a:r>
          </a:p>
          <a:p>
            <a:r>
              <a:rPr lang="en-US" dirty="0"/>
              <a:t>	</a:t>
            </a:r>
            <a:r>
              <a:rPr lang="en-US" dirty="0" smtClean="0"/>
              <a:t>-placement of lines</a:t>
            </a:r>
          </a:p>
          <a:p>
            <a:endParaRPr lang="en-US" dirty="0" smtClean="0"/>
          </a:p>
          <a:p>
            <a:r>
              <a:rPr lang="en-US" dirty="0" smtClean="0"/>
              <a:t>	-cardiac size</a:t>
            </a:r>
          </a:p>
          <a:p>
            <a:endParaRPr lang="en-US" dirty="0" smtClean="0"/>
          </a:p>
          <a:p>
            <a:r>
              <a:rPr lang="en-US" dirty="0"/>
              <a:t>	</a:t>
            </a:r>
            <a:r>
              <a:rPr lang="en-US" dirty="0" smtClean="0"/>
              <a:t>-markedly broken ribs</a:t>
            </a:r>
          </a:p>
        </p:txBody>
      </p:sp>
      <p:sp>
        <p:nvSpPr>
          <p:cNvPr id="5" name="TextBox 4"/>
          <p:cNvSpPr txBox="1"/>
          <p:nvPr/>
        </p:nvSpPr>
        <p:spPr>
          <a:xfrm>
            <a:off x="6839897" y="3291839"/>
            <a:ext cx="5030678" cy="2585323"/>
          </a:xfrm>
          <a:prstGeom prst="rect">
            <a:avLst/>
          </a:prstGeom>
          <a:noFill/>
        </p:spPr>
        <p:txBody>
          <a:bodyPr wrap="square" rtlCol="0">
            <a:spAutoFit/>
          </a:bodyPr>
          <a:lstStyle/>
          <a:p>
            <a:r>
              <a:rPr lang="en-US" dirty="0" smtClean="0"/>
              <a:t>SUBOPTIMAL FOR: </a:t>
            </a:r>
          </a:p>
          <a:p>
            <a:r>
              <a:rPr lang="en-US" dirty="0"/>
              <a:t>	</a:t>
            </a:r>
            <a:r>
              <a:rPr lang="en-US" dirty="0" smtClean="0"/>
              <a:t>-specific lung pathologies (interstitial)</a:t>
            </a:r>
          </a:p>
          <a:p>
            <a:r>
              <a:rPr lang="en-US" dirty="0"/>
              <a:t>	</a:t>
            </a:r>
            <a:r>
              <a:rPr lang="en-US" dirty="0" smtClean="0"/>
              <a:t>-evaluation of lung masses</a:t>
            </a:r>
          </a:p>
          <a:p>
            <a:endParaRPr lang="en-US" dirty="0"/>
          </a:p>
          <a:p>
            <a:r>
              <a:rPr lang="en-US" dirty="0" smtClean="0"/>
              <a:t>	-evaluation of ANYTHING in the 	mediastinum</a:t>
            </a:r>
          </a:p>
          <a:p>
            <a:r>
              <a:rPr lang="en-US" dirty="0"/>
              <a:t>	</a:t>
            </a:r>
            <a:r>
              <a:rPr lang="en-US" dirty="0" smtClean="0"/>
              <a:t>-evaluation of the heart other than size</a:t>
            </a:r>
          </a:p>
          <a:p>
            <a:endParaRPr lang="en-US" dirty="0"/>
          </a:p>
          <a:p>
            <a:r>
              <a:rPr lang="en-US" dirty="0" smtClean="0"/>
              <a:t>	-subtle rib fractures</a:t>
            </a:r>
          </a:p>
        </p:txBody>
      </p:sp>
    </p:spTree>
    <p:extLst>
      <p:ext uri="{BB962C8B-B14F-4D97-AF65-F5344CB8AC3E}">
        <p14:creationId xmlns:p14="http://schemas.microsoft.com/office/powerpoint/2010/main" val="7286405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ABDOMEN Radiographs</a:t>
            </a:r>
            <a:endParaRPr lang="en-US" dirty="0"/>
          </a:p>
        </p:txBody>
      </p:sp>
      <p:sp>
        <p:nvSpPr>
          <p:cNvPr id="3" name="Content Placeholder 2"/>
          <p:cNvSpPr>
            <a:spLocks noGrp="1"/>
          </p:cNvSpPr>
          <p:nvPr>
            <p:ph idx="1"/>
          </p:nvPr>
        </p:nvSpPr>
        <p:spPr>
          <a:xfrm>
            <a:off x="810001" y="2355291"/>
            <a:ext cx="6189316" cy="3636511"/>
          </a:xfrm>
        </p:spPr>
        <p:txBody>
          <a:bodyPr>
            <a:normAutofit/>
          </a:bodyPr>
          <a:lstStyle/>
          <a:p>
            <a:r>
              <a:rPr lang="en-US" sz="2800" dirty="0" smtClean="0"/>
              <a:t>Usually taken AP</a:t>
            </a:r>
          </a:p>
          <a:p>
            <a:r>
              <a:rPr lang="en-US" sz="2800" dirty="0" smtClean="0"/>
              <a:t>Only used for two indications: </a:t>
            </a:r>
          </a:p>
          <a:p>
            <a:pPr lvl="1"/>
            <a:r>
              <a:rPr lang="en-US" sz="2400" dirty="0" smtClean="0"/>
              <a:t>Bowel gas pattern</a:t>
            </a:r>
          </a:p>
          <a:p>
            <a:pPr lvl="1"/>
            <a:r>
              <a:rPr lang="en-US" sz="2400" dirty="0" smtClean="0"/>
              <a:t>Pneumoperitoneum</a:t>
            </a:r>
          </a:p>
          <a:p>
            <a:pPr marL="0" indent="0">
              <a:buNone/>
            </a:pPr>
            <a:endParaRPr lang="en-US" sz="2600" dirty="0" smtClean="0"/>
          </a:p>
          <a:p>
            <a:pPr marL="0" indent="0">
              <a:buNone/>
            </a:pPr>
            <a:r>
              <a:rPr lang="en-US" sz="2600" dirty="0" smtClean="0"/>
              <a:t>*these will be discussed more in the next lecture</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6258" y="2215139"/>
            <a:ext cx="5211763" cy="395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6718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MSK Radiographs</a:t>
            </a:r>
            <a:endParaRPr lang="en-US" dirty="0"/>
          </a:p>
        </p:txBody>
      </p:sp>
      <p:sp>
        <p:nvSpPr>
          <p:cNvPr id="3" name="Content Placeholder 2"/>
          <p:cNvSpPr>
            <a:spLocks noGrp="1"/>
          </p:cNvSpPr>
          <p:nvPr>
            <p:ph idx="1"/>
          </p:nvPr>
        </p:nvSpPr>
        <p:spPr>
          <a:xfrm>
            <a:off x="818712" y="2044931"/>
            <a:ext cx="10554574" cy="4438996"/>
          </a:xfrm>
        </p:spPr>
        <p:txBody>
          <a:bodyPr>
            <a:normAutofit/>
          </a:bodyPr>
          <a:lstStyle/>
          <a:p>
            <a:r>
              <a:rPr lang="en-US" sz="2000" dirty="0" smtClean="0"/>
              <a:t>Generally first line approach to imaging any bone pathology</a:t>
            </a:r>
          </a:p>
          <a:p>
            <a:r>
              <a:rPr lang="en-US" sz="2000" dirty="0" smtClean="0"/>
              <a:t>Best option to look for fractures and dislocations</a:t>
            </a:r>
          </a:p>
          <a:p>
            <a:endParaRPr lang="en-US" sz="2000" dirty="0" smtClean="0"/>
          </a:p>
          <a:p>
            <a:r>
              <a:rPr lang="en-US" sz="2000" dirty="0" smtClean="0"/>
              <a:t>BEST imaging modality for DIAGNOSIS of bone tumors</a:t>
            </a:r>
          </a:p>
          <a:p>
            <a:pPr lvl="1"/>
            <a:r>
              <a:rPr lang="en-US" sz="1800" dirty="0" smtClean="0"/>
              <a:t>MR is used for STAGING</a:t>
            </a:r>
          </a:p>
          <a:p>
            <a:pPr lvl="1"/>
            <a:endParaRPr lang="en-US" sz="1800" dirty="0"/>
          </a:p>
          <a:p>
            <a:r>
              <a:rPr lang="en-US" sz="2000" dirty="0" smtClean="0"/>
              <a:t>Times when radiographs are suboptimal: </a:t>
            </a:r>
          </a:p>
          <a:p>
            <a:pPr lvl="1"/>
            <a:r>
              <a:rPr lang="en-US" sz="1800" dirty="0" smtClean="0"/>
              <a:t>Evaluation of soft tissues</a:t>
            </a:r>
          </a:p>
          <a:p>
            <a:pPr lvl="1"/>
            <a:r>
              <a:rPr lang="en-US" sz="1800" dirty="0" smtClean="0"/>
              <a:t>Evaluation of cartilage/labrum</a:t>
            </a:r>
          </a:p>
          <a:p>
            <a:pPr lvl="1"/>
            <a:r>
              <a:rPr lang="en-US" sz="1800" dirty="0" smtClean="0"/>
              <a:t>Evaluation of early osteomyelitis</a:t>
            </a:r>
            <a:endParaRPr lang="en-US" sz="1800" dirty="0"/>
          </a:p>
        </p:txBody>
      </p:sp>
      <p:sp>
        <p:nvSpPr>
          <p:cNvPr id="4" name="TextBox 3"/>
          <p:cNvSpPr txBox="1"/>
          <p:nvPr/>
        </p:nvSpPr>
        <p:spPr>
          <a:xfrm>
            <a:off x="9193876" y="4871258"/>
            <a:ext cx="2188122" cy="923330"/>
          </a:xfrm>
          <a:prstGeom prst="rect">
            <a:avLst/>
          </a:prstGeom>
          <a:noFill/>
        </p:spPr>
        <p:txBody>
          <a:bodyPr wrap="square" rtlCol="0">
            <a:spAutoFit/>
          </a:bodyPr>
          <a:lstStyle/>
          <a:p>
            <a:r>
              <a:rPr lang="en-US" dirty="0" smtClean="0"/>
              <a:t>More </a:t>
            </a:r>
            <a:r>
              <a:rPr lang="en-US" smtClean="0"/>
              <a:t>MSK pathology to come in week 3</a:t>
            </a:r>
            <a:endParaRPr lang="en-US"/>
          </a:p>
        </p:txBody>
      </p:sp>
    </p:spTree>
    <p:extLst>
      <p:ext uri="{BB962C8B-B14F-4D97-AF65-F5344CB8AC3E}">
        <p14:creationId xmlns:p14="http://schemas.microsoft.com/office/powerpoint/2010/main" val="14859569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MSK Radiographs</a:t>
            </a:r>
            <a:endParaRPr lang="en-US" dirty="0"/>
          </a:p>
        </p:txBody>
      </p:sp>
      <p:sp>
        <p:nvSpPr>
          <p:cNvPr id="3" name="Content Placeholder 2"/>
          <p:cNvSpPr>
            <a:spLocks noGrp="1"/>
          </p:cNvSpPr>
          <p:nvPr>
            <p:ph idx="1"/>
          </p:nvPr>
        </p:nvSpPr>
        <p:spPr>
          <a:xfrm>
            <a:off x="818712" y="2222287"/>
            <a:ext cx="10554574" cy="4112011"/>
          </a:xfrm>
        </p:spPr>
        <p:txBody>
          <a:bodyPr/>
          <a:lstStyle/>
          <a:p>
            <a:r>
              <a:rPr lang="en-US" dirty="0" smtClean="0"/>
              <a:t>Remember, </a:t>
            </a:r>
            <a:r>
              <a:rPr lang="en-US" dirty="0" err="1" smtClean="0"/>
              <a:t>xrays</a:t>
            </a:r>
            <a:r>
              <a:rPr lang="en-US" dirty="0" smtClean="0"/>
              <a:t> are a SINGLE projection</a:t>
            </a:r>
          </a:p>
          <a:p>
            <a:r>
              <a:rPr lang="en-US" dirty="0" smtClean="0"/>
              <a:t>It is essential to obtain multiple projections of a body part in order to fully evaluate pathology</a:t>
            </a:r>
          </a:p>
          <a:p>
            <a:endParaRPr lang="en-US" dirty="0"/>
          </a:p>
          <a:p>
            <a:r>
              <a:rPr lang="en-US" dirty="0" smtClean="0"/>
              <a:t>Oncology series: looking for bone tumors, generally two views are sufficient (more are better if possible)</a:t>
            </a:r>
          </a:p>
          <a:p>
            <a:r>
              <a:rPr lang="en-US" dirty="0" smtClean="0"/>
              <a:t>Trauma series: looking for fractures, all extremities need to be viewed in THREE projections; axial bones (spine, pelvis, ribs) need at least TWO views</a:t>
            </a:r>
          </a:p>
        </p:txBody>
      </p:sp>
    </p:spTree>
    <p:extLst>
      <p:ext uri="{BB962C8B-B14F-4D97-AF65-F5344CB8AC3E}">
        <p14:creationId xmlns:p14="http://schemas.microsoft.com/office/powerpoint/2010/main" val="18302063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MSK Radiographs</a:t>
            </a:r>
            <a:endParaRPr lang="en-US" dirty="0"/>
          </a:p>
        </p:txBody>
      </p:sp>
      <p:sp>
        <p:nvSpPr>
          <p:cNvPr id="3" name="Content Placeholder 2"/>
          <p:cNvSpPr>
            <a:spLocks noGrp="1"/>
          </p:cNvSpPr>
          <p:nvPr>
            <p:ph idx="1"/>
          </p:nvPr>
        </p:nvSpPr>
        <p:spPr>
          <a:xfrm>
            <a:off x="818712" y="2222287"/>
            <a:ext cx="6413361" cy="4028884"/>
          </a:xfrm>
        </p:spPr>
        <p:txBody>
          <a:bodyPr/>
          <a:lstStyle/>
          <a:p>
            <a:r>
              <a:rPr lang="en-US" dirty="0" smtClean="0"/>
              <a:t>Common inappropriate things you will see in the hospital: </a:t>
            </a:r>
          </a:p>
          <a:p>
            <a:pPr lvl="1"/>
            <a:r>
              <a:rPr lang="en-US" dirty="0" smtClean="0"/>
              <a:t>Obtaining only 1 view of the spine</a:t>
            </a:r>
          </a:p>
          <a:p>
            <a:pPr lvl="1"/>
            <a:r>
              <a:rPr lang="en-US" dirty="0" smtClean="0"/>
              <a:t>Poorly positioned joints</a:t>
            </a:r>
          </a:p>
          <a:p>
            <a:pPr lvl="1"/>
            <a:endParaRPr lang="en-US" dirty="0"/>
          </a:p>
          <a:p>
            <a:r>
              <a:rPr lang="en-US" dirty="0" smtClean="0"/>
              <a:t>Suboptimal imaging can result in missing of subtle lesions and fractures</a:t>
            </a:r>
          </a:p>
          <a:p>
            <a:r>
              <a:rPr lang="en-US" dirty="0" smtClean="0"/>
              <a:t>Inappropriately positioned extremities or lack of all views makes a study </a:t>
            </a:r>
            <a:r>
              <a:rPr lang="en-US" dirty="0" err="1" smtClean="0"/>
              <a:t>nondiagnostic</a:t>
            </a:r>
            <a:endParaRPr lang="en-US" dirty="0" smtClean="0"/>
          </a:p>
          <a:p>
            <a:pPr marL="457200" lvl="1" indent="0">
              <a:buNone/>
            </a:pPr>
            <a:r>
              <a:rPr lang="en-US" dirty="0" smtClean="0"/>
              <a:t>**important for referring clinicians to know because the patient may be responsible for paying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7215" y="1854914"/>
            <a:ext cx="4344785" cy="5003086"/>
          </a:xfrm>
          <a:prstGeom prst="rect">
            <a:avLst/>
          </a:prstGeom>
        </p:spPr>
      </p:pic>
    </p:spTree>
    <p:extLst>
      <p:ext uri="{BB962C8B-B14F-4D97-AF65-F5344CB8AC3E}">
        <p14:creationId xmlns:p14="http://schemas.microsoft.com/office/powerpoint/2010/main" val="904563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Radiographs</a:t>
            </a:r>
            <a:endParaRPr lang="en-US" dirty="0"/>
          </a:p>
        </p:txBody>
      </p:sp>
      <p:sp>
        <p:nvSpPr>
          <p:cNvPr id="3" name="Content Placeholder 2"/>
          <p:cNvSpPr>
            <a:spLocks noGrp="1"/>
          </p:cNvSpPr>
          <p:nvPr>
            <p:ph idx="1"/>
          </p:nvPr>
        </p:nvSpPr>
        <p:spPr>
          <a:xfrm>
            <a:off x="818712" y="2222287"/>
            <a:ext cx="10554574" cy="4145262"/>
          </a:xfrm>
        </p:spPr>
        <p:txBody>
          <a:bodyPr/>
          <a:lstStyle/>
          <a:p>
            <a:r>
              <a:rPr lang="en-US" dirty="0" smtClean="0"/>
              <a:t>Techniques for mammography are very different from standard </a:t>
            </a:r>
            <a:r>
              <a:rPr lang="en-US" dirty="0" err="1" smtClean="0"/>
              <a:t>xrays</a:t>
            </a:r>
            <a:r>
              <a:rPr lang="en-US" dirty="0" smtClean="0"/>
              <a:t> elsewhere</a:t>
            </a:r>
          </a:p>
          <a:p>
            <a:r>
              <a:rPr lang="en-US" dirty="0" smtClean="0"/>
              <a:t>Both the type of machine and physical parameters (current, voltage) are different</a:t>
            </a:r>
          </a:p>
          <a:p>
            <a:r>
              <a:rPr lang="en-US" dirty="0" smtClean="0"/>
              <a:t>Mammograms are highly regulated by the FDA</a:t>
            </a:r>
          </a:p>
          <a:p>
            <a:pPr lvl="1"/>
            <a:r>
              <a:rPr lang="en-US" dirty="0" smtClean="0"/>
              <a:t>Patient dose, number and types of views, and frequency of scanning are all dictated</a:t>
            </a:r>
          </a:p>
          <a:p>
            <a:pPr lvl="1"/>
            <a:endParaRPr lang="en-US" dirty="0"/>
          </a:p>
          <a:p>
            <a:r>
              <a:rPr lang="en-US" dirty="0" smtClean="0"/>
              <a:t>A yearly screening mammogram </a:t>
            </a:r>
            <a:r>
              <a:rPr lang="en-US" dirty="0" err="1" smtClean="0"/>
              <a:t>consistents</a:t>
            </a:r>
            <a:r>
              <a:rPr lang="en-US" dirty="0" smtClean="0"/>
              <a:t> of compression of the breasts and two standard views (CC and MLO)</a:t>
            </a:r>
          </a:p>
          <a:p>
            <a:r>
              <a:rPr lang="en-US" dirty="0" smtClean="0"/>
              <a:t>A diagnostic mammogram is done if the patient has symptoms or abnormal findings on screening </a:t>
            </a:r>
            <a:r>
              <a:rPr lang="mr-IN" dirty="0" smtClean="0"/>
              <a:t>–</a:t>
            </a:r>
            <a:r>
              <a:rPr lang="en-US" dirty="0" smtClean="0"/>
              <a:t> this involves additional views (ex. Spot compression)</a:t>
            </a:r>
          </a:p>
        </p:txBody>
      </p:sp>
    </p:spTree>
    <p:extLst>
      <p:ext uri="{BB962C8B-B14F-4D97-AF65-F5344CB8AC3E}">
        <p14:creationId xmlns:p14="http://schemas.microsoft.com/office/powerpoint/2010/main" val="82532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X-Rays</a:t>
            </a:r>
            <a:endParaRPr lang="en-US" dirty="0"/>
          </a:p>
        </p:txBody>
      </p:sp>
      <p:sp>
        <p:nvSpPr>
          <p:cNvPr id="3" name="Content Placeholder 2"/>
          <p:cNvSpPr>
            <a:spLocks noGrp="1"/>
          </p:cNvSpPr>
          <p:nvPr>
            <p:ph idx="1"/>
          </p:nvPr>
        </p:nvSpPr>
        <p:spPr/>
        <p:txBody>
          <a:bodyPr/>
          <a:lstStyle/>
          <a:p>
            <a:r>
              <a:rPr lang="en-US" dirty="0" smtClean="0"/>
              <a:t>Which body parts can get </a:t>
            </a:r>
            <a:r>
              <a:rPr lang="en-US" dirty="0" err="1" smtClean="0"/>
              <a:t>xrays</a:t>
            </a:r>
            <a:r>
              <a:rPr lang="en-US" dirty="0" smtClean="0"/>
              <a:t>? </a:t>
            </a:r>
          </a:p>
          <a:p>
            <a:pPr lvl="1"/>
            <a:r>
              <a:rPr lang="en-US" dirty="0" smtClean="0"/>
              <a:t>All of them, technically</a:t>
            </a:r>
          </a:p>
          <a:p>
            <a:pPr lvl="1"/>
            <a:endParaRPr lang="en-US" dirty="0"/>
          </a:p>
          <a:p>
            <a:r>
              <a:rPr lang="en-US" dirty="0" smtClean="0"/>
              <a:t>Which pathologies can get </a:t>
            </a:r>
            <a:r>
              <a:rPr lang="en-US" dirty="0" err="1" smtClean="0"/>
              <a:t>xrays</a:t>
            </a:r>
            <a:r>
              <a:rPr lang="en-US" dirty="0" smtClean="0"/>
              <a:t>? </a:t>
            </a:r>
          </a:p>
          <a:p>
            <a:pPr lvl="1"/>
            <a:r>
              <a:rPr lang="en-US" dirty="0" smtClean="0"/>
              <a:t>Ask the students for examples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2614" y="2222287"/>
            <a:ext cx="5461000" cy="4114800"/>
          </a:xfrm>
          <a:prstGeom prst="rect">
            <a:avLst/>
          </a:prstGeom>
        </p:spPr>
      </p:pic>
    </p:spTree>
    <p:extLst>
      <p:ext uri="{BB962C8B-B14F-4D97-AF65-F5344CB8AC3E}">
        <p14:creationId xmlns:p14="http://schemas.microsoft.com/office/powerpoint/2010/main" val="6270105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Mammograms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8676"/>
            <a:ext cx="6395259" cy="49793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259" y="1878676"/>
            <a:ext cx="5796741" cy="4979324"/>
          </a:xfrm>
          <a:prstGeom prst="rect">
            <a:avLst/>
          </a:prstGeom>
        </p:spPr>
      </p:pic>
    </p:spTree>
    <p:extLst>
      <p:ext uri="{BB962C8B-B14F-4D97-AF65-F5344CB8AC3E}">
        <p14:creationId xmlns:p14="http://schemas.microsoft.com/office/powerpoint/2010/main" val="17867705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Fluoroscopy</a:t>
            </a:r>
            <a:endParaRPr lang="en-US" dirty="0"/>
          </a:p>
        </p:txBody>
      </p:sp>
      <p:sp>
        <p:nvSpPr>
          <p:cNvPr id="3" name="Content Placeholder 2"/>
          <p:cNvSpPr>
            <a:spLocks noGrp="1"/>
          </p:cNvSpPr>
          <p:nvPr>
            <p:ph idx="1"/>
          </p:nvPr>
        </p:nvSpPr>
        <p:spPr>
          <a:xfrm>
            <a:off x="818712" y="2222287"/>
            <a:ext cx="10554574" cy="4261640"/>
          </a:xfrm>
        </p:spPr>
        <p:txBody>
          <a:bodyPr>
            <a:normAutofit/>
          </a:bodyPr>
          <a:lstStyle/>
          <a:p>
            <a:r>
              <a:rPr lang="en-US" sz="2400" dirty="0" err="1" smtClean="0"/>
              <a:t>Xrays</a:t>
            </a:r>
            <a:r>
              <a:rPr lang="en-US" sz="2400" dirty="0" smtClean="0"/>
              <a:t> can be dynamic </a:t>
            </a:r>
            <a:r>
              <a:rPr lang="mr-IN" sz="2400" dirty="0" smtClean="0"/>
              <a:t>–</a:t>
            </a:r>
            <a:r>
              <a:rPr lang="en-US" sz="2400" dirty="0" smtClean="0"/>
              <a:t> multiple images are obtained in sequence to visualize moving structures</a:t>
            </a:r>
          </a:p>
          <a:p>
            <a:r>
              <a:rPr lang="en-US" sz="2400" dirty="0" smtClean="0"/>
              <a:t>Great for evaluation of the GI tract and blood vessels</a:t>
            </a:r>
          </a:p>
          <a:p>
            <a:r>
              <a:rPr lang="en-US" sz="2400" dirty="0" smtClean="0"/>
              <a:t>NOT true diagnostic images </a:t>
            </a:r>
            <a:r>
              <a:rPr lang="mr-IN" sz="2400" dirty="0" smtClean="0"/>
              <a:t>–</a:t>
            </a:r>
            <a:r>
              <a:rPr lang="en-US" sz="2400" dirty="0" smtClean="0"/>
              <a:t> the voltages of these images are lower to reduce radiation to the patient, so many diagnostic findings are missed</a:t>
            </a:r>
          </a:p>
          <a:p>
            <a:pPr lvl="1"/>
            <a:r>
              <a:rPr lang="en-US" sz="2000" dirty="0" smtClean="0"/>
              <a:t>Still important to get diagnostic images of the area if concerned for other pathologies</a:t>
            </a:r>
          </a:p>
        </p:txBody>
      </p:sp>
    </p:spTree>
    <p:extLst>
      <p:ext uri="{BB962C8B-B14F-4D97-AF65-F5344CB8AC3E}">
        <p14:creationId xmlns:p14="http://schemas.microsoft.com/office/powerpoint/2010/main" val="19881087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Fluoroscopy</a:t>
            </a:r>
            <a:endParaRPr lang="en-US" dirty="0"/>
          </a:p>
        </p:txBody>
      </p:sp>
      <p:sp>
        <p:nvSpPr>
          <p:cNvPr id="3" name="Content Placeholder 2"/>
          <p:cNvSpPr>
            <a:spLocks noGrp="1"/>
          </p:cNvSpPr>
          <p:nvPr>
            <p:ph idx="1"/>
          </p:nvPr>
        </p:nvSpPr>
        <p:spPr/>
        <p:txBody>
          <a:bodyPr/>
          <a:lstStyle/>
          <a:p>
            <a:r>
              <a:rPr lang="en-US" dirty="0" smtClean="0"/>
              <a:t>Fluoroscopy images are always obtained for a PARTICULAR pathology </a:t>
            </a:r>
            <a:r>
              <a:rPr lang="mr-IN" dirty="0" smtClean="0"/>
              <a:t>–</a:t>
            </a:r>
            <a:r>
              <a:rPr lang="en-US" dirty="0" smtClean="0"/>
              <a:t> the clinician must narrow down what they are interested in looking for</a:t>
            </a:r>
          </a:p>
          <a:p>
            <a:endParaRPr lang="en-US" dirty="0"/>
          </a:p>
          <a:p>
            <a:r>
              <a:rPr lang="en-US" dirty="0" smtClean="0"/>
              <a:t>Studies are performed by either giving oral contrast (often barium) for evaluation of the GI tract or IV contrast for evaluation of the vessels</a:t>
            </a:r>
          </a:p>
          <a:p>
            <a:endParaRPr lang="en-US" dirty="0"/>
          </a:p>
          <a:p>
            <a:r>
              <a:rPr lang="en-US" dirty="0" smtClean="0"/>
              <a:t>This is the technique used by interventional radiology to guide the majority of procedures</a:t>
            </a:r>
            <a:endParaRPr lang="en-US" dirty="0"/>
          </a:p>
        </p:txBody>
      </p:sp>
    </p:spTree>
    <p:extLst>
      <p:ext uri="{BB962C8B-B14F-4D97-AF65-F5344CB8AC3E}">
        <p14:creationId xmlns:p14="http://schemas.microsoft.com/office/powerpoint/2010/main" val="13954576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Fluoroscopy</a:t>
            </a:r>
            <a:endParaRPr lang="en-US" dirty="0"/>
          </a:p>
        </p:txBody>
      </p:sp>
      <p:sp>
        <p:nvSpPr>
          <p:cNvPr id="3" name="Content Placeholder 2"/>
          <p:cNvSpPr>
            <a:spLocks noGrp="1"/>
          </p:cNvSpPr>
          <p:nvPr>
            <p:ph idx="1"/>
          </p:nvPr>
        </p:nvSpPr>
        <p:spPr>
          <a:xfrm>
            <a:off x="818712" y="2222287"/>
            <a:ext cx="10554574" cy="4294891"/>
          </a:xfrm>
        </p:spPr>
        <p:txBody>
          <a:bodyPr/>
          <a:lstStyle/>
          <a:p>
            <a:r>
              <a:rPr lang="en-US" dirty="0" smtClean="0"/>
              <a:t>Common reasons to order </a:t>
            </a:r>
            <a:r>
              <a:rPr lang="en-US" dirty="0" err="1" smtClean="0"/>
              <a:t>fluoro</a:t>
            </a:r>
            <a:r>
              <a:rPr lang="en-US" dirty="0" smtClean="0"/>
              <a:t> studies: </a:t>
            </a:r>
          </a:p>
          <a:p>
            <a:pPr lvl="1"/>
            <a:r>
              <a:rPr lang="en-US" dirty="0" smtClean="0"/>
              <a:t>GI: </a:t>
            </a:r>
          </a:p>
          <a:p>
            <a:pPr lvl="2"/>
            <a:r>
              <a:rPr lang="en-US" dirty="0" smtClean="0"/>
              <a:t>Upper GI </a:t>
            </a:r>
            <a:r>
              <a:rPr lang="mr-IN" dirty="0" smtClean="0"/>
              <a:t>–</a:t>
            </a:r>
            <a:r>
              <a:rPr lang="en-US" dirty="0" smtClean="0"/>
              <a:t> evaluates the GE junction and the stomach; can assess distention, masses, and transit</a:t>
            </a:r>
          </a:p>
          <a:p>
            <a:pPr lvl="2"/>
            <a:r>
              <a:rPr lang="en-US" dirty="0" err="1" smtClean="0"/>
              <a:t>Esophogram</a:t>
            </a:r>
            <a:r>
              <a:rPr lang="en-US" dirty="0" smtClean="0"/>
              <a:t> </a:t>
            </a:r>
            <a:r>
              <a:rPr lang="mr-IN" dirty="0" smtClean="0"/>
              <a:t>–</a:t>
            </a:r>
            <a:r>
              <a:rPr lang="en-US" dirty="0" smtClean="0"/>
              <a:t> evaluates the entire esophagus; assess for lower causes of dysphagia, reflux</a:t>
            </a:r>
          </a:p>
          <a:p>
            <a:pPr lvl="2"/>
            <a:r>
              <a:rPr lang="en-US" dirty="0" smtClean="0"/>
              <a:t>Modified barium swallow </a:t>
            </a:r>
            <a:r>
              <a:rPr lang="mr-IN" dirty="0" smtClean="0"/>
              <a:t>–</a:t>
            </a:r>
            <a:r>
              <a:rPr lang="en-US" dirty="0" smtClean="0"/>
              <a:t> evaluates the pharynx; used to assess for causes of aspiration</a:t>
            </a:r>
          </a:p>
          <a:p>
            <a:pPr lvl="2"/>
            <a:r>
              <a:rPr lang="en-US" dirty="0" smtClean="0"/>
              <a:t>Small bowel follow through </a:t>
            </a:r>
            <a:r>
              <a:rPr lang="mr-IN" dirty="0" smtClean="0"/>
              <a:t>–</a:t>
            </a:r>
            <a:r>
              <a:rPr lang="en-US" dirty="0" smtClean="0"/>
              <a:t> used to evaluate for transit through the small bowel; used for partial versus complete obstruction analysis</a:t>
            </a:r>
          </a:p>
          <a:p>
            <a:pPr lvl="2"/>
            <a:r>
              <a:rPr lang="en-US" dirty="0" smtClean="0"/>
              <a:t>Barium enema </a:t>
            </a:r>
            <a:r>
              <a:rPr lang="mr-IN" dirty="0" smtClean="0"/>
              <a:t>–</a:t>
            </a:r>
            <a:r>
              <a:rPr lang="en-US" dirty="0" smtClean="0"/>
              <a:t> used for evaluation of the colon </a:t>
            </a:r>
          </a:p>
          <a:p>
            <a:pPr lvl="2"/>
            <a:endParaRPr lang="en-US" dirty="0"/>
          </a:p>
          <a:p>
            <a:pPr marL="914400" lvl="2" indent="0">
              <a:buNone/>
            </a:pPr>
            <a:r>
              <a:rPr lang="en-US" dirty="0" smtClean="0"/>
              <a:t>**these are all performed very differently, important for you to know which pathology you are looking for!!!</a:t>
            </a:r>
            <a:endParaRPr lang="en-US" dirty="0"/>
          </a:p>
        </p:txBody>
      </p:sp>
    </p:spTree>
    <p:extLst>
      <p:ext uri="{BB962C8B-B14F-4D97-AF65-F5344CB8AC3E}">
        <p14:creationId xmlns:p14="http://schemas.microsoft.com/office/powerpoint/2010/main" val="5864853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MBS versus </a:t>
            </a:r>
            <a:r>
              <a:rPr lang="en-US" dirty="0" err="1" smtClean="0"/>
              <a:t>esophogram</a:t>
            </a:r>
            <a:endParaRPr lang="en-US"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0000" y="1931149"/>
            <a:ext cx="3916326" cy="40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8820" y="1931149"/>
            <a:ext cx="4733178" cy="407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781102" y="6145966"/>
            <a:ext cx="4629794" cy="369332"/>
          </a:xfrm>
          <a:prstGeom prst="rect">
            <a:avLst/>
          </a:prstGeom>
          <a:noFill/>
        </p:spPr>
        <p:txBody>
          <a:bodyPr wrap="none" rtlCol="0">
            <a:spAutoFit/>
          </a:bodyPr>
          <a:lstStyle/>
          <a:p>
            <a:r>
              <a:rPr lang="en-US" dirty="0" smtClean="0"/>
              <a:t>These evaluate two very different things</a:t>
            </a:r>
            <a:endParaRPr lang="en-US" dirty="0"/>
          </a:p>
        </p:txBody>
      </p:sp>
    </p:spTree>
    <p:extLst>
      <p:ext uri="{BB962C8B-B14F-4D97-AF65-F5344CB8AC3E}">
        <p14:creationId xmlns:p14="http://schemas.microsoft.com/office/powerpoint/2010/main" val="21172880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191" y="463814"/>
            <a:ext cx="10999613" cy="970450"/>
          </a:xfrm>
        </p:spPr>
        <p:txBody>
          <a:bodyPr/>
          <a:lstStyle/>
          <a:p>
            <a:pPr algn="ctr"/>
            <a:r>
              <a:rPr lang="en-US" sz="3600" dirty="0" smtClean="0"/>
              <a:t>INTRODUCTION TO INTERVENTIONAL RADIOLOGY</a:t>
            </a:r>
            <a:endParaRPr lang="en-US" sz="3600" dirty="0"/>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7269" y="1895302"/>
            <a:ext cx="8757459" cy="496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4983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 to IR</a:t>
            </a:r>
            <a:endParaRPr lang="en-US" dirty="0"/>
          </a:p>
        </p:txBody>
      </p:sp>
      <p:sp>
        <p:nvSpPr>
          <p:cNvPr id="3" name="Content Placeholder 2"/>
          <p:cNvSpPr>
            <a:spLocks noGrp="1"/>
          </p:cNvSpPr>
          <p:nvPr>
            <p:ph idx="1"/>
          </p:nvPr>
        </p:nvSpPr>
        <p:spPr>
          <a:xfrm>
            <a:off x="818712" y="2222287"/>
            <a:ext cx="10554574" cy="4178513"/>
          </a:xfrm>
        </p:spPr>
        <p:txBody>
          <a:bodyPr>
            <a:normAutofit/>
          </a:bodyPr>
          <a:lstStyle/>
          <a:p>
            <a:r>
              <a:rPr lang="en-US" sz="2400" dirty="0" smtClean="0"/>
              <a:t>Interventional radiology’s role in the management of patients has significantly increased in the last several years</a:t>
            </a:r>
          </a:p>
          <a:p>
            <a:r>
              <a:rPr lang="en-US" sz="2400" dirty="0" smtClean="0"/>
              <a:t>A major objective of your elective should therefore be to understand: </a:t>
            </a:r>
          </a:p>
          <a:p>
            <a:pPr lvl="1"/>
            <a:r>
              <a:rPr lang="en-US" sz="2000" dirty="0" smtClean="0"/>
              <a:t>What procedures IR can offer</a:t>
            </a:r>
          </a:p>
          <a:p>
            <a:pPr lvl="1"/>
            <a:r>
              <a:rPr lang="en-US" sz="2000" dirty="0" smtClean="0"/>
              <a:t>When to consult an IR doctor</a:t>
            </a:r>
          </a:p>
          <a:p>
            <a:pPr lvl="1"/>
            <a:r>
              <a:rPr lang="en-US" sz="2000" dirty="0" smtClean="0"/>
              <a:t>What an IR doctor needs prior to a consult on a patient</a:t>
            </a:r>
            <a:endParaRPr lang="en-US" sz="2000" dirty="0"/>
          </a:p>
        </p:txBody>
      </p:sp>
    </p:spTree>
    <p:extLst>
      <p:ext uri="{BB962C8B-B14F-4D97-AF65-F5344CB8AC3E}">
        <p14:creationId xmlns:p14="http://schemas.microsoft.com/office/powerpoint/2010/main" val="7406078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IR?</a:t>
            </a:r>
            <a:endParaRPr lang="en-US" dirty="0"/>
          </a:p>
        </p:txBody>
      </p:sp>
      <p:sp>
        <p:nvSpPr>
          <p:cNvPr id="3" name="Content Placeholder 2"/>
          <p:cNvSpPr>
            <a:spLocks noGrp="1"/>
          </p:cNvSpPr>
          <p:nvPr>
            <p:ph idx="1"/>
          </p:nvPr>
        </p:nvSpPr>
        <p:spPr>
          <a:xfrm>
            <a:off x="818712" y="2222287"/>
            <a:ext cx="6779121" cy="4261640"/>
          </a:xfrm>
        </p:spPr>
        <p:txBody>
          <a:bodyPr>
            <a:normAutofit/>
          </a:bodyPr>
          <a:lstStyle/>
          <a:p>
            <a:r>
              <a:rPr lang="en-US" dirty="0"/>
              <a:t>Use of imaging tools </a:t>
            </a:r>
            <a:r>
              <a:rPr lang="en-US" b="1" dirty="0"/>
              <a:t>(x rays, CT, ultrasound, MRI) </a:t>
            </a:r>
            <a:r>
              <a:rPr lang="en-US" dirty="0"/>
              <a:t>as a guide to indirectly visual inside the human body for real time treatment of disease.</a:t>
            </a:r>
          </a:p>
          <a:p>
            <a:pPr lvl="1"/>
            <a:r>
              <a:rPr lang="en-US" dirty="0"/>
              <a:t>Direct instrumentation through the skin, into the body– and usually into a vessel– without making a large surgical incision.</a:t>
            </a:r>
          </a:p>
          <a:p>
            <a:pPr marL="350838" lvl="1" indent="0">
              <a:buNone/>
            </a:pPr>
            <a:endParaRPr lang="en-US" dirty="0"/>
          </a:p>
          <a:p>
            <a:pPr lvl="1">
              <a:lnSpc>
                <a:spcPct val="80000"/>
              </a:lnSpc>
            </a:pPr>
            <a:r>
              <a:rPr lang="en-US" dirty="0"/>
              <a:t>Once access into a vessel </a:t>
            </a:r>
            <a:r>
              <a:rPr lang="en-US" dirty="0" smtClean="0"/>
              <a:t>is </a:t>
            </a:r>
          </a:p>
          <a:p>
            <a:pPr marL="350838" lvl="1" indent="0">
              <a:lnSpc>
                <a:spcPct val="80000"/>
              </a:lnSpc>
              <a:buNone/>
            </a:pPr>
            <a:r>
              <a:rPr lang="en-US" dirty="0" smtClean="0"/>
              <a:t>   obtained, the radiologist can </a:t>
            </a:r>
          </a:p>
          <a:p>
            <a:pPr marL="350838" lvl="1" indent="0">
              <a:lnSpc>
                <a:spcPct val="80000"/>
              </a:lnSpc>
              <a:buNone/>
            </a:pPr>
            <a:r>
              <a:rPr lang="en-US" dirty="0" smtClean="0"/>
              <a:t>   navigate </a:t>
            </a:r>
            <a:r>
              <a:rPr lang="en-US" dirty="0"/>
              <a:t>from head to toe </a:t>
            </a:r>
            <a:r>
              <a:rPr lang="en-US" dirty="0" smtClean="0"/>
              <a:t>by </a:t>
            </a:r>
          </a:p>
          <a:p>
            <a:pPr marL="350838" lvl="1" indent="0">
              <a:lnSpc>
                <a:spcPct val="80000"/>
              </a:lnSpc>
              <a:buNone/>
            </a:pPr>
            <a:r>
              <a:rPr lang="en-US" dirty="0" smtClean="0"/>
              <a:t>   using contrast material as a road </a:t>
            </a:r>
          </a:p>
          <a:p>
            <a:pPr marL="350838" lvl="1" indent="0">
              <a:lnSpc>
                <a:spcPct val="80000"/>
              </a:lnSpc>
              <a:buNone/>
            </a:pPr>
            <a:r>
              <a:rPr lang="en-US" dirty="0" smtClean="0"/>
              <a:t>   map and taking x ray images </a:t>
            </a:r>
          </a:p>
          <a:p>
            <a:pPr marL="350838" lvl="1" indent="0">
              <a:lnSpc>
                <a:spcPct val="80000"/>
              </a:lnSpc>
              <a:buNone/>
            </a:pPr>
            <a:r>
              <a:rPr lang="en-US" dirty="0" smtClean="0"/>
              <a:t>   </a:t>
            </a:r>
            <a:r>
              <a:rPr lang="en-US" dirty="0"/>
              <a:t>along the way.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7833" y="2413479"/>
            <a:ext cx="4581727" cy="3879255"/>
          </a:xfrm>
          <a:prstGeom prst="rect">
            <a:avLst/>
          </a:prstGeom>
        </p:spPr>
      </p:pic>
    </p:spTree>
    <p:extLst>
      <p:ext uri="{BB962C8B-B14F-4D97-AF65-F5344CB8AC3E}">
        <p14:creationId xmlns:p14="http://schemas.microsoft.com/office/powerpoint/2010/main" val="8727185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91" y="480439"/>
            <a:ext cx="11504815" cy="970450"/>
          </a:xfrm>
        </p:spPr>
        <p:txBody>
          <a:bodyPr/>
          <a:lstStyle/>
          <a:p>
            <a:pPr algn="ctr"/>
            <a:r>
              <a:rPr lang="en-US" sz="3200" dirty="0"/>
              <a:t>Benefits of Minimally Invasive Procedures versus Surgery </a:t>
            </a:r>
          </a:p>
        </p:txBody>
      </p:sp>
      <p:sp>
        <p:nvSpPr>
          <p:cNvPr id="3" name="Content Placeholder 2"/>
          <p:cNvSpPr>
            <a:spLocks noGrp="1"/>
          </p:cNvSpPr>
          <p:nvPr>
            <p:ph idx="1"/>
          </p:nvPr>
        </p:nvSpPr>
        <p:spPr>
          <a:xfrm>
            <a:off x="818712" y="2859577"/>
            <a:ext cx="10554574" cy="3690851"/>
          </a:xfrm>
        </p:spPr>
        <p:txBody>
          <a:bodyPr>
            <a:noAutofit/>
          </a:bodyPr>
          <a:lstStyle/>
          <a:p>
            <a:r>
              <a:rPr lang="en-US" b="1" dirty="0"/>
              <a:t>Less Pain</a:t>
            </a:r>
          </a:p>
          <a:p>
            <a:pPr lvl="1"/>
            <a:r>
              <a:rPr lang="en-US" dirty="0"/>
              <a:t>Tiny incision vs large surgical wound</a:t>
            </a:r>
          </a:p>
          <a:p>
            <a:r>
              <a:rPr lang="en-US" b="1" dirty="0"/>
              <a:t>Faster Recovery </a:t>
            </a:r>
          </a:p>
          <a:p>
            <a:pPr lvl="1"/>
            <a:r>
              <a:rPr lang="en-US" dirty="0"/>
              <a:t>Most procedures can be performed on an outpatient basis or require only a short hospital stay</a:t>
            </a:r>
          </a:p>
          <a:p>
            <a:pPr lvl="1"/>
            <a:r>
              <a:rPr lang="en-US" dirty="0"/>
              <a:t>General anesthesia is not required</a:t>
            </a:r>
          </a:p>
          <a:p>
            <a:r>
              <a:rPr lang="en-US" b="1" dirty="0"/>
              <a:t>Fewer Complications</a:t>
            </a:r>
          </a:p>
          <a:p>
            <a:pPr lvl="1"/>
            <a:r>
              <a:rPr lang="en-US" dirty="0"/>
              <a:t>Decreased risk of infection</a:t>
            </a:r>
          </a:p>
          <a:p>
            <a:pPr lvl="1"/>
            <a:r>
              <a:rPr lang="en-US" dirty="0"/>
              <a:t>Decreased risk of bleeding</a:t>
            </a:r>
          </a:p>
          <a:p>
            <a:r>
              <a:rPr lang="en-US" b="1" dirty="0"/>
              <a:t>Less expensive</a:t>
            </a:r>
          </a:p>
          <a:p>
            <a:pPr lvl="1"/>
            <a:r>
              <a:rPr lang="en-US" dirty="0"/>
              <a:t>Compared to open surgery</a:t>
            </a:r>
          </a:p>
          <a:p>
            <a:r>
              <a:rPr lang="en-US" b="1" dirty="0"/>
              <a:t>Better Outcomes</a:t>
            </a:r>
          </a:p>
          <a:p>
            <a:pPr lvl="1"/>
            <a:r>
              <a:rPr lang="en-US" dirty="0"/>
              <a:t>Due to all of the above</a:t>
            </a:r>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7251130" y="3749141"/>
            <a:ext cx="2923648" cy="2923648"/>
          </a:xfrm>
          <a:prstGeom prst="rect">
            <a:avLst/>
          </a:prstGeom>
        </p:spPr>
      </p:pic>
    </p:spTree>
    <p:extLst>
      <p:ext uri="{BB962C8B-B14F-4D97-AF65-F5344CB8AC3E}">
        <p14:creationId xmlns:p14="http://schemas.microsoft.com/office/powerpoint/2010/main" val="9071777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of IR Procedures and Tools</a:t>
            </a:r>
            <a:endParaRPr lang="en-US" dirty="0"/>
          </a:p>
        </p:txBody>
      </p:sp>
      <p:sp>
        <p:nvSpPr>
          <p:cNvPr id="3" name="Content Placeholder 2"/>
          <p:cNvSpPr>
            <a:spLocks noGrp="1"/>
          </p:cNvSpPr>
          <p:nvPr>
            <p:ph idx="1"/>
          </p:nvPr>
        </p:nvSpPr>
        <p:spPr/>
        <p:txBody>
          <a:bodyPr>
            <a:normAutofit/>
          </a:bodyPr>
          <a:lstStyle/>
          <a:p>
            <a:r>
              <a:rPr lang="en-US" sz="2800" dirty="0" smtClean="0"/>
              <a:t>Its important for all clinicians to be aware of the types of tools IR doctors use</a:t>
            </a:r>
          </a:p>
          <a:p>
            <a:r>
              <a:rPr lang="en-US" sz="2800" dirty="0" smtClean="0"/>
              <a:t>Many patients receive catheters, tubes, etc. placed by IR but are taken care of by other clinical teams</a:t>
            </a:r>
          </a:p>
          <a:p>
            <a:pPr lvl="1"/>
            <a:r>
              <a:rPr lang="en-US" sz="2400" dirty="0" smtClean="0"/>
              <a:t>Knowing how to deal with these tools is important, especially when IR is not available!</a:t>
            </a:r>
            <a:endParaRPr lang="en-US" sz="2400" dirty="0"/>
          </a:p>
        </p:txBody>
      </p:sp>
    </p:spTree>
    <p:extLst>
      <p:ext uri="{BB962C8B-B14F-4D97-AF65-F5344CB8AC3E}">
        <p14:creationId xmlns:p14="http://schemas.microsoft.com/office/powerpoint/2010/main" val="1448939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pathologies for </a:t>
            </a:r>
            <a:r>
              <a:rPr lang="en-US" dirty="0" err="1" smtClean="0"/>
              <a:t>xrays</a:t>
            </a:r>
            <a:endParaRPr lang="en-US" dirty="0"/>
          </a:p>
        </p:txBody>
      </p:sp>
      <p:sp>
        <p:nvSpPr>
          <p:cNvPr id="3" name="Content Placeholder 2"/>
          <p:cNvSpPr>
            <a:spLocks noGrp="1"/>
          </p:cNvSpPr>
          <p:nvPr>
            <p:ph idx="1"/>
          </p:nvPr>
        </p:nvSpPr>
        <p:spPr>
          <a:xfrm>
            <a:off x="818712" y="2222287"/>
            <a:ext cx="10554574" cy="432013"/>
          </a:xfrm>
        </p:spPr>
        <p:txBody>
          <a:bodyPr numCol="1"/>
          <a:lstStyle/>
          <a:p>
            <a:r>
              <a:rPr lang="en-US" dirty="0" err="1" smtClean="0"/>
              <a:t>Xray</a:t>
            </a:r>
            <a:r>
              <a:rPr lang="en-US" dirty="0" smtClean="0"/>
              <a:t> is generally a good first choice for imaging the following pathologies: </a:t>
            </a:r>
          </a:p>
        </p:txBody>
      </p:sp>
      <p:sp>
        <p:nvSpPr>
          <p:cNvPr id="5" name="TextBox 4"/>
          <p:cNvSpPr txBox="1"/>
          <p:nvPr/>
        </p:nvSpPr>
        <p:spPr>
          <a:xfrm>
            <a:off x="419100" y="3009900"/>
            <a:ext cx="4102100" cy="2308324"/>
          </a:xfrm>
          <a:prstGeom prst="rect">
            <a:avLst/>
          </a:prstGeom>
          <a:noFill/>
        </p:spPr>
        <p:txBody>
          <a:bodyPr wrap="square" rtlCol="0">
            <a:spAutoFit/>
          </a:bodyPr>
          <a:lstStyle/>
          <a:p>
            <a:pPr marL="742950" lvl="1" indent="-285750">
              <a:buFont typeface="Arial" charset="0"/>
              <a:buChar char="•"/>
            </a:pPr>
            <a:r>
              <a:rPr lang="en-US" dirty="0"/>
              <a:t>CHEST: </a:t>
            </a:r>
          </a:p>
          <a:p>
            <a:pPr marL="1200150" lvl="2" indent="-285750">
              <a:buFont typeface="Arial" charset="0"/>
              <a:buChar char="•"/>
            </a:pPr>
            <a:r>
              <a:rPr lang="en-US" dirty="0"/>
              <a:t>Pneumothorax</a:t>
            </a:r>
          </a:p>
          <a:p>
            <a:pPr marL="1200150" lvl="2" indent="-285750">
              <a:buFont typeface="Arial" charset="0"/>
              <a:buChar char="•"/>
            </a:pPr>
            <a:r>
              <a:rPr lang="en-US" dirty="0"/>
              <a:t>Pulmonary edema</a:t>
            </a:r>
          </a:p>
          <a:p>
            <a:pPr marL="1200150" lvl="2" indent="-285750">
              <a:buFont typeface="Arial" charset="0"/>
              <a:buChar char="•"/>
            </a:pPr>
            <a:r>
              <a:rPr lang="en-US" dirty="0"/>
              <a:t>Pleural effusions</a:t>
            </a:r>
          </a:p>
          <a:p>
            <a:pPr marL="1200150" lvl="2" indent="-285750">
              <a:buFont typeface="Arial" charset="0"/>
              <a:buChar char="•"/>
            </a:pPr>
            <a:r>
              <a:rPr lang="en-US" dirty="0" smtClean="0"/>
              <a:t>Pneumonia</a:t>
            </a:r>
          </a:p>
          <a:p>
            <a:pPr marL="1200150" lvl="2" indent="-285750">
              <a:buFont typeface="Arial" charset="0"/>
              <a:buChar char="•"/>
            </a:pPr>
            <a:r>
              <a:rPr lang="en-US" dirty="0" smtClean="0"/>
              <a:t>Evaluation of lines and tubes</a:t>
            </a:r>
            <a:endParaRPr lang="en-US" dirty="0"/>
          </a:p>
          <a:p>
            <a:endParaRPr lang="en-US" dirty="0"/>
          </a:p>
        </p:txBody>
      </p:sp>
      <p:sp>
        <p:nvSpPr>
          <p:cNvPr id="6" name="TextBox 5"/>
          <p:cNvSpPr txBox="1"/>
          <p:nvPr/>
        </p:nvSpPr>
        <p:spPr>
          <a:xfrm>
            <a:off x="3682999" y="3009900"/>
            <a:ext cx="4254500" cy="1200329"/>
          </a:xfrm>
          <a:prstGeom prst="rect">
            <a:avLst/>
          </a:prstGeom>
          <a:noFill/>
        </p:spPr>
        <p:txBody>
          <a:bodyPr wrap="square" rtlCol="0">
            <a:spAutoFit/>
          </a:bodyPr>
          <a:lstStyle/>
          <a:p>
            <a:pPr marL="742950" lvl="1" indent="-285750">
              <a:buFont typeface="Arial" charset="0"/>
              <a:buChar char="•"/>
            </a:pPr>
            <a:r>
              <a:rPr lang="en-US" dirty="0" smtClean="0"/>
              <a:t>ABDOMEN: </a:t>
            </a:r>
            <a:endParaRPr lang="en-US" dirty="0"/>
          </a:p>
          <a:p>
            <a:pPr marL="1200150" lvl="2" indent="-285750">
              <a:buFont typeface="Arial" charset="0"/>
              <a:buChar char="•"/>
            </a:pPr>
            <a:r>
              <a:rPr lang="en-US" dirty="0" smtClean="0"/>
              <a:t>Pneumoperitoneum</a:t>
            </a:r>
          </a:p>
          <a:p>
            <a:pPr marL="1200150" lvl="2" indent="-285750">
              <a:buFont typeface="Arial" charset="0"/>
              <a:buChar char="•"/>
            </a:pPr>
            <a:r>
              <a:rPr lang="en-US" dirty="0" smtClean="0"/>
              <a:t>Bowel obstruction</a:t>
            </a:r>
            <a:endParaRPr lang="en-US" dirty="0"/>
          </a:p>
          <a:p>
            <a:endParaRPr lang="en-US" dirty="0"/>
          </a:p>
        </p:txBody>
      </p:sp>
      <p:sp>
        <p:nvSpPr>
          <p:cNvPr id="7" name="TextBox 6"/>
          <p:cNvSpPr txBox="1"/>
          <p:nvPr/>
        </p:nvSpPr>
        <p:spPr>
          <a:xfrm>
            <a:off x="419100" y="5156160"/>
            <a:ext cx="4102100" cy="1754326"/>
          </a:xfrm>
          <a:prstGeom prst="rect">
            <a:avLst/>
          </a:prstGeom>
          <a:noFill/>
        </p:spPr>
        <p:txBody>
          <a:bodyPr wrap="square" rtlCol="0">
            <a:spAutoFit/>
          </a:bodyPr>
          <a:lstStyle/>
          <a:p>
            <a:pPr marL="742950" lvl="1" indent="-285750">
              <a:buFont typeface="Arial" charset="0"/>
              <a:buChar char="•"/>
            </a:pPr>
            <a:r>
              <a:rPr lang="en-US" dirty="0" smtClean="0"/>
              <a:t>MSK: </a:t>
            </a:r>
            <a:endParaRPr lang="en-US" dirty="0"/>
          </a:p>
          <a:p>
            <a:pPr marL="1200150" lvl="2" indent="-285750">
              <a:buFont typeface="Arial" charset="0"/>
              <a:buChar char="•"/>
            </a:pPr>
            <a:r>
              <a:rPr lang="en-US" dirty="0" smtClean="0"/>
              <a:t>Fractures</a:t>
            </a:r>
          </a:p>
          <a:p>
            <a:pPr marL="1200150" lvl="2" indent="-285750">
              <a:buFont typeface="Arial" charset="0"/>
              <a:buChar char="•"/>
            </a:pPr>
            <a:r>
              <a:rPr lang="en-US" dirty="0" smtClean="0"/>
              <a:t>Tumors</a:t>
            </a:r>
          </a:p>
          <a:p>
            <a:pPr marL="1200150" lvl="2" indent="-285750">
              <a:buFont typeface="Arial" charset="0"/>
              <a:buChar char="•"/>
            </a:pPr>
            <a:r>
              <a:rPr lang="en-US" dirty="0" smtClean="0"/>
              <a:t>Postsurgical imaging</a:t>
            </a:r>
          </a:p>
          <a:p>
            <a:pPr marL="1200150" lvl="2" indent="-285750">
              <a:buFont typeface="Arial" charset="0"/>
              <a:buChar char="•"/>
            </a:pPr>
            <a:r>
              <a:rPr lang="en-US" dirty="0" smtClean="0"/>
              <a:t>Surgical planning</a:t>
            </a:r>
            <a:endParaRPr lang="en-US" dirty="0"/>
          </a:p>
          <a:p>
            <a:endParaRPr lang="en-US" dirty="0"/>
          </a:p>
        </p:txBody>
      </p:sp>
      <p:sp>
        <p:nvSpPr>
          <p:cNvPr id="8" name="TextBox 7"/>
          <p:cNvSpPr txBox="1"/>
          <p:nvPr/>
        </p:nvSpPr>
        <p:spPr>
          <a:xfrm>
            <a:off x="3835399" y="5173453"/>
            <a:ext cx="4102100" cy="923330"/>
          </a:xfrm>
          <a:prstGeom prst="rect">
            <a:avLst/>
          </a:prstGeom>
          <a:noFill/>
        </p:spPr>
        <p:txBody>
          <a:bodyPr wrap="square" rtlCol="0">
            <a:spAutoFit/>
          </a:bodyPr>
          <a:lstStyle/>
          <a:p>
            <a:pPr marL="742950" lvl="1" indent="-285750">
              <a:buFont typeface="Arial" charset="0"/>
              <a:buChar char="•"/>
            </a:pPr>
            <a:r>
              <a:rPr lang="en-US" dirty="0" smtClean="0"/>
              <a:t>NEURO: </a:t>
            </a:r>
            <a:endParaRPr lang="en-US" dirty="0"/>
          </a:p>
          <a:p>
            <a:pPr marL="1200150" lvl="2" indent="-285750">
              <a:buFont typeface="Arial" charset="0"/>
              <a:buChar char="•"/>
            </a:pPr>
            <a:r>
              <a:rPr lang="en-US" dirty="0" smtClean="0"/>
              <a:t>Skull Fractures</a:t>
            </a:r>
            <a:endParaRPr lang="en-US" dirty="0"/>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599" y="2654300"/>
            <a:ext cx="3924300" cy="3924300"/>
          </a:xfrm>
          <a:prstGeom prst="rect">
            <a:avLst/>
          </a:prstGeom>
        </p:spPr>
      </p:pic>
    </p:spTree>
    <p:extLst>
      <p:ext uri="{BB962C8B-B14F-4D97-AF65-F5344CB8AC3E}">
        <p14:creationId xmlns:p14="http://schemas.microsoft.com/office/powerpoint/2010/main" val="12041166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of IR Procedures and Tools</a:t>
            </a:r>
            <a:endParaRPr lang="en-US" dirty="0"/>
          </a:p>
        </p:txBody>
      </p:sp>
      <p:sp>
        <p:nvSpPr>
          <p:cNvPr id="3" name="Content Placeholder 2"/>
          <p:cNvSpPr>
            <a:spLocks noGrp="1"/>
          </p:cNvSpPr>
          <p:nvPr>
            <p:ph idx="1"/>
          </p:nvPr>
        </p:nvSpPr>
        <p:spPr>
          <a:xfrm>
            <a:off x="818712" y="2310938"/>
            <a:ext cx="10554574" cy="4089862"/>
          </a:xfrm>
        </p:spPr>
        <p:txBody>
          <a:bodyPr>
            <a:normAutofit/>
          </a:bodyPr>
          <a:lstStyle/>
          <a:p>
            <a:r>
              <a:rPr lang="en-US" dirty="0"/>
              <a:t>A sheath provides the interventional radiologist with secure access into the vessel so that catheters can be placed for various procedures.</a:t>
            </a:r>
          </a:p>
          <a:p>
            <a:pPr marL="0" indent="0">
              <a:buNone/>
            </a:pPr>
            <a:endParaRPr lang="en-US" b="1" dirty="0">
              <a:solidFill>
                <a:srgbClr val="000090"/>
              </a:solidFill>
            </a:endParaRPr>
          </a:p>
          <a:p>
            <a:pPr lvl="1"/>
            <a:r>
              <a:rPr lang="en-US" b="1" dirty="0">
                <a:solidFill>
                  <a:srgbClr val="FFC000"/>
                </a:solidFill>
              </a:rPr>
              <a:t>Dilation of clogged vessels</a:t>
            </a:r>
          </a:p>
          <a:p>
            <a:pPr lvl="1"/>
            <a:r>
              <a:rPr lang="en-US" b="1" dirty="0">
                <a:solidFill>
                  <a:srgbClr val="FFC000"/>
                </a:solidFill>
              </a:rPr>
              <a:t>Ablation, chemo or radiation </a:t>
            </a:r>
            <a:r>
              <a:rPr lang="en-US" b="1" dirty="0" smtClean="0">
                <a:solidFill>
                  <a:srgbClr val="FFC000"/>
                </a:solidFill>
              </a:rPr>
              <a:t>therapy </a:t>
            </a:r>
            <a:r>
              <a:rPr lang="en-US" b="1" dirty="0">
                <a:solidFill>
                  <a:srgbClr val="FFC000"/>
                </a:solidFill>
              </a:rPr>
              <a:t>of tumors</a:t>
            </a:r>
          </a:p>
          <a:p>
            <a:pPr lvl="1"/>
            <a:r>
              <a:rPr lang="en-US" b="1" dirty="0">
                <a:solidFill>
                  <a:srgbClr val="FFC000"/>
                </a:solidFill>
              </a:rPr>
              <a:t>Embolization of bleeding vessels </a:t>
            </a:r>
          </a:p>
          <a:p>
            <a:pPr lvl="1"/>
            <a:r>
              <a:rPr lang="en-US" b="1" dirty="0">
                <a:solidFill>
                  <a:srgbClr val="FFC000"/>
                </a:solidFill>
              </a:rPr>
              <a:t>Biopsy</a:t>
            </a:r>
          </a:p>
          <a:p>
            <a:pPr lvl="1"/>
            <a:r>
              <a:rPr lang="en-US" b="1" dirty="0">
                <a:solidFill>
                  <a:srgbClr val="FFC000"/>
                </a:solidFill>
              </a:rPr>
              <a:t>The possibilities are endless! </a:t>
            </a:r>
          </a:p>
          <a:p>
            <a:pPr lvl="1"/>
            <a:endParaRPr lang="en-US" dirty="0">
              <a:solidFill>
                <a:srgbClr val="FFC000"/>
              </a:solidFill>
            </a:endParaRPr>
          </a:p>
          <a:p>
            <a:pPr lvl="1"/>
            <a:r>
              <a:rPr lang="en-US" dirty="0" smtClean="0">
                <a:solidFill>
                  <a:srgbClr val="FFC000"/>
                </a:solidFill>
              </a:rPr>
              <a:t>A </a:t>
            </a:r>
            <a:r>
              <a:rPr lang="en-US" dirty="0">
                <a:solidFill>
                  <a:srgbClr val="FFC000"/>
                </a:solidFill>
              </a:rPr>
              <a:t>catheter is </a:t>
            </a:r>
            <a:r>
              <a:rPr lang="en-US" dirty="0"/>
              <a:t>placed over the wire that can be used for  </a:t>
            </a:r>
            <a:r>
              <a:rPr lang="en-US" dirty="0" smtClean="0"/>
              <a:t>                                                                   blood </a:t>
            </a:r>
            <a:r>
              <a:rPr lang="en-US" dirty="0"/>
              <a:t>draws, injection of IV medicines or for hemodialysis. </a:t>
            </a:r>
          </a:p>
          <a:p>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942865" y="2779492"/>
            <a:ext cx="4728204" cy="2530974"/>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374662" y="4973362"/>
            <a:ext cx="3296407" cy="1764543"/>
          </a:xfrm>
          <a:prstGeom prst="rect">
            <a:avLst/>
          </a:prstGeom>
        </p:spPr>
      </p:pic>
    </p:spTree>
    <p:extLst>
      <p:ext uri="{BB962C8B-B14F-4D97-AF65-F5344CB8AC3E}">
        <p14:creationId xmlns:p14="http://schemas.microsoft.com/office/powerpoint/2010/main" val="7339335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IR Procedures and Tools</a:t>
            </a:r>
          </a:p>
        </p:txBody>
      </p:sp>
      <p:sp>
        <p:nvSpPr>
          <p:cNvPr id="3" name="Content Placeholder 2"/>
          <p:cNvSpPr>
            <a:spLocks noGrp="1"/>
          </p:cNvSpPr>
          <p:nvPr>
            <p:ph idx="1"/>
          </p:nvPr>
        </p:nvSpPr>
        <p:spPr/>
        <p:txBody>
          <a:bodyPr>
            <a:normAutofit/>
          </a:bodyPr>
          <a:lstStyle/>
          <a:p>
            <a:r>
              <a:rPr lang="en-US" sz="2400" dirty="0" smtClean="0"/>
              <a:t>Sheaths often require a large hole in the vessel </a:t>
            </a:r>
            <a:r>
              <a:rPr lang="mr-IN" sz="2400" dirty="0" smtClean="0"/>
              <a:t>–</a:t>
            </a:r>
            <a:r>
              <a:rPr lang="en-US" sz="2400" dirty="0" smtClean="0"/>
              <a:t> extra manual compression is necessary when removing them</a:t>
            </a:r>
          </a:p>
          <a:p>
            <a:pPr lvl="1"/>
            <a:r>
              <a:rPr lang="en-US" sz="2000" dirty="0" smtClean="0"/>
              <a:t>Not knowing how to remove a sheath can result in irreparable damage to the vessel and risk ischemia to downstream organs/extremities</a:t>
            </a:r>
          </a:p>
          <a:p>
            <a:pPr lvl="1"/>
            <a:r>
              <a:rPr lang="en-US" sz="2000" dirty="0" smtClean="0"/>
              <a:t>Make sure to pay attention how sheaths are removed when you rotate through IR, MICU, or CICU</a:t>
            </a:r>
            <a:endParaRPr lang="en-US" sz="2000" dirty="0"/>
          </a:p>
        </p:txBody>
      </p:sp>
    </p:spTree>
    <p:extLst>
      <p:ext uri="{BB962C8B-B14F-4D97-AF65-F5344CB8AC3E}">
        <p14:creationId xmlns:p14="http://schemas.microsoft.com/office/powerpoint/2010/main" val="17450137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IR Procedures and Tools</a:t>
            </a:r>
          </a:p>
        </p:txBody>
      </p:sp>
      <p:sp>
        <p:nvSpPr>
          <p:cNvPr id="4" name="Rectangle 3"/>
          <p:cNvSpPr/>
          <p:nvPr/>
        </p:nvSpPr>
        <p:spPr>
          <a:xfrm>
            <a:off x="321426" y="2186353"/>
            <a:ext cx="6395258" cy="4524315"/>
          </a:xfrm>
          <a:prstGeom prst="rect">
            <a:avLst/>
          </a:prstGeom>
        </p:spPr>
        <p:txBody>
          <a:bodyPr wrap="square">
            <a:spAutoFit/>
          </a:bodyPr>
          <a:lstStyle/>
          <a:p>
            <a:r>
              <a:rPr lang="en-US" sz="2400" dirty="0"/>
              <a:t>Puncture Needles</a:t>
            </a:r>
          </a:p>
          <a:p>
            <a:pPr marL="800100" lvl="1" indent="-342900">
              <a:buFont typeface="Arial" charset="0"/>
              <a:buChar char="•"/>
            </a:pPr>
            <a:r>
              <a:rPr lang="en-US" sz="2400" dirty="0"/>
              <a:t>Small needles to gain access into a vessel</a:t>
            </a:r>
          </a:p>
          <a:p>
            <a:pPr marL="800100" lvl="1" indent="-342900">
              <a:buFont typeface="Arial" charset="0"/>
              <a:buChar char="•"/>
            </a:pPr>
            <a:r>
              <a:rPr lang="en-US" sz="2400" dirty="0"/>
              <a:t>Sharp, beveled edge</a:t>
            </a:r>
          </a:p>
          <a:p>
            <a:r>
              <a:rPr lang="en-US" sz="2400" dirty="0"/>
              <a:t>Wires</a:t>
            </a:r>
          </a:p>
          <a:p>
            <a:pPr marL="800100" lvl="1" indent="-342900">
              <a:buFont typeface="Arial" charset="0"/>
              <a:buChar char="•"/>
            </a:pPr>
            <a:r>
              <a:rPr lang="en-US" sz="2400" dirty="0"/>
              <a:t>Inserted before the catheter to locate where the procedure or treatment will take place.</a:t>
            </a:r>
          </a:p>
          <a:p>
            <a:pPr marL="800100" lvl="1" indent="-342900">
              <a:buFont typeface="Arial" charset="0"/>
              <a:buChar char="•"/>
            </a:pPr>
            <a:r>
              <a:rPr lang="en-US" sz="2400" dirty="0"/>
              <a:t>Provides safe introduction and selective positioning of the catheter.</a:t>
            </a:r>
          </a:p>
          <a:p>
            <a:pPr marL="800100" lvl="1" indent="-342900">
              <a:buFont typeface="Arial" charset="0"/>
              <a:buChar char="•"/>
            </a:pPr>
            <a:r>
              <a:rPr lang="en-US" sz="2400" dirty="0"/>
              <a:t>Sized in inches with the standard wire measuring 0.035’’ in diameter</a:t>
            </a:r>
            <a:r>
              <a:rPr lang="en-US" sz="2400" dirty="0" smtClean="0"/>
              <a:t>.</a:t>
            </a:r>
            <a:endParaRPr lang="en-US" sz="2400" dirty="0"/>
          </a:p>
        </p:txBody>
      </p:sp>
      <p:pic>
        <p:nvPicPr>
          <p:cNvPr id="5" name="Picture 4"/>
          <p:cNvPicPr>
            <a:picLocks noChangeAspect="1"/>
          </p:cNvPicPr>
          <p:nvPr/>
        </p:nvPicPr>
        <p:blipFill>
          <a:blip r:embed="rId2"/>
          <a:stretch>
            <a:fillRect/>
          </a:stretch>
        </p:blipFill>
        <p:spPr>
          <a:xfrm>
            <a:off x="6425397" y="1523588"/>
            <a:ext cx="3245421" cy="2434066"/>
          </a:xfrm>
          <a:prstGeom prst="rect">
            <a:avLst/>
          </a:prstGeom>
        </p:spPr>
      </p:pic>
      <p:pic>
        <p:nvPicPr>
          <p:cNvPr id="6" name="Picture 5"/>
          <p:cNvPicPr>
            <a:picLocks noChangeAspect="1"/>
          </p:cNvPicPr>
          <p:nvPr/>
        </p:nvPicPr>
        <p:blipFill>
          <a:blip r:embed="rId3"/>
          <a:stretch>
            <a:fillRect/>
          </a:stretch>
        </p:blipFill>
        <p:spPr>
          <a:xfrm>
            <a:off x="6601391" y="4206241"/>
            <a:ext cx="3126056" cy="2651760"/>
          </a:xfrm>
          <a:prstGeom prst="rect">
            <a:avLst/>
          </a:prstGeom>
        </p:spPr>
      </p:pic>
      <p:pic>
        <p:nvPicPr>
          <p:cNvPr id="7" name="Picture 6"/>
          <p:cNvPicPr>
            <a:picLocks noChangeAspect="1"/>
          </p:cNvPicPr>
          <p:nvPr/>
        </p:nvPicPr>
        <p:blipFill>
          <a:blip r:embed="rId4"/>
          <a:stretch>
            <a:fillRect/>
          </a:stretch>
        </p:blipFill>
        <p:spPr>
          <a:xfrm>
            <a:off x="9164481" y="2099216"/>
            <a:ext cx="2867152" cy="2439533"/>
          </a:xfrm>
          <a:prstGeom prst="rect">
            <a:avLst/>
          </a:prstGeom>
        </p:spPr>
      </p:pic>
    </p:spTree>
    <p:extLst>
      <p:ext uri="{BB962C8B-B14F-4D97-AF65-F5344CB8AC3E}">
        <p14:creationId xmlns:p14="http://schemas.microsoft.com/office/powerpoint/2010/main" val="9265334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2051591"/>
            <a:ext cx="6294285" cy="4323809"/>
          </a:xfrm>
        </p:spPr>
        <p:txBody>
          <a:bodyPr>
            <a:normAutofit/>
          </a:bodyPr>
          <a:lstStyle/>
          <a:p>
            <a:r>
              <a:rPr lang="en-US" sz="2400" dirty="0" smtClean="0"/>
              <a:t>Catheters</a:t>
            </a:r>
          </a:p>
          <a:p>
            <a:pPr lvl="1"/>
            <a:r>
              <a:rPr lang="en-US" sz="2000" dirty="0" smtClean="0"/>
              <a:t>Hollow flexible tubes that can be inserted into a body cavity, duct or vessel allowing drainage or injection of fluids, distending a passage way or providing access to surgical instruments. </a:t>
            </a:r>
          </a:p>
          <a:p>
            <a:pPr lvl="1"/>
            <a:r>
              <a:rPr lang="en-US" sz="2000" dirty="0" smtClean="0"/>
              <a:t>Various sizes and shapes serving a specific function.</a:t>
            </a:r>
          </a:p>
          <a:p>
            <a:pPr lvl="1"/>
            <a:r>
              <a:rPr lang="en-US" sz="2000" dirty="0" smtClean="0"/>
              <a:t>Sized in French (</a:t>
            </a:r>
            <a:r>
              <a:rPr lang="en-US" sz="2000" dirty="0" err="1" smtClean="0"/>
              <a:t>Fr</a:t>
            </a:r>
            <a:r>
              <a:rPr lang="en-US" sz="2000" dirty="0" smtClean="0"/>
              <a:t>), where 1 </a:t>
            </a:r>
            <a:r>
              <a:rPr lang="en-US" sz="2000" dirty="0" err="1" smtClean="0"/>
              <a:t>Fr</a:t>
            </a:r>
            <a:r>
              <a:rPr lang="en-US" sz="2000" dirty="0" smtClean="0"/>
              <a:t> = 0.33 mm (6 </a:t>
            </a:r>
            <a:r>
              <a:rPr lang="en-US" sz="2000" dirty="0" err="1" smtClean="0"/>
              <a:t>Fr</a:t>
            </a:r>
            <a:r>
              <a:rPr lang="en-US" sz="2000" dirty="0" smtClean="0"/>
              <a:t> has an external diameter of 2 mm)</a:t>
            </a:r>
            <a:endParaRPr lang="en-US" sz="2000" dirty="0"/>
          </a:p>
        </p:txBody>
      </p:sp>
      <p:pic>
        <p:nvPicPr>
          <p:cNvPr id="5" name="Picture 4"/>
          <p:cNvPicPr>
            <a:picLocks noChangeAspect="1"/>
          </p:cNvPicPr>
          <p:nvPr/>
        </p:nvPicPr>
        <p:blipFill>
          <a:blip r:embed="rId2"/>
          <a:stretch>
            <a:fillRect/>
          </a:stretch>
        </p:blipFill>
        <p:spPr>
          <a:xfrm>
            <a:off x="7348451" y="2051591"/>
            <a:ext cx="4709372" cy="4709372"/>
          </a:xfrm>
          <a:prstGeom prst="rect">
            <a:avLst/>
          </a:prstGeom>
        </p:spPr>
      </p:pic>
      <p:sp>
        <p:nvSpPr>
          <p:cNvPr id="6" name="Title 1"/>
          <p:cNvSpPr>
            <a:spLocks noGrp="1"/>
          </p:cNvSpPr>
          <p:nvPr>
            <p:ph type="title"/>
          </p:nvPr>
        </p:nvSpPr>
        <p:spPr>
          <a:xfrm>
            <a:off x="810000" y="447188"/>
            <a:ext cx="10571998" cy="970450"/>
          </a:xfrm>
        </p:spPr>
        <p:txBody>
          <a:bodyPr/>
          <a:lstStyle/>
          <a:p>
            <a:r>
              <a:rPr lang="en-US" dirty="0"/>
              <a:t>Basics of IR Procedures and Tools</a:t>
            </a:r>
          </a:p>
        </p:txBody>
      </p:sp>
    </p:spTree>
    <p:extLst>
      <p:ext uri="{BB962C8B-B14F-4D97-AF65-F5344CB8AC3E}">
        <p14:creationId xmlns:p14="http://schemas.microsoft.com/office/powerpoint/2010/main" val="17177291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18748" y="2094807"/>
            <a:ext cx="6979331" cy="4455622"/>
          </a:xfrm>
        </p:spPr>
        <p:txBody>
          <a:bodyPr/>
          <a:lstStyle/>
          <a:p>
            <a:r>
              <a:rPr lang="en-US" dirty="0" smtClean="0"/>
              <a:t>Balloons </a:t>
            </a:r>
          </a:p>
          <a:p>
            <a:pPr lvl="1"/>
            <a:r>
              <a:rPr lang="en-US" dirty="0" smtClean="0"/>
              <a:t>Catheters with balloons attached at their distal end.</a:t>
            </a:r>
          </a:p>
          <a:p>
            <a:pPr lvl="1"/>
            <a:r>
              <a:rPr lang="en-US" dirty="0" smtClean="0"/>
              <a:t>Used for dilation of vessel stenosis.</a:t>
            </a:r>
          </a:p>
          <a:p>
            <a:pPr lvl="1"/>
            <a:r>
              <a:rPr lang="en-US" dirty="0" smtClean="0"/>
              <a:t>May be left in during thrombolysis to make sure infused medications do not go where they’re not supposed to</a:t>
            </a:r>
          </a:p>
          <a:p>
            <a:r>
              <a:rPr lang="en-US" dirty="0" smtClean="0"/>
              <a:t>Stents</a:t>
            </a:r>
          </a:p>
          <a:p>
            <a:pPr lvl="1"/>
            <a:r>
              <a:rPr lang="en-US" dirty="0" smtClean="0"/>
              <a:t>Tubular device that is open at both ends used to keep a vessel or duct lumen open. </a:t>
            </a:r>
          </a:p>
          <a:p>
            <a:pPr lvl="1"/>
            <a:r>
              <a:rPr lang="en-US" dirty="0" smtClean="0"/>
              <a:t>Different types of stents are used depending on the location (near joints, within the abdomen, etc.) and whether you are stenting a vein, artery, bile duct, GI tract, or ureter</a:t>
            </a:r>
            <a:endParaRPr lang="en-US" dirty="0"/>
          </a:p>
        </p:txBody>
      </p:sp>
      <p:pic>
        <p:nvPicPr>
          <p:cNvPr id="5" name="Picture 4"/>
          <p:cNvPicPr>
            <a:picLocks noChangeAspect="1"/>
          </p:cNvPicPr>
          <p:nvPr/>
        </p:nvPicPr>
        <p:blipFill>
          <a:blip r:embed="rId2"/>
          <a:stretch>
            <a:fillRect/>
          </a:stretch>
        </p:blipFill>
        <p:spPr>
          <a:xfrm>
            <a:off x="8665470" y="1898818"/>
            <a:ext cx="3169096" cy="201874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38678" y="4548376"/>
            <a:ext cx="3295888" cy="1853937"/>
          </a:xfrm>
          <a:prstGeom prst="rect">
            <a:avLst/>
          </a:prstGeom>
        </p:spPr>
      </p:pic>
      <p:sp>
        <p:nvSpPr>
          <p:cNvPr id="7" name="Title 1"/>
          <p:cNvSpPr>
            <a:spLocks noGrp="1"/>
          </p:cNvSpPr>
          <p:nvPr>
            <p:ph type="title"/>
          </p:nvPr>
        </p:nvSpPr>
        <p:spPr/>
        <p:txBody>
          <a:bodyPr/>
          <a:lstStyle/>
          <a:p>
            <a:r>
              <a:rPr lang="en-US" dirty="0"/>
              <a:t>Basics of IR Procedures and Tools</a:t>
            </a:r>
          </a:p>
        </p:txBody>
      </p:sp>
    </p:spTree>
    <p:extLst>
      <p:ext uri="{BB962C8B-B14F-4D97-AF65-F5344CB8AC3E}">
        <p14:creationId xmlns:p14="http://schemas.microsoft.com/office/powerpoint/2010/main" val="19251106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6711" y="1891464"/>
            <a:ext cx="11318576" cy="4966536"/>
          </a:xfrm>
        </p:spPr>
        <p:txBody>
          <a:bodyPr>
            <a:noAutofit/>
          </a:bodyPr>
          <a:lstStyle/>
          <a:p>
            <a:r>
              <a:rPr lang="en-US" sz="1600" dirty="0" smtClean="0"/>
              <a:t>Pigtail drainage catheter</a:t>
            </a:r>
          </a:p>
          <a:p>
            <a:pPr lvl="1"/>
            <a:r>
              <a:rPr lang="en-US" dirty="0" smtClean="0"/>
              <a:t>Probably the most common piece of equipment you will deal with on the floor</a:t>
            </a:r>
          </a:p>
          <a:p>
            <a:pPr lvl="1"/>
            <a:r>
              <a:rPr lang="en-US" dirty="0" smtClean="0"/>
              <a:t>Used for abscess drains, biliary drains, and chest tubes</a:t>
            </a:r>
          </a:p>
          <a:p>
            <a:pPr lvl="1"/>
            <a:endParaRPr lang="en-US" dirty="0"/>
          </a:p>
          <a:p>
            <a:r>
              <a:rPr lang="en-US" sz="1600" dirty="0" smtClean="0"/>
              <a:t>The pigtail anchors the catheter in place</a:t>
            </a:r>
          </a:p>
          <a:p>
            <a:pPr lvl="1"/>
            <a:r>
              <a:rPr lang="en-US" dirty="0" smtClean="0"/>
              <a:t>A suture that gives the pigtail its shape goes through the whole catheter</a:t>
            </a:r>
          </a:p>
          <a:p>
            <a:pPr lvl="1"/>
            <a:endParaRPr lang="en-US" dirty="0"/>
          </a:p>
          <a:p>
            <a:r>
              <a:rPr lang="en-US" sz="1600" dirty="0" smtClean="0"/>
              <a:t>To remove this catheter: </a:t>
            </a:r>
          </a:p>
          <a:p>
            <a:pPr lvl="1"/>
            <a:r>
              <a:rPr lang="en-US" dirty="0" smtClean="0"/>
              <a:t>Cut the tube anywhere along its course (preferably leave enough room for you to hold the catheter with your hands)</a:t>
            </a:r>
          </a:p>
          <a:p>
            <a:pPr lvl="1"/>
            <a:r>
              <a:rPr lang="en-US" dirty="0" smtClean="0"/>
              <a:t>You will see the suture inside </a:t>
            </a:r>
            <a:r>
              <a:rPr lang="mr-IN" dirty="0" smtClean="0"/>
              <a:t>–</a:t>
            </a:r>
            <a:r>
              <a:rPr lang="en-US" dirty="0" smtClean="0"/>
              <a:t> pull ONE of the strings (there are usually two, don</a:t>
            </a:r>
            <a:r>
              <a:rPr lang="mr-IN" dirty="0" smtClean="0"/>
              <a:t>’</a:t>
            </a:r>
            <a:r>
              <a:rPr lang="en-US" dirty="0" smtClean="0"/>
              <a:t>t pull both)</a:t>
            </a:r>
          </a:p>
          <a:p>
            <a:pPr lvl="1"/>
            <a:r>
              <a:rPr lang="en-US" dirty="0" smtClean="0"/>
              <a:t>Once the suture is removed, the pigtail is undone and you can pull the catheter out </a:t>
            </a:r>
            <a:r>
              <a:rPr lang="mr-IN" dirty="0" smtClean="0"/>
              <a:t>–</a:t>
            </a:r>
            <a:r>
              <a:rPr lang="en-US" dirty="0" smtClean="0"/>
              <a:t> place a dressing over the whole, the tract will close by itself over the next few days</a:t>
            </a:r>
            <a:endParaRPr lang="en-US" dirty="0"/>
          </a:p>
        </p:txBody>
      </p:sp>
      <p:sp>
        <p:nvSpPr>
          <p:cNvPr id="7" name="Title 1"/>
          <p:cNvSpPr>
            <a:spLocks noGrp="1"/>
          </p:cNvSpPr>
          <p:nvPr>
            <p:ph type="title"/>
          </p:nvPr>
        </p:nvSpPr>
        <p:spPr/>
        <p:txBody>
          <a:bodyPr/>
          <a:lstStyle/>
          <a:p>
            <a:r>
              <a:rPr lang="en-US" dirty="0"/>
              <a:t>Basics of IR Procedures and Tools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236" y="3042457"/>
            <a:ext cx="3389877" cy="1608513"/>
          </a:xfrm>
          <a:prstGeom prst="rect">
            <a:avLst/>
          </a:prstGeom>
        </p:spPr>
      </p:pic>
    </p:spTree>
    <p:extLst>
      <p:ext uri="{BB962C8B-B14F-4D97-AF65-F5344CB8AC3E}">
        <p14:creationId xmlns:p14="http://schemas.microsoft.com/office/powerpoint/2010/main" val="10049297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6711" y="2643447"/>
            <a:ext cx="11318576" cy="3266902"/>
          </a:xfrm>
        </p:spPr>
        <p:txBody>
          <a:bodyPr>
            <a:noAutofit/>
          </a:bodyPr>
          <a:lstStyle/>
          <a:p>
            <a:r>
              <a:rPr lang="en-US" sz="2400" dirty="0" smtClean="0"/>
              <a:t>Venous catheters</a:t>
            </a:r>
          </a:p>
          <a:p>
            <a:pPr lvl="1"/>
            <a:r>
              <a:rPr lang="en-US" sz="2000" dirty="0" smtClean="0"/>
              <a:t>MANY different types </a:t>
            </a:r>
            <a:r>
              <a:rPr lang="mr-IN" sz="2000" dirty="0" smtClean="0"/>
              <a:t>–</a:t>
            </a:r>
            <a:r>
              <a:rPr lang="en-US" sz="2000" dirty="0" smtClean="0"/>
              <a:t> medical students should know which type is ordered for which indication</a:t>
            </a:r>
            <a:endParaRPr lang="en-US" sz="2000" dirty="0"/>
          </a:p>
          <a:p>
            <a:pPr lvl="1"/>
            <a:r>
              <a:rPr lang="en-US" sz="2000" dirty="0" smtClean="0"/>
              <a:t>Central lines are those placed into the subclavian, internal jugular, or femoral veins</a:t>
            </a:r>
          </a:p>
          <a:p>
            <a:pPr lvl="1"/>
            <a:r>
              <a:rPr lang="en-US" sz="2000" dirty="0" smtClean="0"/>
              <a:t>Peripheral lines are placed in the brachial or cephalic veins of the arm (i.e. PICC lines)</a:t>
            </a:r>
          </a:p>
          <a:p>
            <a:pPr lvl="1"/>
            <a:endParaRPr lang="en-US" sz="2000" dirty="0"/>
          </a:p>
          <a:p>
            <a:pPr lvl="1"/>
            <a:r>
              <a:rPr lang="en-US" sz="2000" dirty="0" smtClean="0"/>
              <a:t>Central lines are then classified into tunneled and </a:t>
            </a:r>
            <a:r>
              <a:rPr lang="en-US" sz="2000" dirty="0" err="1" smtClean="0"/>
              <a:t>nontunneled</a:t>
            </a:r>
            <a:endParaRPr lang="en-US" sz="2000" dirty="0" smtClean="0"/>
          </a:p>
          <a:p>
            <a:pPr lvl="2"/>
            <a:r>
              <a:rPr lang="en-US" sz="1800" dirty="0" smtClean="0"/>
              <a:t>Tunneled lines </a:t>
            </a:r>
            <a:r>
              <a:rPr lang="mr-IN" sz="1800" dirty="0" smtClean="0"/>
              <a:t>–</a:t>
            </a:r>
            <a:r>
              <a:rPr lang="en-US" sz="1800" dirty="0" smtClean="0"/>
              <a:t> can stay in the patient for months to years with proper care </a:t>
            </a:r>
            <a:r>
              <a:rPr lang="mr-IN" sz="1800" dirty="0" smtClean="0"/>
              <a:t>–</a:t>
            </a:r>
            <a:r>
              <a:rPr lang="en-US" sz="1800" dirty="0" smtClean="0"/>
              <a:t> have a cuff that prevents bacterial invasion</a:t>
            </a:r>
          </a:p>
          <a:p>
            <a:pPr lvl="2"/>
            <a:r>
              <a:rPr lang="en-US" sz="1800" dirty="0" err="1" smtClean="0"/>
              <a:t>Nontunneled</a:t>
            </a:r>
            <a:r>
              <a:rPr lang="en-US" sz="1800" dirty="0" smtClean="0"/>
              <a:t> lines </a:t>
            </a:r>
            <a:r>
              <a:rPr lang="mr-IN" sz="1800" dirty="0" smtClean="0"/>
              <a:t>–</a:t>
            </a:r>
            <a:r>
              <a:rPr lang="en-US" sz="1800" dirty="0" smtClean="0"/>
              <a:t> generally only for inpatient use, patients cannot leave with them</a:t>
            </a:r>
            <a:endParaRPr lang="en-US" sz="1800" dirty="0"/>
          </a:p>
        </p:txBody>
      </p:sp>
      <p:sp>
        <p:nvSpPr>
          <p:cNvPr id="7" name="Title 1"/>
          <p:cNvSpPr>
            <a:spLocks noGrp="1"/>
          </p:cNvSpPr>
          <p:nvPr>
            <p:ph type="title"/>
          </p:nvPr>
        </p:nvSpPr>
        <p:spPr/>
        <p:txBody>
          <a:bodyPr/>
          <a:lstStyle/>
          <a:p>
            <a:r>
              <a:rPr lang="en-US" dirty="0"/>
              <a:t>Basics of IR Procedures and Tools</a:t>
            </a:r>
          </a:p>
        </p:txBody>
      </p:sp>
    </p:spTree>
    <p:extLst>
      <p:ext uri="{BB962C8B-B14F-4D97-AF65-F5344CB8AC3E}">
        <p14:creationId xmlns:p14="http://schemas.microsoft.com/office/powerpoint/2010/main" val="6953002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87627" y="1778923"/>
            <a:ext cx="11616744" cy="3815542"/>
          </a:xfrm>
        </p:spPr>
        <p:txBody>
          <a:bodyPr>
            <a:noAutofit/>
          </a:bodyPr>
          <a:lstStyle/>
          <a:p>
            <a:r>
              <a:rPr lang="en-US" dirty="0" smtClean="0"/>
              <a:t>Dialysis catheters </a:t>
            </a:r>
            <a:r>
              <a:rPr lang="mr-IN" dirty="0" smtClean="0"/>
              <a:t>–</a:t>
            </a:r>
            <a:r>
              <a:rPr lang="en-US" dirty="0" smtClean="0"/>
              <a:t> require special ports that are compatible with dialysis machines</a:t>
            </a:r>
            <a:endParaRPr lang="en-US" sz="1600" dirty="0"/>
          </a:p>
          <a:p>
            <a:pPr lvl="1"/>
            <a:r>
              <a:rPr lang="en-US" dirty="0" smtClean="0"/>
              <a:t>These are generally tunneled since they are expected to be used long term</a:t>
            </a:r>
          </a:p>
          <a:p>
            <a:pPr lvl="1"/>
            <a:endParaRPr lang="en-US" dirty="0"/>
          </a:p>
          <a:p>
            <a:r>
              <a:rPr lang="en-US" dirty="0" smtClean="0"/>
              <a:t>General central lines </a:t>
            </a:r>
            <a:r>
              <a:rPr lang="mr-IN" dirty="0" smtClean="0"/>
              <a:t>–</a:t>
            </a:r>
            <a:r>
              <a:rPr lang="en-US" dirty="0" smtClean="0"/>
              <a:t> have a standard tube lumen dimension that is compatible with all major inpatient medication infusions</a:t>
            </a:r>
          </a:p>
          <a:p>
            <a:endParaRPr lang="en-US" dirty="0"/>
          </a:p>
          <a:p>
            <a:r>
              <a:rPr lang="en-US" dirty="0" smtClean="0"/>
              <a:t>Central PICC line </a:t>
            </a:r>
            <a:r>
              <a:rPr lang="mr-IN" dirty="0" smtClean="0"/>
              <a:t>–</a:t>
            </a:r>
            <a:r>
              <a:rPr lang="en-US" dirty="0" smtClean="0"/>
              <a:t> a smaller lumen catheter inserted in a central vein </a:t>
            </a:r>
            <a:r>
              <a:rPr lang="mr-IN" dirty="0" smtClean="0"/>
              <a:t>–</a:t>
            </a:r>
            <a:r>
              <a:rPr lang="en-US" dirty="0" smtClean="0"/>
              <a:t> done because the smaller lumen helps with patient comfort</a:t>
            </a:r>
          </a:p>
        </p:txBody>
      </p:sp>
      <p:sp>
        <p:nvSpPr>
          <p:cNvPr id="7" name="Title 1"/>
          <p:cNvSpPr>
            <a:spLocks noGrp="1"/>
          </p:cNvSpPr>
          <p:nvPr>
            <p:ph type="title"/>
          </p:nvPr>
        </p:nvSpPr>
        <p:spPr/>
        <p:txBody>
          <a:bodyPr/>
          <a:lstStyle/>
          <a:p>
            <a:r>
              <a:rPr lang="en-US" dirty="0"/>
              <a:t>Basics of IR Procedures and Tools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711" y="5247224"/>
            <a:ext cx="3918758" cy="1417051"/>
          </a:xfrm>
          <a:prstGeom prst="rect">
            <a:avLst/>
          </a:prstGeom>
        </p:spPr>
      </p:pic>
      <p:sp>
        <p:nvSpPr>
          <p:cNvPr id="3" name="TextBox 2"/>
          <p:cNvSpPr txBox="1"/>
          <p:nvPr/>
        </p:nvSpPr>
        <p:spPr>
          <a:xfrm>
            <a:off x="8345978" y="5769033"/>
            <a:ext cx="1994457" cy="369332"/>
          </a:xfrm>
          <a:prstGeom prst="rect">
            <a:avLst/>
          </a:prstGeom>
          <a:noFill/>
        </p:spPr>
        <p:txBody>
          <a:bodyPr wrap="none" rtlCol="0">
            <a:spAutoFit/>
          </a:bodyPr>
          <a:lstStyle/>
          <a:p>
            <a:r>
              <a:rPr lang="en-US" dirty="0" smtClean="0"/>
              <a:t>Dialysis catheter</a:t>
            </a:r>
            <a:endParaRPr lang="en-US" dirty="0"/>
          </a:p>
        </p:txBody>
      </p:sp>
    </p:spTree>
    <p:extLst>
      <p:ext uri="{BB962C8B-B14F-4D97-AF65-F5344CB8AC3E}">
        <p14:creationId xmlns:p14="http://schemas.microsoft.com/office/powerpoint/2010/main" val="5136717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6711" y="2094806"/>
            <a:ext cx="11318576" cy="4189615"/>
          </a:xfrm>
        </p:spPr>
        <p:txBody>
          <a:bodyPr>
            <a:noAutofit/>
          </a:bodyPr>
          <a:lstStyle/>
          <a:p>
            <a:r>
              <a:rPr lang="en-US" sz="2400" dirty="0" smtClean="0"/>
              <a:t>So why do we care which line to use?!? </a:t>
            </a:r>
          </a:p>
          <a:p>
            <a:endParaRPr lang="en-US" sz="2400" dirty="0"/>
          </a:p>
          <a:p>
            <a:pPr lvl="1"/>
            <a:r>
              <a:rPr lang="en-US" sz="2000" dirty="0" smtClean="0"/>
              <a:t>BECAUSE </a:t>
            </a:r>
            <a:r>
              <a:rPr lang="mr-IN" sz="2000" dirty="0" smtClean="0"/>
              <a:t>–</a:t>
            </a:r>
            <a:r>
              <a:rPr lang="en-US" sz="2000" dirty="0" smtClean="0"/>
              <a:t> each line has its own uses as well as its pros and cons</a:t>
            </a:r>
          </a:p>
          <a:p>
            <a:pPr lvl="1"/>
            <a:endParaRPr lang="en-US" sz="2000" dirty="0"/>
          </a:p>
          <a:p>
            <a:pPr lvl="1"/>
            <a:r>
              <a:rPr lang="en-US" sz="2000" dirty="0" smtClean="0"/>
              <a:t>The majority of trainees end up ordering the wrong line, and since IR doctors are not involved in the day to day care of the patient, they often don’t have the time to make sure you ordered the right one</a:t>
            </a:r>
          </a:p>
          <a:p>
            <a:pPr marL="914400" lvl="2" indent="0" algn="ctr">
              <a:buNone/>
            </a:pPr>
            <a:r>
              <a:rPr lang="en-US" sz="3200" dirty="0" smtClean="0"/>
              <a:t>DO RIGHT BY YOUR PATIENTS</a:t>
            </a:r>
          </a:p>
        </p:txBody>
      </p:sp>
      <p:sp>
        <p:nvSpPr>
          <p:cNvPr id="7" name="Title 1"/>
          <p:cNvSpPr>
            <a:spLocks noGrp="1"/>
          </p:cNvSpPr>
          <p:nvPr>
            <p:ph type="title"/>
          </p:nvPr>
        </p:nvSpPr>
        <p:spPr/>
        <p:txBody>
          <a:bodyPr/>
          <a:lstStyle/>
          <a:p>
            <a:r>
              <a:rPr lang="en-US" dirty="0"/>
              <a:t>Basics of IR Procedures and Tools</a:t>
            </a:r>
          </a:p>
        </p:txBody>
      </p:sp>
    </p:spTree>
    <p:extLst>
      <p:ext uri="{BB962C8B-B14F-4D97-AF65-F5344CB8AC3E}">
        <p14:creationId xmlns:p14="http://schemas.microsoft.com/office/powerpoint/2010/main" val="20798823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6711" y="2094806"/>
            <a:ext cx="11318576" cy="4438998"/>
          </a:xfrm>
        </p:spPr>
        <p:txBody>
          <a:bodyPr>
            <a:noAutofit/>
          </a:bodyPr>
          <a:lstStyle/>
          <a:p>
            <a:r>
              <a:rPr lang="en-US" sz="2400" dirty="0" smtClean="0"/>
              <a:t>Dialysis lines </a:t>
            </a:r>
            <a:r>
              <a:rPr lang="mr-IN" sz="2400" dirty="0" smtClean="0"/>
              <a:t>–</a:t>
            </a:r>
            <a:r>
              <a:rPr lang="en-US" sz="2400" dirty="0" smtClean="0"/>
              <a:t> CANNOT be used for other purposes, only for dialysis</a:t>
            </a:r>
          </a:p>
          <a:p>
            <a:r>
              <a:rPr lang="en-US" sz="2400" dirty="0" smtClean="0"/>
              <a:t>Central lines </a:t>
            </a:r>
            <a:r>
              <a:rPr lang="mr-IN" sz="2400" dirty="0" smtClean="0"/>
              <a:t>–</a:t>
            </a:r>
            <a:r>
              <a:rPr lang="en-US" sz="2400" dirty="0" smtClean="0"/>
              <a:t> </a:t>
            </a:r>
          </a:p>
          <a:p>
            <a:pPr lvl="1"/>
            <a:r>
              <a:rPr lang="en-US" sz="2400" dirty="0" smtClean="0"/>
              <a:t>Larger lumens = better for infusion, however more discomfort for the patient and higher risk of bleeding</a:t>
            </a:r>
          </a:p>
          <a:p>
            <a:pPr lvl="1"/>
            <a:r>
              <a:rPr lang="en-US" sz="2400" dirty="0" smtClean="0"/>
              <a:t>Smaller lumens = better for the patient, lower rates of ‘oozing’ from skin sites, however clot off easily</a:t>
            </a:r>
          </a:p>
          <a:p>
            <a:r>
              <a:rPr lang="en-US" sz="2600" dirty="0" smtClean="0"/>
              <a:t>Midline/peripheral lines </a:t>
            </a:r>
            <a:r>
              <a:rPr lang="mr-IN" sz="2600" dirty="0" smtClean="0"/>
              <a:t>–</a:t>
            </a:r>
            <a:r>
              <a:rPr lang="en-US" sz="2600" dirty="0" smtClean="0"/>
              <a:t> </a:t>
            </a:r>
          </a:p>
          <a:p>
            <a:pPr lvl="1"/>
            <a:r>
              <a:rPr lang="en-US" sz="2400" dirty="0" smtClean="0"/>
              <a:t>Lower infection rates since they’re in the arm</a:t>
            </a:r>
          </a:p>
          <a:p>
            <a:pPr lvl="1"/>
            <a:r>
              <a:rPr lang="en-US" sz="2400" dirty="0" smtClean="0"/>
              <a:t>Clot MUCH more easily than central lines</a:t>
            </a:r>
          </a:p>
        </p:txBody>
      </p:sp>
      <p:sp>
        <p:nvSpPr>
          <p:cNvPr id="7" name="Title 1"/>
          <p:cNvSpPr>
            <a:spLocks noGrp="1"/>
          </p:cNvSpPr>
          <p:nvPr>
            <p:ph type="title"/>
          </p:nvPr>
        </p:nvSpPr>
        <p:spPr/>
        <p:txBody>
          <a:bodyPr/>
          <a:lstStyle/>
          <a:p>
            <a:r>
              <a:rPr lang="en-US" dirty="0"/>
              <a:t>Basics of IR Procedures and Tools</a:t>
            </a:r>
          </a:p>
        </p:txBody>
      </p:sp>
    </p:spTree>
    <p:extLst>
      <p:ext uri="{BB962C8B-B14F-4D97-AF65-F5344CB8AC3E}">
        <p14:creationId xmlns:p14="http://schemas.microsoft.com/office/powerpoint/2010/main" val="494433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X-Ray Limitations</a:t>
            </a:r>
            <a:endParaRPr lang="en-US" dirty="0"/>
          </a:p>
        </p:txBody>
      </p:sp>
      <p:sp>
        <p:nvSpPr>
          <p:cNvPr id="3" name="Content Placeholder 2"/>
          <p:cNvSpPr>
            <a:spLocks noGrp="1"/>
          </p:cNvSpPr>
          <p:nvPr>
            <p:ph idx="1"/>
          </p:nvPr>
        </p:nvSpPr>
        <p:spPr>
          <a:xfrm>
            <a:off x="818712" y="2222287"/>
            <a:ext cx="10554574" cy="4470613"/>
          </a:xfrm>
        </p:spPr>
        <p:txBody>
          <a:bodyPr numCol="2">
            <a:normAutofit/>
          </a:bodyPr>
          <a:lstStyle/>
          <a:p>
            <a:r>
              <a:rPr lang="en-US" dirty="0" smtClean="0"/>
              <a:t>The major limitations of </a:t>
            </a:r>
            <a:r>
              <a:rPr lang="en-US" dirty="0" err="1" smtClean="0"/>
              <a:t>xray</a:t>
            </a:r>
            <a:r>
              <a:rPr lang="en-US" dirty="0" smtClean="0"/>
              <a:t>: </a:t>
            </a:r>
          </a:p>
          <a:p>
            <a:endParaRPr lang="en-US" dirty="0"/>
          </a:p>
          <a:p>
            <a:pPr lvl="1"/>
            <a:r>
              <a:rPr lang="en-US" dirty="0" smtClean="0"/>
              <a:t>CHEST: </a:t>
            </a:r>
          </a:p>
          <a:p>
            <a:pPr lvl="2"/>
            <a:r>
              <a:rPr lang="en-US" dirty="0" smtClean="0"/>
              <a:t>Pulmonary nodules/masses, early infection</a:t>
            </a:r>
          </a:p>
          <a:p>
            <a:pPr lvl="2"/>
            <a:r>
              <a:rPr lang="en-US" dirty="0" smtClean="0"/>
              <a:t>Mediastinal evaluation, cardiac evaluation</a:t>
            </a:r>
          </a:p>
          <a:p>
            <a:pPr lvl="2"/>
            <a:endParaRPr lang="en-US" dirty="0"/>
          </a:p>
          <a:p>
            <a:pPr lvl="1"/>
            <a:r>
              <a:rPr lang="en-US" dirty="0" smtClean="0"/>
              <a:t>ABDOMEN: </a:t>
            </a:r>
          </a:p>
          <a:p>
            <a:pPr lvl="2"/>
            <a:r>
              <a:rPr lang="en-US" dirty="0" smtClean="0"/>
              <a:t>Evaluation of any solid organ</a:t>
            </a:r>
          </a:p>
          <a:p>
            <a:pPr lvl="2"/>
            <a:endParaRPr lang="en-US" dirty="0"/>
          </a:p>
          <a:p>
            <a:pPr lvl="1"/>
            <a:r>
              <a:rPr lang="en-US" dirty="0" smtClean="0"/>
              <a:t>NEURO: </a:t>
            </a:r>
          </a:p>
          <a:p>
            <a:pPr lvl="2"/>
            <a:r>
              <a:rPr lang="en-US" dirty="0" smtClean="0"/>
              <a:t>Evaluation of intracranial pathologies</a:t>
            </a:r>
          </a:p>
          <a:p>
            <a:pPr lvl="2"/>
            <a:r>
              <a:rPr lang="en-US" dirty="0" smtClean="0"/>
              <a:t>Evaluation of the cervical spine or neck</a:t>
            </a:r>
          </a:p>
          <a:p>
            <a:pPr lvl="2"/>
            <a:endParaRPr lang="en-US" dirty="0"/>
          </a:p>
          <a:p>
            <a:pPr lvl="2"/>
            <a:endParaRPr lang="en-US" dirty="0" smtClean="0"/>
          </a:p>
          <a:p>
            <a:pPr lvl="2"/>
            <a:endParaRPr lang="en-US" dirty="0" smtClean="0"/>
          </a:p>
          <a:p>
            <a:pPr lvl="2"/>
            <a:r>
              <a:rPr lang="en-US" sz="1600" dirty="0" smtClean="0"/>
              <a:t>MSK: </a:t>
            </a:r>
          </a:p>
          <a:p>
            <a:pPr lvl="3"/>
            <a:r>
              <a:rPr lang="en-US" sz="1400" dirty="0" smtClean="0"/>
              <a:t>Extent of tumor burden, staging</a:t>
            </a:r>
          </a:p>
          <a:p>
            <a:pPr lvl="3"/>
            <a:r>
              <a:rPr lang="en-US" sz="1400" dirty="0" smtClean="0"/>
              <a:t>Fractures in subtle areas areas (pelvis, spine)</a:t>
            </a:r>
          </a:p>
          <a:p>
            <a:pPr lvl="3"/>
            <a:r>
              <a:rPr lang="en-US" sz="1400" dirty="0" smtClean="0"/>
              <a:t>Evaluation of any soft tissue abnormalities</a:t>
            </a:r>
          </a:p>
          <a:p>
            <a:pPr lvl="3"/>
            <a:endParaRPr lang="en-US" sz="1400" dirty="0"/>
          </a:p>
          <a:p>
            <a:pPr lvl="2"/>
            <a:r>
              <a:rPr lang="en-US" sz="1600" dirty="0" err="1" smtClean="0"/>
              <a:t>Xray</a:t>
            </a:r>
            <a:r>
              <a:rPr lang="en-US" sz="1600" dirty="0" smtClean="0"/>
              <a:t> also gives you no functional/dynamic information </a:t>
            </a:r>
            <a:r>
              <a:rPr lang="mr-IN" sz="1600" dirty="0" smtClean="0"/>
              <a:t>–</a:t>
            </a:r>
            <a:r>
              <a:rPr lang="en-US" sz="1600" dirty="0" smtClean="0"/>
              <a:t> it’s a static picture</a:t>
            </a:r>
          </a:p>
        </p:txBody>
      </p:sp>
    </p:spTree>
    <p:extLst>
      <p:ext uri="{BB962C8B-B14F-4D97-AF65-F5344CB8AC3E}">
        <p14:creationId xmlns:p14="http://schemas.microsoft.com/office/powerpoint/2010/main" val="19593003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6711" y="2094806"/>
            <a:ext cx="11318576" cy="4372496"/>
          </a:xfrm>
        </p:spPr>
        <p:txBody>
          <a:bodyPr>
            <a:noAutofit/>
          </a:bodyPr>
          <a:lstStyle/>
          <a:p>
            <a:r>
              <a:rPr lang="en-US" sz="2400" dirty="0" smtClean="0"/>
              <a:t>The number of lumens you need is also important to keep in mind</a:t>
            </a:r>
          </a:p>
          <a:p>
            <a:r>
              <a:rPr lang="en-US" sz="2400" dirty="0" smtClean="0"/>
              <a:t>Dialysis catheters require at least two ports</a:t>
            </a:r>
          </a:p>
          <a:p>
            <a:r>
              <a:rPr lang="en-US" sz="2400" dirty="0" smtClean="0"/>
              <a:t>Placing extra lumens (such as having three lumens versus two) allows you to infuse more medications at the same time and are generally preferred by nursing, HOWEVER more lumens means the clotting risk of the catheter is substantially increased</a:t>
            </a:r>
          </a:p>
          <a:p>
            <a:pPr lvl="1"/>
            <a:r>
              <a:rPr lang="en-US" sz="2200" dirty="0" smtClean="0"/>
              <a:t>Easier is not always better!!</a:t>
            </a:r>
          </a:p>
        </p:txBody>
      </p:sp>
      <p:sp>
        <p:nvSpPr>
          <p:cNvPr id="7" name="Title 1"/>
          <p:cNvSpPr>
            <a:spLocks noGrp="1"/>
          </p:cNvSpPr>
          <p:nvPr>
            <p:ph type="title"/>
          </p:nvPr>
        </p:nvSpPr>
        <p:spPr/>
        <p:txBody>
          <a:bodyPr/>
          <a:lstStyle/>
          <a:p>
            <a:r>
              <a:rPr lang="en-US" dirty="0"/>
              <a:t>Basics of IR Procedures and Tools</a:t>
            </a:r>
          </a:p>
        </p:txBody>
      </p:sp>
    </p:spTree>
    <p:extLst>
      <p:ext uri="{BB962C8B-B14F-4D97-AF65-F5344CB8AC3E}">
        <p14:creationId xmlns:p14="http://schemas.microsoft.com/office/powerpoint/2010/main" val="5640752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6711" y="2094806"/>
            <a:ext cx="11318576" cy="4372496"/>
          </a:xfrm>
        </p:spPr>
        <p:txBody>
          <a:bodyPr>
            <a:noAutofit/>
          </a:bodyPr>
          <a:lstStyle/>
          <a:p>
            <a:r>
              <a:rPr lang="en-US" sz="2400" dirty="0" smtClean="0"/>
              <a:t>Tunneled lines </a:t>
            </a:r>
            <a:r>
              <a:rPr lang="mr-IN" sz="2400" dirty="0" smtClean="0"/>
              <a:t>–</a:t>
            </a:r>
            <a:r>
              <a:rPr lang="en-US" sz="2400" dirty="0" smtClean="0"/>
              <a:t> are more comfortable for long term use and have a lower infection rate</a:t>
            </a:r>
          </a:p>
          <a:p>
            <a:pPr lvl="1"/>
            <a:r>
              <a:rPr lang="en-US" sz="2000" dirty="0" smtClean="0"/>
              <a:t>HOWEVER, the procedure to place them is more invasive</a:t>
            </a:r>
          </a:p>
          <a:p>
            <a:pPr lvl="1"/>
            <a:r>
              <a:rPr lang="en-US" sz="2000" dirty="0" smtClean="0"/>
              <a:t>They are more invasive and difficult to remove</a:t>
            </a:r>
          </a:p>
          <a:p>
            <a:pPr lvl="1"/>
            <a:r>
              <a:rPr lang="en-US" sz="2000" dirty="0" smtClean="0"/>
              <a:t>Therefore the patient’s INR/platelets and WBC must be better (for both placement and removal)</a:t>
            </a:r>
          </a:p>
          <a:p>
            <a:pPr lvl="1"/>
            <a:endParaRPr lang="en-US" sz="2000" dirty="0"/>
          </a:p>
          <a:p>
            <a:r>
              <a:rPr lang="en-US" sz="2200" dirty="0" err="1" smtClean="0"/>
              <a:t>Nontunneled</a:t>
            </a:r>
            <a:r>
              <a:rPr lang="en-US" sz="2200" dirty="0" smtClean="0"/>
              <a:t> lines </a:t>
            </a:r>
            <a:r>
              <a:rPr lang="mr-IN" sz="2200" dirty="0" smtClean="0"/>
              <a:t>–</a:t>
            </a:r>
            <a:r>
              <a:rPr lang="en-US" sz="2200" dirty="0" smtClean="0"/>
              <a:t> easier to place, therefore the INR/platelet cutoffs are more generous</a:t>
            </a:r>
          </a:p>
          <a:p>
            <a:pPr lvl="1"/>
            <a:r>
              <a:rPr lang="en-US" sz="2000" dirty="0" err="1" smtClean="0"/>
              <a:t>Nontunneled</a:t>
            </a:r>
            <a:r>
              <a:rPr lang="en-US" sz="2000" dirty="0" smtClean="0"/>
              <a:t> lines can very easily be pulled out by accident</a:t>
            </a:r>
          </a:p>
        </p:txBody>
      </p:sp>
      <p:sp>
        <p:nvSpPr>
          <p:cNvPr id="7" name="Title 1"/>
          <p:cNvSpPr>
            <a:spLocks noGrp="1"/>
          </p:cNvSpPr>
          <p:nvPr>
            <p:ph type="title"/>
          </p:nvPr>
        </p:nvSpPr>
        <p:spPr/>
        <p:txBody>
          <a:bodyPr/>
          <a:lstStyle/>
          <a:p>
            <a:r>
              <a:rPr lang="en-US" dirty="0"/>
              <a:t>Basics of IR Procedures and Tools</a:t>
            </a:r>
          </a:p>
        </p:txBody>
      </p:sp>
    </p:spTree>
    <p:extLst>
      <p:ext uri="{BB962C8B-B14F-4D97-AF65-F5344CB8AC3E}">
        <p14:creationId xmlns:p14="http://schemas.microsoft.com/office/powerpoint/2010/main" val="7039227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447188"/>
            <a:ext cx="4835198" cy="970450"/>
          </a:xfrm>
        </p:spPr>
        <p:txBody>
          <a:bodyPr/>
          <a:lstStyle/>
          <a:p>
            <a:r>
              <a:rPr lang="en-US" smtClean="0"/>
              <a:t>Types of catheters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675" y="2222500"/>
            <a:ext cx="5720260" cy="429467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198" y="0"/>
            <a:ext cx="6546802" cy="6517178"/>
          </a:xfrm>
          <a:prstGeom prst="rect">
            <a:avLst/>
          </a:prstGeom>
        </p:spPr>
      </p:pic>
    </p:spTree>
    <p:extLst>
      <p:ext uri="{BB962C8B-B14F-4D97-AF65-F5344CB8AC3E}">
        <p14:creationId xmlns:p14="http://schemas.microsoft.com/office/powerpoint/2010/main" val="19269978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Procedures in the Chest</a:t>
            </a:r>
            <a:endParaRPr lang="en-US" dirty="0"/>
          </a:p>
        </p:txBody>
      </p:sp>
      <p:sp>
        <p:nvSpPr>
          <p:cNvPr id="3" name="Content Placeholder 2"/>
          <p:cNvSpPr>
            <a:spLocks noGrp="1"/>
          </p:cNvSpPr>
          <p:nvPr>
            <p:ph idx="1"/>
          </p:nvPr>
        </p:nvSpPr>
        <p:spPr>
          <a:xfrm>
            <a:off x="685708" y="2388542"/>
            <a:ext cx="5997725" cy="3796128"/>
          </a:xfrm>
        </p:spPr>
        <p:txBody>
          <a:bodyPr>
            <a:noAutofit/>
          </a:bodyPr>
          <a:lstStyle/>
          <a:p>
            <a:pPr>
              <a:defRPr/>
            </a:pPr>
            <a:r>
              <a:rPr lang="en-US" sz="2000" dirty="0"/>
              <a:t>Lung biopsies and ablations</a:t>
            </a:r>
          </a:p>
          <a:p>
            <a:pPr>
              <a:defRPr/>
            </a:pPr>
            <a:r>
              <a:rPr lang="en-US" sz="2000" dirty="0"/>
              <a:t>Chest wall biopsies</a:t>
            </a:r>
          </a:p>
          <a:p>
            <a:pPr>
              <a:defRPr/>
            </a:pPr>
            <a:r>
              <a:rPr lang="en-US" sz="2000" dirty="0"/>
              <a:t>Pleural effusion drain placements and thoracentesis</a:t>
            </a:r>
          </a:p>
          <a:p>
            <a:pPr>
              <a:defRPr/>
            </a:pPr>
            <a:r>
              <a:rPr lang="en-US" sz="2000" dirty="0"/>
              <a:t>Bronchial artery </a:t>
            </a:r>
            <a:r>
              <a:rPr lang="en-US" sz="2000" dirty="0" err="1"/>
              <a:t>embolizations</a:t>
            </a:r>
            <a:r>
              <a:rPr lang="en-US" sz="2000" dirty="0"/>
              <a:t> for hemoptysis</a:t>
            </a:r>
          </a:p>
          <a:p>
            <a:pPr>
              <a:defRPr/>
            </a:pPr>
            <a:r>
              <a:rPr lang="en-US" sz="2000" dirty="0"/>
              <a:t>Endovascular embolectomy for pulmonary embolism</a:t>
            </a:r>
          </a:p>
          <a:p>
            <a:pPr>
              <a:defRPr/>
            </a:pPr>
            <a:r>
              <a:rPr lang="en-US" sz="2000" dirty="0"/>
              <a:t>Venous access</a:t>
            </a:r>
          </a:p>
          <a:p>
            <a:pPr>
              <a:defRPr/>
            </a:pPr>
            <a:r>
              <a:rPr lang="en-US" sz="2000" dirty="0"/>
              <a:t>Venous and arterial </a:t>
            </a:r>
            <a:r>
              <a:rPr lang="en-US" sz="2000" dirty="0" smtClean="0"/>
              <a:t>stenting</a:t>
            </a:r>
            <a:endParaRPr lang="en-US" sz="2000"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1455" y="2054628"/>
            <a:ext cx="4476981" cy="44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716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Procedures in the Chest</a:t>
            </a:r>
            <a:endParaRPr lang="en-US" dirty="0"/>
          </a:p>
        </p:txBody>
      </p:sp>
      <p:sp>
        <p:nvSpPr>
          <p:cNvPr id="3" name="Content Placeholder 2"/>
          <p:cNvSpPr>
            <a:spLocks noGrp="1"/>
          </p:cNvSpPr>
          <p:nvPr>
            <p:ph idx="1"/>
          </p:nvPr>
        </p:nvSpPr>
        <p:spPr>
          <a:xfrm>
            <a:off x="818712" y="2222287"/>
            <a:ext cx="10554574" cy="4195138"/>
          </a:xfrm>
        </p:spPr>
        <p:txBody>
          <a:bodyPr>
            <a:normAutofit/>
          </a:bodyPr>
          <a:lstStyle/>
          <a:p>
            <a:r>
              <a:rPr lang="en-US" sz="2400" dirty="0" smtClean="0"/>
              <a:t>Things non-radiologists should remember about IR procedures in the chest: </a:t>
            </a:r>
          </a:p>
          <a:p>
            <a:pPr lvl="1"/>
            <a:endParaRPr lang="en-US" sz="2000" dirty="0"/>
          </a:p>
          <a:p>
            <a:pPr lvl="1"/>
            <a:r>
              <a:rPr lang="en-US" sz="2000" dirty="0" smtClean="0"/>
              <a:t>A lung abscess is NEVER drained </a:t>
            </a:r>
            <a:r>
              <a:rPr lang="mr-IN" sz="2000" dirty="0" smtClean="0"/>
              <a:t>–</a:t>
            </a:r>
            <a:r>
              <a:rPr lang="en-US" sz="2000" dirty="0" smtClean="0"/>
              <a:t> can lead to a persistent bronchopleural fistula</a:t>
            </a:r>
          </a:p>
          <a:p>
            <a:pPr lvl="1"/>
            <a:r>
              <a:rPr lang="en-US" sz="2000" dirty="0" smtClean="0"/>
              <a:t>There is a substantial risk (some say around 25%) of causing a pneumothorax in lung biopsies </a:t>
            </a:r>
            <a:r>
              <a:rPr lang="mr-IN" sz="2000" dirty="0" smtClean="0"/>
              <a:t>–</a:t>
            </a:r>
            <a:r>
              <a:rPr lang="en-US" sz="2000" dirty="0" smtClean="0"/>
              <a:t> efforts should be made to reduce the need to biopsy the lungs especially in patients with emphysema</a:t>
            </a:r>
          </a:p>
          <a:p>
            <a:pPr lvl="1"/>
            <a:r>
              <a:rPr lang="en-US" sz="2000" dirty="0" smtClean="0"/>
              <a:t>Thoracentesis does NOT need IR/ultrasound guidance when the effusions are moderate in size </a:t>
            </a:r>
            <a:r>
              <a:rPr lang="mr-IN" sz="2000" dirty="0" smtClean="0"/>
              <a:t>–</a:t>
            </a:r>
            <a:r>
              <a:rPr lang="en-US" sz="2000" dirty="0" smtClean="0"/>
              <a:t> adds substantial cost to the patient and the hospital</a:t>
            </a:r>
          </a:p>
        </p:txBody>
      </p:sp>
    </p:spTree>
    <p:extLst>
      <p:ext uri="{BB962C8B-B14F-4D97-AF65-F5344CB8AC3E}">
        <p14:creationId xmlns:p14="http://schemas.microsoft.com/office/powerpoint/2010/main" val="8332824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 Appropriateness Criteria</a:t>
            </a:r>
            <a:endParaRPr lang="en-US" dirty="0"/>
          </a:p>
        </p:txBody>
      </p:sp>
      <p:sp>
        <p:nvSpPr>
          <p:cNvPr id="3" name="Content Placeholder 2"/>
          <p:cNvSpPr>
            <a:spLocks noGrp="1"/>
          </p:cNvSpPr>
          <p:nvPr>
            <p:ph idx="1"/>
          </p:nvPr>
        </p:nvSpPr>
        <p:spPr/>
        <p:txBody>
          <a:bodyPr>
            <a:normAutofit/>
          </a:bodyPr>
          <a:lstStyle/>
          <a:p>
            <a:r>
              <a:rPr lang="en-US" sz="2400" dirty="0" smtClean="0"/>
              <a:t>THIS IS THE MOST IMPORTANT THING A MEDICAL STUDENT CAN LEARN THIS BLOCK</a:t>
            </a:r>
          </a:p>
          <a:p>
            <a:endParaRPr lang="en-US" sz="2400" dirty="0" smtClean="0"/>
          </a:p>
          <a:p>
            <a:r>
              <a:rPr lang="en-US" sz="2400" dirty="0" smtClean="0"/>
              <a:t>Knowing what to order (and very importantly, what NOT to order) can significantly improve care and costs for your patients</a:t>
            </a:r>
            <a:endParaRPr lang="en-US" sz="2400" dirty="0"/>
          </a:p>
        </p:txBody>
      </p:sp>
    </p:spTree>
    <p:extLst>
      <p:ext uri="{BB962C8B-B14F-4D97-AF65-F5344CB8AC3E}">
        <p14:creationId xmlns:p14="http://schemas.microsoft.com/office/powerpoint/2010/main" val="16585106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ACR Appropriateness Criteria?</a:t>
            </a:r>
            <a:endParaRPr lang="en-US" dirty="0"/>
          </a:p>
        </p:txBody>
      </p:sp>
      <p:sp>
        <p:nvSpPr>
          <p:cNvPr id="3" name="Content Placeholder 2"/>
          <p:cNvSpPr>
            <a:spLocks noGrp="1"/>
          </p:cNvSpPr>
          <p:nvPr>
            <p:ph idx="1"/>
          </p:nvPr>
        </p:nvSpPr>
        <p:spPr>
          <a:xfrm>
            <a:off x="818712" y="2222287"/>
            <a:ext cx="10554574" cy="3962382"/>
          </a:xfrm>
        </p:spPr>
        <p:txBody>
          <a:bodyPr>
            <a:normAutofit/>
          </a:bodyPr>
          <a:lstStyle/>
          <a:p>
            <a:pPr>
              <a:defRPr/>
            </a:pPr>
            <a:r>
              <a:rPr lang="en-US" sz="2400" dirty="0"/>
              <a:t>Series of guidelines on which imaging tests to order for a particular symptom or diagnostic challenge</a:t>
            </a:r>
          </a:p>
          <a:p>
            <a:pPr>
              <a:defRPr/>
            </a:pPr>
            <a:r>
              <a:rPr lang="en-US" sz="2400" dirty="0"/>
              <a:t>Based on research studies outlining the sensitivity and specificity of each imaging modality</a:t>
            </a:r>
          </a:p>
          <a:p>
            <a:pPr>
              <a:defRPr/>
            </a:pPr>
            <a:r>
              <a:rPr lang="en-US" sz="2400" dirty="0"/>
              <a:t>Incorporates the MOST common diagnoses based on the clinical symptom</a:t>
            </a:r>
          </a:p>
          <a:p>
            <a:pPr>
              <a:defRPr/>
            </a:pPr>
            <a:endParaRPr lang="en-US" sz="2400" dirty="0"/>
          </a:p>
          <a:p>
            <a:pPr>
              <a:defRPr/>
            </a:pPr>
            <a:r>
              <a:rPr lang="en-US" sz="2400" dirty="0"/>
              <a:t>Takes into account cost and radiation risk as </a:t>
            </a:r>
            <a:r>
              <a:rPr lang="en-US" sz="2400" dirty="0" smtClean="0"/>
              <a:t>well</a:t>
            </a:r>
            <a:endParaRPr lang="en-US" sz="2400" dirty="0"/>
          </a:p>
        </p:txBody>
      </p:sp>
    </p:spTree>
    <p:extLst>
      <p:ext uri="{BB962C8B-B14F-4D97-AF65-F5344CB8AC3E}">
        <p14:creationId xmlns:p14="http://schemas.microsoft.com/office/powerpoint/2010/main" val="757563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51407" y="2730025"/>
            <a:ext cx="10802541" cy="3474719"/>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smtClean="0"/>
              <a:t>“The concept of appropriateness, as applied to health care, balances risk and benefit of a treatment, test, or procedure in the context of available resources for an individual patient with specific characteristics. Appropriateness criteria provide guidance to supplement the clinician’s judgment as to whether a patient is a reasonable candidate for the given treatment, test or procedure.” </a:t>
            </a:r>
            <a:endParaRPr lang="en-US" dirty="0"/>
          </a:p>
        </p:txBody>
      </p:sp>
      <p:sp>
        <p:nvSpPr>
          <p:cNvPr id="5" name="TextBox 6"/>
          <p:cNvSpPr txBox="1">
            <a:spLocks noChangeArrowheads="1"/>
          </p:cNvSpPr>
          <p:nvPr/>
        </p:nvSpPr>
        <p:spPr bwMode="auto">
          <a:xfrm>
            <a:off x="426720" y="6204744"/>
            <a:ext cx="4370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 Antiqua" charset="0"/>
                <a:ea typeface="ヒラギノ角ゴ Pro W3" charset="-128"/>
              </a:defRPr>
            </a:lvl1pPr>
            <a:lvl2pPr marL="742950" indent="-285750">
              <a:defRPr>
                <a:solidFill>
                  <a:schemeClr val="tx1"/>
                </a:solidFill>
                <a:latin typeface="Book Antiqua" charset="0"/>
                <a:ea typeface="ヒラギノ角ゴ Pro W3" charset="-128"/>
              </a:defRPr>
            </a:lvl2pPr>
            <a:lvl3pPr marL="1143000" indent="-228600">
              <a:defRPr>
                <a:solidFill>
                  <a:schemeClr val="tx1"/>
                </a:solidFill>
                <a:latin typeface="Book Antiqua" charset="0"/>
                <a:ea typeface="ヒラギノ角ゴ Pro W3" charset="-128"/>
              </a:defRPr>
            </a:lvl3pPr>
            <a:lvl4pPr marL="1600200" indent="-228600">
              <a:defRPr>
                <a:solidFill>
                  <a:schemeClr val="tx1"/>
                </a:solidFill>
                <a:latin typeface="Book Antiqua" charset="0"/>
                <a:ea typeface="ヒラギノ角ゴ Pro W3" charset="-128"/>
              </a:defRPr>
            </a:lvl4pPr>
            <a:lvl5pPr marL="2057400" indent="-228600">
              <a:defRPr>
                <a:solidFill>
                  <a:schemeClr val="tx1"/>
                </a:solidFill>
                <a:latin typeface="Book Antiqua" charset="0"/>
                <a:ea typeface="ヒラギノ角ゴ Pro W3" charset="-128"/>
              </a:defRPr>
            </a:lvl5pPr>
            <a:lvl6pPr marL="2514600" indent="-228600" eaLnBrk="0" fontAlgn="base" hangingPunct="0">
              <a:spcBef>
                <a:spcPct val="0"/>
              </a:spcBef>
              <a:spcAft>
                <a:spcPct val="0"/>
              </a:spcAft>
              <a:defRPr>
                <a:solidFill>
                  <a:schemeClr val="tx1"/>
                </a:solidFill>
                <a:latin typeface="Book Antiqua" charset="0"/>
                <a:ea typeface="ヒラギノ角ゴ Pro W3" charset="-128"/>
              </a:defRPr>
            </a:lvl6pPr>
            <a:lvl7pPr marL="2971800" indent="-228600" eaLnBrk="0" fontAlgn="base" hangingPunct="0">
              <a:spcBef>
                <a:spcPct val="0"/>
              </a:spcBef>
              <a:spcAft>
                <a:spcPct val="0"/>
              </a:spcAft>
              <a:defRPr>
                <a:solidFill>
                  <a:schemeClr val="tx1"/>
                </a:solidFill>
                <a:latin typeface="Book Antiqua" charset="0"/>
                <a:ea typeface="ヒラギノ角ゴ Pro W3" charset="-128"/>
              </a:defRPr>
            </a:lvl7pPr>
            <a:lvl8pPr marL="3429000" indent="-228600" eaLnBrk="0" fontAlgn="base" hangingPunct="0">
              <a:spcBef>
                <a:spcPct val="0"/>
              </a:spcBef>
              <a:spcAft>
                <a:spcPct val="0"/>
              </a:spcAft>
              <a:defRPr>
                <a:solidFill>
                  <a:schemeClr val="tx1"/>
                </a:solidFill>
                <a:latin typeface="Book Antiqua" charset="0"/>
                <a:ea typeface="ヒラギノ角ゴ Pro W3" charset="-128"/>
              </a:defRPr>
            </a:lvl8pPr>
            <a:lvl9pPr marL="3886200" indent="-228600" eaLnBrk="0" fontAlgn="base" hangingPunct="0">
              <a:spcBef>
                <a:spcPct val="0"/>
              </a:spcBef>
              <a:spcAft>
                <a:spcPct val="0"/>
              </a:spcAft>
              <a:defRPr>
                <a:solidFill>
                  <a:schemeClr val="tx1"/>
                </a:solidFill>
                <a:latin typeface="Book Antiqua" charset="0"/>
                <a:ea typeface="ヒラギノ角ゴ Pro W3" charset="-128"/>
              </a:defRPr>
            </a:lvl9pPr>
          </a:lstStyle>
          <a:p>
            <a:r>
              <a:rPr lang="en-US" altLang="x-none"/>
              <a:t>The ACR Definition of ‘Appropriateness’</a:t>
            </a:r>
          </a:p>
        </p:txBody>
      </p:sp>
    </p:spTree>
    <p:extLst>
      <p:ext uri="{BB962C8B-B14F-4D97-AF65-F5344CB8AC3E}">
        <p14:creationId xmlns:p14="http://schemas.microsoft.com/office/powerpoint/2010/main" val="5527145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ACR Appropriateness Criteria</a:t>
            </a:r>
            <a:endParaRPr lang="en-US" dirty="0"/>
          </a:p>
        </p:txBody>
      </p:sp>
      <p:sp>
        <p:nvSpPr>
          <p:cNvPr id="4" name="Content Placeholder 2"/>
          <p:cNvSpPr>
            <a:spLocks noGrp="1"/>
          </p:cNvSpPr>
          <p:nvPr>
            <p:ph idx="1"/>
          </p:nvPr>
        </p:nvSpPr>
        <p:spPr>
          <a:xfrm>
            <a:off x="462547" y="2359819"/>
            <a:ext cx="4629150" cy="2898774"/>
          </a:xfrm>
        </p:spPr>
        <p:txBody>
          <a:bodyPr/>
          <a:lstStyle/>
          <a:p>
            <a:pPr>
              <a:defRPr/>
            </a:pPr>
            <a:r>
              <a:rPr lang="en-US" dirty="0" smtClean="0"/>
              <a:t>Available online in PDF formats as well as an iOS and Android app</a:t>
            </a:r>
          </a:p>
          <a:p>
            <a:pPr>
              <a:defRPr/>
            </a:pPr>
            <a:r>
              <a:rPr lang="en-US" dirty="0" smtClean="0"/>
              <a:t>Designed for non-radiologist</a:t>
            </a:r>
          </a:p>
          <a:p>
            <a:pPr>
              <a:defRPr/>
            </a:pPr>
            <a:endParaRPr lang="en-US" dirty="0"/>
          </a:p>
          <a:p>
            <a:pPr>
              <a:defRPr/>
            </a:pPr>
            <a:r>
              <a:rPr lang="en-US" dirty="0" smtClean="0"/>
              <a:t>Each imaging modality is given a number in each clinical scenario</a:t>
            </a:r>
          </a:p>
          <a:p>
            <a:pPr lvl="1">
              <a:defRPr/>
            </a:pPr>
            <a:r>
              <a:rPr lang="en-US" dirty="0" smtClean="0"/>
              <a:t>High number = more appropriate</a:t>
            </a:r>
          </a:p>
          <a:p>
            <a:pPr>
              <a:defRPr/>
            </a:pPr>
            <a:endParaRPr lang="en-US" dirty="0" smtClean="0"/>
          </a:p>
        </p:txBody>
      </p:sp>
      <p:sp>
        <p:nvSpPr>
          <p:cNvPr id="5" name="Text Placeholder 3"/>
          <p:cNvSpPr txBox="1">
            <a:spLocks/>
          </p:cNvSpPr>
          <p:nvPr/>
        </p:nvSpPr>
        <p:spPr>
          <a:xfrm>
            <a:off x="6697581" y="2359819"/>
            <a:ext cx="5256000" cy="1982787"/>
          </a:xfrm>
          <a:prstGeom prst="rect">
            <a:avLst/>
          </a:prstGeom>
        </p:spPr>
        <p:txBody>
          <a:bodyP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defRPr/>
            </a:pPr>
            <a:r>
              <a:rPr lang="en-US" sz="2500" smtClean="0"/>
              <a:t>Ratings 1-3 = usually not appropriate</a:t>
            </a:r>
          </a:p>
          <a:p>
            <a:pPr>
              <a:defRPr/>
            </a:pPr>
            <a:endParaRPr lang="en-US" sz="2500" dirty="0" smtClean="0"/>
          </a:p>
          <a:p>
            <a:pPr>
              <a:defRPr/>
            </a:pPr>
            <a:r>
              <a:rPr lang="en-US" sz="2500" dirty="0" smtClean="0"/>
              <a:t>Ratings 4-6 = may be appropriate</a:t>
            </a:r>
          </a:p>
          <a:p>
            <a:pPr>
              <a:defRPr/>
            </a:pPr>
            <a:endParaRPr lang="en-US" sz="2500" dirty="0" smtClean="0"/>
          </a:p>
          <a:p>
            <a:pPr>
              <a:defRPr/>
            </a:pPr>
            <a:r>
              <a:rPr lang="en-US" sz="2500" dirty="0" smtClean="0"/>
              <a:t>Ratings 7-9 = usually appropriate</a:t>
            </a:r>
            <a:endParaRPr lang="en-US" sz="2500" dirty="0"/>
          </a:p>
        </p:txBody>
      </p:sp>
    </p:spTree>
    <p:extLst>
      <p:ext uri="{BB962C8B-B14F-4D97-AF65-F5344CB8AC3E}">
        <p14:creationId xmlns:p14="http://schemas.microsoft.com/office/powerpoint/2010/main" val="7215167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14400" y="987426"/>
            <a:ext cx="10390909" cy="4873625"/>
          </a:xfrm>
          <a:prstGeom prst="rect">
            <a:avLst/>
          </a:prstGeom>
        </p:spPr>
        <p:txBody>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defRPr/>
            </a:pPr>
            <a:r>
              <a:rPr lang="en-US" sz="4000" smtClean="0"/>
              <a:t>ACR Appropriateness Criteria are NOT a hard and fast rule for every situation</a:t>
            </a:r>
          </a:p>
          <a:p>
            <a:pPr>
              <a:defRPr/>
            </a:pPr>
            <a:endParaRPr lang="en-US" sz="4000" smtClean="0"/>
          </a:p>
          <a:p>
            <a:pPr>
              <a:defRPr/>
            </a:pPr>
            <a:r>
              <a:rPr lang="en-US" sz="4000" smtClean="0"/>
              <a:t>They are only a GUIDE to determine which, if any, imaging is needed or may be helpful</a:t>
            </a:r>
            <a:endParaRPr lang="en-US" sz="4000" dirty="0"/>
          </a:p>
        </p:txBody>
      </p:sp>
    </p:spTree>
    <p:extLst>
      <p:ext uri="{BB962C8B-B14F-4D97-AF65-F5344CB8AC3E}">
        <p14:creationId xmlns:p14="http://schemas.microsoft.com/office/powerpoint/2010/main" val="5187579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Quotable</Template>
  <TotalTime>396</TotalTime>
  <Words>5756</Words>
  <Application>Microsoft Macintosh PowerPoint</Application>
  <PresentationFormat>Widescreen</PresentationFormat>
  <Paragraphs>787</Paragraphs>
  <Slides>112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112</vt:i4>
      </vt:variant>
    </vt:vector>
  </HeadingPairs>
  <TitlesOfParts>
    <vt:vector size="120" baseType="lpstr">
      <vt:lpstr>Book Antiqua</vt:lpstr>
      <vt:lpstr>Century Gothic</vt:lpstr>
      <vt:lpstr>Mangal</vt:lpstr>
      <vt:lpstr>Wingdings</vt:lpstr>
      <vt:lpstr>Wingdings 2</vt:lpstr>
      <vt:lpstr>ヒラギノ角ゴ Pro W3</vt:lpstr>
      <vt:lpstr>Arial</vt:lpstr>
      <vt:lpstr>Quotable</vt:lpstr>
      <vt:lpstr>Intro to Radiology – Week 1</vt:lpstr>
      <vt:lpstr>Medical Student Curriculum</vt:lpstr>
      <vt:lpstr>Medical Student Curriculum</vt:lpstr>
      <vt:lpstr>Intro to Radiology</vt:lpstr>
      <vt:lpstr>Intro to Radiology</vt:lpstr>
      <vt:lpstr>X-Rays</vt:lpstr>
      <vt:lpstr>X-Rays</vt:lpstr>
      <vt:lpstr>Best pathologies for xrays</vt:lpstr>
      <vt:lpstr>X-Ray Limitations</vt:lpstr>
      <vt:lpstr>X-Rays : Chest Imaging</vt:lpstr>
      <vt:lpstr>Evaluation of a technically adequate chest xray</vt:lpstr>
      <vt:lpstr>Examples of pathologies from poor xrays</vt:lpstr>
      <vt:lpstr>How rotation affects the image</vt:lpstr>
      <vt:lpstr>How X-rays are taken</vt:lpstr>
      <vt:lpstr>X-Rays : Chest Imaging</vt:lpstr>
      <vt:lpstr>X-Rays : Chest Imaging</vt:lpstr>
      <vt:lpstr>Opacified Hemithorax</vt:lpstr>
      <vt:lpstr>Opacified Hemithorax</vt:lpstr>
      <vt:lpstr>Opacified Hemithorax – How to tell cause</vt:lpstr>
      <vt:lpstr>Pleural Effusions</vt:lpstr>
      <vt:lpstr>Pleural Effusions</vt:lpstr>
      <vt:lpstr>Pleural Effusions – Subpulmonic</vt:lpstr>
      <vt:lpstr>Pleural Effusions – Subpulmonic</vt:lpstr>
      <vt:lpstr>Pleural Effusions - Loculated</vt:lpstr>
      <vt:lpstr>Pleural Effusions - Loculated</vt:lpstr>
      <vt:lpstr>Pleural Effusions - Hydropneumothorax</vt:lpstr>
      <vt:lpstr>Pleural Effusions – Adults vs Babies</vt:lpstr>
      <vt:lpstr>Pleural Effusions - Causes</vt:lpstr>
      <vt:lpstr>Pneumonia</vt:lpstr>
      <vt:lpstr>Pneumonia - Lobar</vt:lpstr>
      <vt:lpstr>Pneumonia - Segmental</vt:lpstr>
      <vt:lpstr>Pneumonia - Interstitial</vt:lpstr>
      <vt:lpstr>Pneumonia - Round</vt:lpstr>
      <vt:lpstr>Pnneumonia - Cavitary</vt:lpstr>
      <vt:lpstr>Pneumothorax</vt:lpstr>
      <vt:lpstr>Pneumothorax</vt:lpstr>
      <vt:lpstr>Pneumothorax</vt:lpstr>
      <vt:lpstr>Practice cases</vt:lpstr>
      <vt:lpstr>ASK THE STUDENT</vt:lpstr>
      <vt:lpstr>ASK THE STUDENT</vt:lpstr>
      <vt:lpstr>ASK ANOTHER STUDENT</vt:lpstr>
      <vt:lpstr>ASK ANOTHER STUDENT</vt:lpstr>
      <vt:lpstr>ASK ANOTHER STUDENT</vt:lpstr>
      <vt:lpstr>ASK ANOTHER STUDENT</vt:lpstr>
      <vt:lpstr>ASK ANOTHER STUDENT</vt:lpstr>
      <vt:lpstr>ASK ANOTHER STUDENT</vt:lpstr>
      <vt:lpstr>ASK ANOTHER STUDENT</vt:lpstr>
      <vt:lpstr>ASK ANOTHER STUDENT</vt:lpstr>
      <vt:lpstr>Introduction to ICU Films</vt:lpstr>
      <vt:lpstr>ICU Films</vt:lpstr>
      <vt:lpstr>Pulmonary Edema</vt:lpstr>
      <vt:lpstr>Pulmonary Edema</vt:lpstr>
      <vt:lpstr>Pulmonary Edema</vt:lpstr>
      <vt:lpstr>Pulmonary Edema</vt:lpstr>
      <vt:lpstr>PowerPoint Presentation</vt:lpstr>
      <vt:lpstr>ICU Lines and Tubes</vt:lpstr>
      <vt:lpstr>Malpositioned Endotracheal Tubes</vt:lpstr>
      <vt:lpstr>ICU Lines and Tubes</vt:lpstr>
      <vt:lpstr>ICU Lines and Tubes</vt:lpstr>
      <vt:lpstr>ICU Lines and Tubes</vt:lpstr>
      <vt:lpstr>ICU Lines and Tubes</vt:lpstr>
      <vt:lpstr>ICU Lines and Tubes</vt:lpstr>
      <vt:lpstr>Not all xrays are the same!!</vt:lpstr>
      <vt:lpstr>Chest Radiographs</vt:lpstr>
      <vt:lpstr>ABDOMEN Radiographs</vt:lpstr>
      <vt:lpstr>MSK Radiographs</vt:lpstr>
      <vt:lpstr>MSK Radiographs</vt:lpstr>
      <vt:lpstr>MSK Radiographs</vt:lpstr>
      <vt:lpstr>Breast Radiographs</vt:lpstr>
      <vt:lpstr>Mammograms</vt:lpstr>
      <vt:lpstr>Fluoroscopy</vt:lpstr>
      <vt:lpstr>Fluoroscopy</vt:lpstr>
      <vt:lpstr>Fluoroscopy</vt:lpstr>
      <vt:lpstr>MBS versus esophogram</vt:lpstr>
      <vt:lpstr>INTRODUCTION TO INTERVENTIONAL RADIOLOGY</vt:lpstr>
      <vt:lpstr>Intro to IR</vt:lpstr>
      <vt:lpstr>What is IR?</vt:lpstr>
      <vt:lpstr>Benefits of Minimally Invasive Procedures versus Surgery </vt:lpstr>
      <vt:lpstr>Basics of IR Procedures and Tools</vt:lpstr>
      <vt:lpstr>Basics of IR Procedures and Tools</vt:lpstr>
      <vt:lpstr>Basics of IR Procedures and Tools</vt:lpstr>
      <vt:lpstr>Basics of IR Procedures and Tools</vt:lpstr>
      <vt:lpstr>Basics of IR Procedures and Tools</vt:lpstr>
      <vt:lpstr>Basics of IR Procedures and Tools</vt:lpstr>
      <vt:lpstr>Basics of IR Procedures and Tools</vt:lpstr>
      <vt:lpstr>Basics of IR Procedures and Tools</vt:lpstr>
      <vt:lpstr>Basics of IR Procedures and Tools</vt:lpstr>
      <vt:lpstr>Basics of IR Procedures and Tools</vt:lpstr>
      <vt:lpstr>Basics of IR Procedures and Tools</vt:lpstr>
      <vt:lpstr>Basics of IR Procedures and Tools</vt:lpstr>
      <vt:lpstr>Basics of IR Procedures and Tools</vt:lpstr>
      <vt:lpstr>Types of catheters</vt:lpstr>
      <vt:lpstr>IR Procedures in the Chest</vt:lpstr>
      <vt:lpstr>IR Procedures in the Chest</vt:lpstr>
      <vt:lpstr>ACR Appropriateness Criteria</vt:lpstr>
      <vt:lpstr>What is the ACR Appropriateness Criteria?</vt:lpstr>
      <vt:lpstr>PowerPoint Presentation</vt:lpstr>
      <vt:lpstr>Using the ACR Appropriateness Criteria</vt:lpstr>
      <vt:lpstr>PowerPoint Presentation</vt:lpstr>
      <vt:lpstr>PowerPoint Presentation</vt:lpstr>
      <vt:lpstr>PowerPoint Presentation</vt:lpstr>
      <vt:lpstr>Appropriate Imaging in Chest</vt:lpstr>
      <vt:lpstr>Common diagnoses and imaging</vt:lpstr>
      <vt:lpstr>Common diagnoses and imaging</vt:lpstr>
      <vt:lpstr>Appropriate Imaging with Symptoms</vt:lpstr>
      <vt:lpstr>Inappropriate Imaging in Chest</vt:lpstr>
      <vt:lpstr>Inappropriate Imaging in Chest</vt:lpstr>
      <vt:lpstr>Inappropriate Imaging in Chest</vt:lpstr>
      <vt:lpstr>Appropriate Imaging and the Radiologist</vt:lpstr>
      <vt:lpstr>Appropriate Imaging and the Radiologist</vt:lpstr>
      <vt:lpstr>Appropriate Imaging and the Radiologist</vt:lpstr>
      <vt:lpstr>Questions? </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Radiology – Week 1</dc:title>
  <dc:creator>Shiraz Rahim</dc:creator>
  <cp:lastModifiedBy>Shiraz Rahim</cp:lastModifiedBy>
  <cp:revision>136</cp:revision>
  <dcterms:created xsi:type="dcterms:W3CDTF">2016-11-16T21:30:52Z</dcterms:created>
  <dcterms:modified xsi:type="dcterms:W3CDTF">2017-01-09T19:54:15Z</dcterms:modified>
</cp:coreProperties>
</file>