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0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24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204" userDrawn="1">
          <p15:clr>
            <a:srgbClr val="A4A3A4"/>
          </p15:clr>
        </p15:guide>
        <p15:guide id="5" pos="5184" userDrawn="1">
          <p15:clr>
            <a:srgbClr val="547EBF"/>
          </p15:clr>
        </p15:guide>
        <p15:guide id="6" pos="576" userDrawn="1">
          <p15:clr>
            <a:srgbClr val="547EBF"/>
          </p15:clr>
        </p15:guide>
        <p15:guide id="7" pos="816" userDrawn="1">
          <p15:clr>
            <a:srgbClr val="A4A3A4"/>
          </p15:clr>
        </p15:guide>
        <p15:guide id="8" orient="horz" pos="16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o, Shelby J" initials="DSJ" lastIdx="1" clrIdx="0">
    <p:extLst>
      <p:ext uri="{19B8F6BF-5375-455C-9EA6-DF929625EA0E}">
        <p15:presenceInfo xmlns:p15="http://schemas.microsoft.com/office/powerpoint/2012/main" userId="S-1-5-21-191044553-1107890727-1469997231-16733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632" y="52"/>
      </p:cViewPr>
      <p:guideLst>
        <p:guide orient="horz" pos="636"/>
        <p:guide pos="2880"/>
        <p:guide orient="horz" pos="3204"/>
        <p:guide pos="5184"/>
        <p:guide pos="576"/>
        <p:guide pos="816"/>
        <p:guide orient="horz" pos="16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4T08:07:18.111" idx="1">
    <p:pos x="4273" y="968"/>
    <p:text>All titles must be 24 font size and all body text should be 18 font size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977622-5807-4437-AC4C-5EE821CC557E}" type="datetimeFigureOut">
              <a:rPr lang="en-US" altLang="en-US"/>
              <a:pPr/>
              <a:t>9/14/2020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B79B65-284D-4559-AD72-BC4301B6A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054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B97CB9-766A-4377-82C9-9AB309E9C2D0}" type="datetimeFigureOut">
              <a:rPr lang="en-US" altLang="en-US"/>
              <a:pPr/>
              <a:t>9/14/2020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3E20BB-49FF-4ED7-8FD1-381A2EB9F1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815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4" y="1050814"/>
            <a:ext cx="7313387" cy="9046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800100" y="2015367"/>
            <a:ext cx="7313386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98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ullet Slide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"/>
            <a:ext cx="91535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6463"/>
            <a:ext cx="9153525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19650"/>
            <a:ext cx="10541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4937125"/>
            <a:ext cx="592138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788"/>
            <a:ext cx="8229600" cy="4774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80200" y="48371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sz="1100"/>
            </a:lvl1pPr>
          </a:lstStyle>
          <a:p>
            <a:fld id="{1E78B46E-5710-4371-A618-26A0792F1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68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"/>
            <a:ext cx="91535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6463"/>
            <a:ext cx="9153525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19650"/>
            <a:ext cx="10541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4937125"/>
            <a:ext cx="592138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776412"/>
            <a:ext cx="8229600" cy="4774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2334817"/>
            <a:ext cx="8229600" cy="477440"/>
          </a:xfrm>
          <a:prstGeom prst="rect">
            <a:avLst/>
          </a:prstGeom>
        </p:spPr>
        <p:txBody>
          <a:bodyPr vert="horz"/>
          <a:lstStyle>
            <a:lvl1pPr marL="0" indent="0"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200" y="48371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sz="1100"/>
            </a:lvl1pPr>
          </a:lstStyle>
          <a:p>
            <a:fld id="{22E1053B-BE1E-4C3E-817A-E2B32D331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87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ullet Slide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6463"/>
            <a:ext cx="9153525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19650"/>
            <a:ext cx="10541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4937125"/>
            <a:ext cx="592138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788"/>
            <a:ext cx="8229600" cy="4774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80200" y="48371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sz="1100"/>
            </a:lvl1pPr>
          </a:lstStyle>
          <a:p>
            <a:fld id="{8186F741-B2D8-4F00-839E-345076F93C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48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6463"/>
            <a:ext cx="9153525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19650"/>
            <a:ext cx="10541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4937125"/>
            <a:ext cx="592138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776412"/>
            <a:ext cx="8229600" cy="4774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2334817"/>
            <a:ext cx="8229600" cy="477440"/>
          </a:xfrm>
          <a:prstGeom prst="rect">
            <a:avLst/>
          </a:prstGeom>
        </p:spPr>
        <p:txBody>
          <a:bodyPr vert="horz"/>
          <a:lstStyle>
            <a:lvl1pPr marL="0" indent="0"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200" y="483711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sz="1100"/>
            </a:lvl1pPr>
          </a:lstStyle>
          <a:p>
            <a:fld id="{E2BE6490-63CD-43CB-A369-3A4172418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60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66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4050"/>
            <a:ext cx="9153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0"/>
            <a:ext cx="30702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635375"/>
            <a:ext cx="2171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hospitals.org/-/media/Files/For-Clinicians/Research/ICF-Documentation-Checklist-102019.doc?la=en&amp;hash=864089DFE7A04EF386ED470CA5754C4B590D685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uhhospitals.org/-/media/Files/For-Clinicians/Research/research-eligibility-checklist-template.do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uhhospitals.org/-/media/Files/For-Clinicians/Research/research-tools-log-delegation-of-authority-staff-signature.docx?la=en&amp;hash=A808E36992D3D1502D3CD675C0112A440CC4F12B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uhhospitals.org/-/media/Files/For-Clinicians/Research/research-tools-training-log.doc?la=en&amp;hash=5386DE597290707E2BE88EF83EFA0C60AB1FBE7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hospitals.org/-/media/Files/For-Clinicians/Research/research-tools-log-screening-enrollment.doc?la=en&amp;hash=F09F72516675183EB9FCAA3FE8FE07360D83A1C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4"/>
          <p:cNvSpPr>
            <a:spLocks noGrp="1"/>
          </p:cNvSpPr>
          <p:nvPr>
            <p:ph type="title"/>
          </p:nvPr>
        </p:nvSpPr>
        <p:spPr bwMode="auto">
          <a:xfrm>
            <a:off x="1988520" y="1503164"/>
            <a:ext cx="5485210" cy="17309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Study Title/Short Name/IRB No.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PI:   First and Last Name including credentials</a:t>
            </a:r>
            <a:endParaRPr lang="en-US" alt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410" y="2308728"/>
            <a:ext cx="184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endParaRPr lang="en-US" sz="1000" dirty="0">
              <a:cs typeface="Arial" panose="020B060402020202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/>
          <a:srcRect t="1627" r="2813"/>
          <a:stretch/>
        </p:blipFill>
        <p:spPr>
          <a:xfrm>
            <a:off x="4517417" y="614144"/>
            <a:ext cx="3229583" cy="4046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14400" y="2108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b="1" dirty="0"/>
              <a:t>Informed Consent Form </a:t>
            </a:r>
          </a:p>
          <a:p>
            <a:pPr marL="0" indent="0">
              <a:buNone/>
            </a:pPr>
            <a:r>
              <a:rPr lang="en-US" b="1" dirty="0" smtClean="0"/>
              <a:t>Documentation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404146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Download </a:t>
            </a:r>
            <a:r>
              <a:rPr lang="en-US" dirty="0">
                <a:hlinkClick r:id="rId3"/>
              </a:rPr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410" y="2308728"/>
            <a:ext cx="184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endParaRPr lang="en-US" sz="1000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108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Eligibility Checklist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4041462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Download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1171" t="2720" r="21936" b="3704"/>
          <a:stretch/>
        </p:blipFill>
        <p:spPr bwMode="auto">
          <a:xfrm>
            <a:off x="4825459" y="575515"/>
            <a:ext cx="3185989" cy="4102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53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Source </a:t>
            </a:r>
            <a:r>
              <a:rPr lang="en-US" sz="1800" b="1" dirty="0"/>
              <a:t>Documentation should include</a:t>
            </a:r>
            <a:r>
              <a:rPr lang="en-US" sz="1800" b="1" dirty="0" smtClean="0"/>
              <a:t>…</a:t>
            </a: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Participant ID or Study 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Documentation of informed consent prior to all study-related procedures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Data showing that the participant meets inclusion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Documentation participant has the disease being studied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Results of all baseline procedures, including exams and lab tests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Randomization checklist and confirmation 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410" y="2308728"/>
            <a:ext cx="184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endParaRPr lang="en-US" sz="1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Time </a:t>
            </a:r>
            <a:r>
              <a:rPr lang="en-US" sz="1800" b="1" dirty="0"/>
              <a:t>points when Source Documentation is </a:t>
            </a:r>
            <a:r>
              <a:rPr lang="en-US" sz="1800" b="1" dirty="0" smtClean="0"/>
              <a:t>required</a:t>
            </a:r>
            <a:endParaRPr lang="en-US" sz="1800" dirty="0"/>
          </a:p>
          <a:p>
            <a:pPr marL="289322" indent="-289322">
              <a:buFontTx/>
              <a:buAutoNum type="arabicParenR"/>
            </a:pPr>
            <a:r>
              <a:rPr lang="en-US" sz="1800" dirty="0"/>
              <a:t>Informed Consent/Eligibility</a:t>
            </a:r>
          </a:p>
          <a:p>
            <a:pPr marL="289322" indent="-289322">
              <a:buFontTx/>
              <a:buAutoNum type="arabicParenR"/>
            </a:pPr>
            <a:r>
              <a:rPr lang="en-US" sz="1800" dirty="0"/>
              <a:t>Study Visits</a:t>
            </a:r>
          </a:p>
          <a:p>
            <a:pPr marL="514350" lvl="1" indent="-289322"/>
            <a:r>
              <a:rPr lang="en-US" sz="1800" dirty="0"/>
              <a:t>Study Drug Administration</a:t>
            </a:r>
          </a:p>
          <a:p>
            <a:pPr marL="514350" lvl="1" indent="-289322"/>
            <a:r>
              <a:rPr lang="en-US" sz="1800" dirty="0"/>
              <a:t>Adverse Events</a:t>
            </a:r>
          </a:p>
          <a:p>
            <a:pPr marL="514350" lvl="1" indent="-289322"/>
            <a:r>
              <a:rPr lang="en-US" sz="1800" dirty="0"/>
              <a:t>Concomitant Medications</a:t>
            </a:r>
          </a:p>
          <a:p>
            <a:pPr marL="289322" indent="-289322">
              <a:buFontTx/>
              <a:buAutoNum type="arabicParenR"/>
            </a:pPr>
            <a:r>
              <a:rPr lang="en-US" sz="1800" dirty="0"/>
              <a:t>Unscheduled Visits</a:t>
            </a:r>
          </a:p>
          <a:p>
            <a:pPr marL="289322" indent="-289322">
              <a:buFontTx/>
              <a:buAutoNum type="arabicParenR"/>
            </a:pPr>
            <a:r>
              <a:rPr lang="en-US" sz="1800" dirty="0"/>
              <a:t>Off Treatment</a:t>
            </a:r>
          </a:p>
          <a:p>
            <a:pPr marL="289322" indent="-289322">
              <a:buFontTx/>
              <a:buAutoNum type="arabicParenR"/>
            </a:pPr>
            <a:r>
              <a:rPr lang="en-US" sz="1800" dirty="0"/>
              <a:t>Follow Up/Off Study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410" y="2308728"/>
            <a:ext cx="184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endParaRPr lang="en-US" sz="1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Source Documents should be A.L.C.O.A. + C.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A</a:t>
            </a:r>
            <a:r>
              <a:rPr lang="en-US" sz="1200" dirty="0"/>
              <a:t>ttributable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Clear who the information refers to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Clear who documented the information 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L</a:t>
            </a:r>
            <a:r>
              <a:rPr lang="en-US" sz="1200" dirty="0"/>
              <a:t>egible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Readable and signatures identifiable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Can it be easily understood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C</a:t>
            </a:r>
            <a:r>
              <a:rPr lang="en-US" sz="1200" dirty="0"/>
              <a:t>ontemporaneous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Information should be documented as close to real-time as possible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O</a:t>
            </a:r>
            <a:r>
              <a:rPr lang="en-US" sz="1200" dirty="0"/>
              <a:t>riginal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If original records are not available, a statement from the PI should be completed and filed in patient’s record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A</a:t>
            </a:r>
            <a:r>
              <a:rPr lang="en-US" sz="1200" dirty="0"/>
              <a:t>ccurate 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Only the most accurate information should be reported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C</a:t>
            </a:r>
            <a:r>
              <a:rPr lang="en-US" sz="1200" dirty="0"/>
              <a:t>omplete 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Complete information and complete sentences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Remember: Who, What, When, Where, Why and How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410" y="2308728"/>
            <a:ext cx="184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endParaRPr lang="en-US" sz="1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2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Autofit/>
          </a:bodyPr>
          <a:lstStyle/>
          <a:p>
            <a:r>
              <a:rPr lang="en-US" altLang="en-US" sz="1800" b="1" u="sng" dirty="0"/>
              <a:t>Privacy</a:t>
            </a:r>
            <a:endParaRPr lang="en-US" altLang="en-US" sz="1800" dirty="0"/>
          </a:p>
          <a:p>
            <a:pPr lvl="2"/>
            <a:r>
              <a:rPr lang="en-US" altLang="en-US" sz="1800" dirty="0"/>
              <a:t>Protects access to persons</a:t>
            </a:r>
          </a:p>
          <a:p>
            <a:pPr lvl="2"/>
            <a:r>
              <a:rPr lang="en-US" altLang="en-US" sz="1800" dirty="0"/>
              <a:t>Is the right of each person to control access to themselves and their information</a:t>
            </a:r>
          </a:p>
          <a:p>
            <a:pPr lvl="2"/>
            <a:r>
              <a:rPr lang="en-US" altLang="en-US" sz="1800" dirty="0"/>
              <a:t>Can think of it as “</a:t>
            </a:r>
            <a:r>
              <a:rPr lang="en-US" altLang="en-US" sz="1800" i="1" dirty="0"/>
              <a:t>before you collect the data</a:t>
            </a:r>
            <a:r>
              <a:rPr lang="en-US" altLang="en-US" sz="1800" dirty="0"/>
              <a:t>”</a:t>
            </a:r>
          </a:p>
          <a:p>
            <a:pPr lvl="2"/>
            <a:r>
              <a:rPr lang="en-US" altLang="en-US" sz="1800" dirty="0"/>
              <a:t>Pragmatically has to do with your approach to the potential subject</a:t>
            </a:r>
          </a:p>
          <a:p>
            <a:pPr lvl="2"/>
            <a:r>
              <a:rPr lang="en-US" altLang="en-US" sz="1800" dirty="0"/>
              <a:t>This is your recruitment plan: see RCM-001 &amp; 002 for recruitment </a:t>
            </a:r>
            <a:r>
              <a:rPr lang="en-US" altLang="en-US" sz="1800" dirty="0" smtClean="0"/>
              <a:t>templates</a:t>
            </a:r>
            <a:endParaRPr lang="en-US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410" y="2308728"/>
            <a:ext cx="184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endParaRPr lang="en-US" sz="1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Autofit/>
          </a:bodyPr>
          <a:lstStyle/>
          <a:p>
            <a:r>
              <a:rPr lang="en-US" altLang="en-US" sz="1800" b="1" u="sng" dirty="0" smtClean="0"/>
              <a:t>Confidentiality</a:t>
            </a:r>
            <a:endParaRPr lang="en-US" altLang="en-US" sz="1800" dirty="0" smtClean="0"/>
          </a:p>
          <a:p>
            <a:pPr lvl="2"/>
            <a:r>
              <a:rPr lang="en-US" altLang="en-US" sz="1800" dirty="0" smtClean="0"/>
              <a:t>Protects access to data</a:t>
            </a:r>
          </a:p>
          <a:p>
            <a:pPr lvl="2"/>
            <a:r>
              <a:rPr lang="en-US" altLang="en-US" sz="1800" dirty="0" smtClean="0"/>
              <a:t>Is the assurance that protected and personal information will not be revealed purposefully or accidentally </a:t>
            </a:r>
          </a:p>
          <a:p>
            <a:pPr lvl="2"/>
            <a:r>
              <a:rPr lang="en-US" altLang="en-US" sz="1800" dirty="0" smtClean="0"/>
              <a:t>Can think of it as “</a:t>
            </a:r>
            <a:r>
              <a:rPr lang="en-US" altLang="en-US" sz="1800" i="1" dirty="0" smtClean="0"/>
              <a:t>after you collect the data</a:t>
            </a:r>
            <a:r>
              <a:rPr lang="en-US" altLang="en-US" sz="1800" dirty="0" smtClean="0"/>
              <a:t>”</a:t>
            </a:r>
          </a:p>
          <a:p>
            <a:pPr lvl="2"/>
            <a:r>
              <a:rPr lang="en-US" altLang="en-US" sz="1800" dirty="0" smtClean="0"/>
              <a:t>Pragmatically relates to how you handle, identify and protect study data</a:t>
            </a:r>
          </a:p>
          <a:p>
            <a:pPr lvl="2"/>
            <a:endParaRPr lang="en-US" altLang="en-US" sz="1800" dirty="0" smtClean="0"/>
          </a:p>
          <a:p>
            <a:r>
              <a:rPr lang="en-US" altLang="en-US" sz="1800" b="1" u="sng" dirty="0" smtClean="0"/>
              <a:t>Data security </a:t>
            </a:r>
          </a:p>
          <a:p>
            <a:pPr lvl="2"/>
            <a:r>
              <a:rPr lang="en-US" altLang="en-US" sz="1800" dirty="0" smtClean="0"/>
              <a:t>Relates to the physical and electronic guarding of your data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1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410" y="2308728"/>
            <a:ext cx="184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endParaRPr lang="en-US" sz="1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Source / CRF Document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410" y="2308728"/>
            <a:ext cx="184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endParaRPr lang="en-US" sz="1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1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Events(AE)/Serious Adverse Events (SAE) Reporting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410" y="2308728"/>
            <a:ext cx="184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endParaRPr lang="en-US" sz="1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1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Investigational Products</a:t>
            </a:r>
          </a:p>
          <a:p>
            <a:pPr marL="0" lvl="0" indent="0" algn="ctr">
              <a:buNone/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Receipt / Shipment</a:t>
            </a:r>
          </a:p>
          <a:p>
            <a:pPr lvl="0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</a:p>
          <a:p>
            <a:pPr lvl="0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</a:t>
            </a:r>
          </a:p>
          <a:p>
            <a:pPr lvl="0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</a:p>
          <a:p>
            <a:pPr lvl="0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 Instructions</a:t>
            </a:r>
          </a:p>
          <a:p>
            <a:pPr lvl="0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Reconciliation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410" y="2308728"/>
            <a:ext cx="184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endParaRPr lang="en-US" sz="1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Autofit/>
          </a:bodyPr>
          <a:lstStyle/>
          <a:p>
            <a:pPr marL="0" indent="0" algn="ctr" defTabSz="685800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kern="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WHICH </a:t>
            </a:r>
            <a:r>
              <a:rPr lang="en-US" sz="1800" b="1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HAT ARE YOU WEARING? </a:t>
            </a:r>
            <a:r>
              <a:rPr lang="en-US" sz="1800" b="1" u="sng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/>
            </a:r>
            <a:br>
              <a:rPr lang="en-US" sz="1800" b="1" u="sng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endParaRPr lang="en-US" sz="1800" b="1" kern="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indent="0" defTabSz="685800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Clinical Care   </a:t>
            </a:r>
          </a:p>
          <a:p>
            <a:pPr defTabSz="685800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sz="1800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</a:t>
            </a:r>
            <a:r>
              <a:rPr lang="en-US" sz="1800" kern="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Individualized</a:t>
            </a:r>
            <a:endParaRPr lang="en-US" sz="1800" kern="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defTabSz="685800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sz="1800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</a:t>
            </a:r>
            <a:r>
              <a:rPr lang="en-US" sz="1800" kern="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Provider-driven</a:t>
            </a:r>
            <a:endParaRPr lang="en-US" sz="1800" kern="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defTabSz="685800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sz="1800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Patient welfare	</a:t>
            </a:r>
          </a:p>
          <a:p>
            <a:pPr defTabSz="685800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sz="1800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Established standards</a:t>
            </a:r>
          </a:p>
          <a:p>
            <a:pPr marL="0" indent="0" defTabSz="685800" eaLnBrk="0" hangingPunc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kern="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indent="0" defTabSz="685800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Research</a:t>
            </a:r>
          </a:p>
          <a:p>
            <a:pPr defTabSz="685800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sz="1800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Rigid, </a:t>
            </a:r>
            <a:r>
              <a:rPr lang="en-US" sz="1800" kern="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pre-determined</a:t>
            </a:r>
            <a:endParaRPr lang="en-US" sz="1800" kern="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defTabSz="685800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sz="1800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Protocol </a:t>
            </a:r>
            <a:r>
              <a:rPr lang="en-US" sz="1800" kern="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driven</a:t>
            </a:r>
            <a:endParaRPr lang="en-US" sz="1800" kern="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defTabSz="685800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sz="1800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Knowledge, </a:t>
            </a:r>
            <a:r>
              <a:rPr lang="en-US" sz="1800" kern="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validity</a:t>
            </a:r>
            <a:endParaRPr lang="en-US" sz="1800" kern="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defTabSz="685800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sz="1800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Protocol elements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1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Staff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 Training and Documentation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Credentialing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HSP (CREC) GCP certification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CVs and Licenses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Delegation Log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410" y="2308728"/>
            <a:ext cx="184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endParaRPr lang="en-US" sz="1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030675"/>
            <a:ext cx="2421331" cy="570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Download </a:t>
            </a:r>
            <a:r>
              <a:rPr lang="en-US" sz="1800" dirty="0">
                <a:hlinkClick r:id="rId2"/>
              </a:rPr>
              <a:t>HERE</a:t>
            </a:r>
            <a:endParaRPr lang="en-US" sz="1800" dirty="0"/>
          </a:p>
          <a:p>
            <a:pPr marL="0" lvl="0" indent="0">
              <a:buNone/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410" y="2308728"/>
            <a:ext cx="184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endParaRPr lang="en-US" sz="1000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-354" b="8395"/>
          <a:stretch/>
        </p:blipFill>
        <p:spPr>
          <a:xfrm>
            <a:off x="3608779" y="856293"/>
            <a:ext cx="5162146" cy="3681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14400" y="21801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Delegatio</a:t>
            </a:r>
            <a:r>
              <a:rPr lang="en-US" b="1" dirty="0" smtClean="0"/>
              <a:t>n and </a:t>
            </a:r>
          </a:p>
          <a:p>
            <a:pPr marL="0" indent="0">
              <a:buNone/>
            </a:pPr>
            <a:r>
              <a:rPr lang="en-US" b="1" dirty="0" smtClean="0">
                <a:cs typeface="Arial" panose="020B0604020202020204" pitchFamily="34" charset="0"/>
              </a:rPr>
              <a:t>Staff Signature Log</a:t>
            </a:r>
          </a:p>
          <a:p>
            <a:pPr marL="0" indent="0">
              <a:buNone/>
            </a:pPr>
            <a:endParaRPr 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030676"/>
            <a:ext cx="2296973" cy="468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Download </a:t>
            </a:r>
            <a:r>
              <a:rPr lang="en-US" sz="1800" dirty="0">
                <a:hlinkClick r:id="rId2"/>
              </a:rPr>
              <a:t>HERE</a:t>
            </a:r>
            <a:endParaRPr lang="en-US" sz="1800" dirty="0"/>
          </a:p>
          <a:p>
            <a:pPr marL="0" lvl="0" indent="0">
              <a:buNone/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410" y="2308728"/>
            <a:ext cx="184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endParaRPr lang="en-US" sz="1000" dirty="0"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225"/>
          <a:stretch/>
        </p:blipFill>
        <p:spPr>
          <a:xfrm>
            <a:off x="3727897" y="904306"/>
            <a:ext cx="4727641" cy="3714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14400" y="22471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Site Training Log</a:t>
            </a:r>
          </a:p>
        </p:txBody>
      </p:sp>
    </p:spTree>
    <p:extLst>
      <p:ext uri="{BB962C8B-B14F-4D97-AF65-F5344CB8AC3E}">
        <p14:creationId xmlns:p14="http://schemas.microsoft.com/office/powerpoint/2010/main" val="30783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 Conclusion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yourself this important question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as you perform tasks for this study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if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child or children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mother or father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brother or sister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grandmother or grandfather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husband or wife </a:t>
            </a:r>
            <a:endParaRPr lang="en-US" sz="1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participating or considering participation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would you want them to be treated and their PHI used and disclosed?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410" y="2308728"/>
            <a:ext cx="184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endParaRPr lang="en-US" sz="1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9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410" y="2308728"/>
            <a:ext cx="184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endParaRPr lang="en-US" sz="1000" dirty="0">
              <a:cs typeface="Arial" panose="020B0604020202020204" pitchFamily="34" charset="0"/>
            </a:endParaRPr>
          </a:p>
        </p:txBody>
      </p:sp>
      <p:pic>
        <p:nvPicPr>
          <p:cNvPr id="7" name="Picture 9" descr="questions12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94416" y="1009650"/>
            <a:ext cx="6955167" cy="356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Study Objectives: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Primary: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Secondary: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Risks and Benefits: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Inclusion Criteria: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Exclusion Criteria: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Time &amp; Events Schedule (specify per your protocol)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Visit 1:  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Visit 2: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Follow-Up Visit: 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Telephone Calls: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/ SCREENING / ENROLLMENT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977" y="1009650"/>
            <a:ext cx="4713823" cy="3632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14400" y="4075457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dirty="0">
                <a:cs typeface="Arial" panose="020B0604020202020204" pitchFamily="34" charset="0"/>
              </a:rPr>
              <a:t>Download </a:t>
            </a:r>
            <a:r>
              <a:rPr lang="en-US" dirty="0" smtClean="0">
                <a:cs typeface="Arial" panose="020B0604020202020204" pitchFamily="34" charset="0"/>
                <a:hlinkClick r:id="rId3"/>
              </a:rPr>
              <a:t>HERE</a:t>
            </a:r>
            <a:endParaRPr lang="en-US" sz="1000" dirty="0"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2251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Screening and</a:t>
            </a:r>
          </a:p>
          <a:p>
            <a:pPr marL="0" indent="0">
              <a:buNone/>
            </a:pPr>
            <a:r>
              <a:rPr lang="en-US" b="1" dirty="0" smtClean="0"/>
              <a:t>Enrollment</a:t>
            </a:r>
            <a:r>
              <a:rPr lang="en-US" b="1" dirty="0"/>
              <a:t> </a:t>
            </a:r>
            <a:r>
              <a:rPr lang="en-US" b="1" dirty="0" smtClean="0">
                <a:cs typeface="Arial" panose="020B0604020202020204" pitchFamily="34" charset="0"/>
              </a:rPr>
              <a:t>Log</a:t>
            </a:r>
            <a:endParaRPr 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Informed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Consent </a:t>
            </a: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buNone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informed consent process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0">
              <a:lnSpc>
                <a:spcPct val="80000"/>
              </a:lnSpc>
              <a:buNone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a signed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educational exchange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information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place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before, during and after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investigator, study staff, and the prospective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Clr>
                <a:prstClr val="black"/>
              </a:buClr>
              <a:buFontTx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voluntarily decision (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or not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participate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Clr>
                <a:prstClr val="black"/>
              </a:buClr>
              <a:buFontTx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an accurate and complete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include documentation obtained 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conduct of research (unless the IRB approves a waiver or alteration) 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410" y="2308728"/>
            <a:ext cx="184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endParaRPr lang="en-US" sz="1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4865"/>
            <a:ext cx="7315200" cy="50478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Initiation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650"/>
            <a:ext cx="7321684" cy="3717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Informed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Consent </a:t>
            </a: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D38C8-A542-4B3E-AD44-F2ED383444AA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410" y="2308728"/>
            <a:ext cx="184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endParaRPr lang="en-US" sz="1000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3257" t="18352" r="24252" b="54897"/>
          <a:stretch/>
        </p:blipFill>
        <p:spPr bwMode="auto">
          <a:xfrm>
            <a:off x="2256806" y="1960778"/>
            <a:ext cx="4881384" cy="1815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84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16x9">
  <a:themeElements>
    <a:clrScheme name="Color Palette with UH Colors">
      <a:dk1>
        <a:sysClr val="windowText" lastClr="000000"/>
      </a:dk1>
      <a:lt1>
        <a:sysClr val="window" lastClr="FFFFFF"/>
      </a:lt1>
      <a:dk2>
        <a:srgbClr val="D12232"/>
      </a:dk2>
      <a:lt2>
        <a:srgbClr val="E8DBC6"/>
      </a:lt2>
      <a:accent1>
        <a:srgbClr val="EEA420"/>
      </a:accent1>
      <a:accent2>
        <a:srgbClr val="0C377B"/>
      </a:accent2>
      <a:accent3>
        <a:srgbClr val="A11E2A"/>
      </a:accent3>
      <a:accent4>
        <a:srgbClr val="27BF00"/>
      </a:accent4>
      <a:accent5>
        <a:srgbClr val="FF65AC"/>
      </a:accent5>
      <a:accent6>
        <a:srgbClr val="FF74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2CF545A-92CA-4AB5-8F08-F08823C1BB7F}" vid="{BF38024C-7EB1-49C5-8782-F032652D870A}"/>
    </a:ext>
  </a:extLst>
</a:theme>
</file>

<file path=ppt/theme/theme2.xml><?xml version="1.0" encoding="utf-8"?>
<a:theme xmlns:a="http://schemas.openxmlformats.org/drawingml/2006/main" name="Office Theme">
  <a:themeElements>
    <a:clrScheme name="Color Palette with UH Colors">
      <a:dk1>
        <a:sysClr val="windowText" lastClr="000000"/>
      </a:dk1>
      <a:lt1>
        <a:sysClr val="window" lastClr="FFFFFF"/>
      </a:lt1>
      <a:dk2>
        <a:srgbClr val="D12232"/>
      </a:dk2>
      <a:lt2>
        <a:srgbClr val="E8DBC6"/>
      </a:lt2>
      <a:accent1>
        <a:srgbClr val="EEA420"/>
      </a:accent1>
      <a:accent2>
        <a:srgbClr val="0C377B"/>
      </a:accent2>
      <a:accent3>
        <a:srgbClr val="A11E2A"/>
      </a:accent3>
      <a:accent4>
        <a:srgbClr val="27BF00"/>
      </a:accent4>
      <a:accent5>
        <a:srgbClr val="FF65AC"/>
      </a:accent5>
      <a:accent6>
        <a:srgbClr val="FF74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olor Palette with UH Colors">
      <a:dk1>
        <a:sysClr val="windowText" lastClr="000000"/>
      </a:dk1>
      <a:lt1>
        <a:sysClr val="window" lastClr="FFFFFF"/>
      </a:lt1>
      <a:dk2>
        <a:srgbClr val="D12232"/>
      </a:dk2>
      <a:lt2>
        <a:srgbClr val="E8DBC6"/>
      </a:lt2>
      <a:accent1>
        <a:srgbClr val="EEA420"/>
      </a:accent1>
      <a:accent2>
        <a:srgbClr val="0C377B"/>
      </a:accent2>
      <a:accent3>
        <a:srgbClr val="A11E2A"/>
      </a:accent3>
      <a:accent4>
        <a:srgbClr val="27BF00"/>
      </a:accent4>
      <a:accent5>
        <a:srgbClr val="FF65AC"/>
      </a:accent5>
      <a:accent6>
        <a:srgbClr val="FF74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16x9</Template>
  <TotalTime>166</TotalTime>
  <Words>656</Words>
  <Application>Microsoft Office PowerPoint</Application>
  <PresentationFormat>On-screen Show (16:9)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ＭＳ Ｐゴシック</vt:lpstr>
      <vt:lpstr>Arial</vt:lpstr>
      <vt:lpstr>Calibri</vt:lpstr>
      <vt:lpstr>Corporate 16x9</vt:lpstr>
      <vt:lpstr>Site Initiation  Study Title/Short Name/IRB No.  PI:   First and Last Name including credentials</vt:lpstr>
      <vt:lpstr>Site Initiation</vt:lpstr>
      <vt:lpstr>Site Initiation</vt:lpstr>
      <vt:lpstr>Site Initiation</vt:lpstr>
      <vt:lpstr>Site Initiation</vt:lpstr>
      <vt:lpstr>Site Initiation</vt:lpstr>
      <vt:lpstr>Site Initiation</vt:lpstr>
      <vt:lpstr>Site Initiation</vt:lpstr>
      <vt:lpstr>Site Initiation</vt:lpstr>
      <vt:lpstr>Site Initiation</vt:lpstr>
      <vt:lpstr>Site Initiation</vt:lpstr>
      <vt:lpstr>Site Initiation</vt:lpstr>
      <vt:lpstr>Site Initiation</vt:lpstr>
      <vt:lpstr>Site Initiation</vt:lpstr>
      <vt:lpstr>Site Initiation</vt:lpstr>
      <vt:lpstr>Site Initiation</vt:lpstr>
      <vt:lpstr>Site Initiation</vt:lpstr>
      <vt:lpstr>Site Initiation</vt:lpstr>
      <vt:lpstr>Site Initiation</vt:lpstr>
      <vt:lpstr>Site Initiation</vt:lpstr>
      <vt:lpstr>Site Initiation</vt:lpstr>
      <vt:lpstr>Site Initiation</vt:lpstr>
      <vt:lpstr>Site Initiation Conclusion</vt:lpstr>
      <vt:lpstr>Questions?</vt:lpstr>
    </vt:vector>
  </TitlesOfParts>
  <Company>UHHS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Initiation  Study Title/Short Name/IRB No.  PI:   First and Last Name including credentials</dc:title>
  <dc:creator>Dannug, John A</dc:creator>
  <cp:lastModifiedBy>Dannug, John A</cp:lastModifiedBy>
  <cp:revision>19</cp:revision>
  <dcterms:created xsi:type="dcterms:W3CDTF">2020-09-08T18:09:06Z</dcterms:created>
  <dcterms:modified xsi:type="dcterms:W3CDTF">2020-09-14T13:57:47Z</dcterms:modified>
</cp:coreProperties>
</file>