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</p:sldMasterIdLst>
  <p:sldIdLst>
    <p:sldId id="256" r:id="rId4"/>
    <p:sldId id="257" r:id="rId5"/>
    <p:sldId id="263" r:id="rId6"/>
    <p:sldId id="258" r:id="rId7"/>
    <p:sldId id="260" r:id="rId8"/>
    <p:sldId id="261" r:id="rId9"/>
    <p:sldId id="262" r:id="rId10"/>
    <p:sldId id="267" r:id="rId11"/>
    <p:sldId id="264" r:id="rId12"/>
    <p:sldId id="268" r:id="rId13"/>
    <p:sldId id="292" r:id="rId14"/>
    <p:sldId id="271" r:id="rId15"/>
    <p:sldId id="266" r:id="rId16"/>
    <p:sldId id="272" r:id="rId17"/>
    <p:sldId id="273" r:id="rId18"/>
    <p:sldId id="265" r:id="rId19"/>
    <p:sldId id="269" r:id="rId20"/>
    <p:sldId id="270" r:id="rId21"/>
    <p:sldId id="274" r:id="rId22"/>
    <p:sldId id="275" r:id="rId23"/>
    <p:sldId id="276" r:id="rId24"/>
    <p:sldId id="277" r:id="rId25"/>
    <p:sldId id="278" r:id="rId26"/>
    <p:sldId id="295" r:id="rId27"/>
    <p:sldId id="279" r:id="rId28"/>
    <p:sldId id="280" r:id="rId29"/>
    <p:sldId id="281" r:id="rId30"/>
    <p:sldId id="282" r:id="rId31"/>
    <p:sldId id="284" r:id="rId32"/>
    <p:sldId id="287" r:id="rId33"/>
    <p:sldId id="285" r:id="rId34"/>
    <p:sldId id="286" r:id="rId35"/>
    <p:sldId id="288" r:id="rId36"/>
    <p:sldId id="289" r:id="rId37"/>
    <p:sldId id="290" r:id="rId38"/>
    <p:sldId id="291" r:id="rId39"/>
    <p:sldId id="293" r:id="rId40"/>
    <p:sldId id="294" r:id="rId41"/>
    <p:sldId id="296" r:id="rId42"/>
    <p:sldId id="297" r:id="rId43"/>
    <p:sldId id="301" r:id="rId44"/>
    <p:sldId id="299" r:id="rId45"/>
    <p:sldId id="300" r:id="rId46"/>
    <p:sldId id="302" r:id="rId47"/>
    <p:sldId id="298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  <p:sldId id="311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D37304A8-9DDF-754D-A1E1-EB8E0CB6157A}">
          <p14:sldIdLst>
            <p14:sldId id="256"/>
            <p14:sldId id="257"/>
          </p14:sldIdLst>
        </p14:section>
        <p14:section name="Pathophysiology/Epidemiology" id="{0A2FD988-6DC2-944D-81C7-006FFBD3F327}">
          <p14:sldIdLst>
            <p14:sldId id="263"/>
            <p14:sldId id="258"/>
            <p14:sldId id="260"/>
            <p14:sldId id="261"/>
            <p14:sldId id="262"/>
            <p14:sldId id="267"/>
            <p14:sldId id="264"/>
            <p14:sldId id="268"/>
            <p14:sldId id="292"/>
            <p14:sldId id="271"/>
            <p14:sldId id="266"/>
            <p14:sldId id="272"/>
            <p14:sldId id="273"/>
            <p14:sldId id="265"/>
            <p14:sldId id="269"/>
            <p14:sldId id="270"/>
            <p14:sldId id="274"/>
          </p14:sldIdLst>
        </p14:section>
        <p14:section name="Evaluation of Patient- H&amp;P" id="{301F6434-4A91-3F47-A626-7C8622E405B6}">
          <p14:sldIdLst>
            <p14:sldId id="275"/>
            <p14:sldId id="276"/>
            <p14:sldId id="277"/>
            <p14:sldId id="278"/>
            <p14:sldId id="295"/>
            <p14:sldId id="279"/>
            <p14:sldId id="280"/>
            <p14:sldId id="281"/>
            <p14:sldId id="282"/>
            <p14:sldId id="284"/>
            <p14:sldId id="287"/>
            <p14:sldId id="285"/>
            <p14:sldId id="286"/>
            <p14:sldId id="288"/>
            <p14:sldId id="289"/>
            <p14:sldId id="290"/>
            <p14:sldId id="291"/>
            <p14:sldId id="293"/>
          </p14:sldIdLst>
        </p14:section>
        <p14:section name="Management of FBAO in Children" id="{266561F8-996C-4A40-B13C-11C9AACF5344}">
          <p14:sldIdLst>
            <p14:sldId id="294"/>
            <p14:sldId id="296"/>
            <p14:sldId id="297"/>
            <p14:sldId id="301"/>
            <p14:sldId id="299"/>
            <p14:sldId id="300"/>
            <p14:sldId id="302"/>
            <p14:sldId id="298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2"/>
            <p14:sldId id="3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91" autoAdjust="0"/>
    <p:restoredTop sz="94612" autoAdjust="0"/>
  </p:normalViewPr>
  <p:slideViewPr>
    <p:cSldViewPr snapToGrid="0" snapToObjects="1">
      <p:cViewPr varScale="1">
        <p:scale>
          <a:sx n="101" d="100"/>
          <a:sy n="101" d="100"/>
        </p:scale>
        <p:origin x="-84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2673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6289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7950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4671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0468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327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9899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9135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3153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6582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438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308D3-755F-6842-84FE-3B9C175641B7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E369A-08C3-444E-AA79-C31DC6E291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80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mailto:sheidinger88@gmail.com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Foreign Body Airway Obstruction in the Pediatric Patient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7226" y="3886200"/>
            <a:ext cx="7081397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sz="2400" b="1" i="1" dirty="0" smtClean="0"/>
              <a:t>Shawn Heidinger, PA-C/RRT/EMT-P/EMS-</a:t>
            </a:r>
            <a:r>
              <a:rPr lang="en-US" sz="2400" dirty="0" smtClean="0"/>
              <a:t>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520936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Epidemiology</a:t>
            </a:r>
            <a:br>
              <a:rPr lang="en-US" dirty="0" smtClean="0"/>
            </a:br>
            <a:r>
              <a:rPr lang="en-US" dirty="0" smtClean="0"/>
              <a:t>Most Frequent Culprits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600200"/>
            <a:ext cx="8292751" cy="483150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*</a:t>
            </a:r>
            <a:r>
              <a:rPr lang="en-US" sz="3200" b="1" dirty="0" smtClean="0">
                <a:latin typeface="Apple Casual"/>
                <a:cs typeface="Apple Casual"/>
              </a:rPr>
              <a:t>Organic/vegetable matter &gt;inorganic objects</a:t>
            </a:r>
          </a:p>
          <a:p>
            <a:r>
              <a:rPr lang="en-US" sz="2400" dirty="0"/>
              <a:t>Peanuts (nuts/seeds</a:t>
            </a:r>
            <a:r>
              <a:rPr lang="en-US" sz="2400" dirty="0" smtClean="0"/>
              <a:t>) *most common in USA</a:t>
            </a:r>
            <a:endParaRPr lang="en-US" sz="2400" dirty="0"/>
          </a:p>
          <a:p>
            <a:r>
              <a:rPr lang="en-US" sz="2400" dirty="0" smtClean="0"/>
              <a:t>Grapes</a:t>
            </a:r>
          </a:p>
          <a:p>
            <a:r>
              <a:rPr lang="en-US" sz="2400" dirty="0" smtClean="0"/>
              <a:t>Hot dogs</a:t>
            </a:r>
          </a:p>
          <a:p>
            <a:r>
              <a:rPr lang="en-US" sz="2400" dirty="0" smtClean="0"/>
              <a:t>Pieces of vegetables</a:t>
            </a:r>
          </a:p>
          <a:p>
            <a:r>
              <a:rPr lang="en-US" sz="2400" dirty="0" smtClean="0"/>
              <a:t>Buttons</a:t>
            </a:r>
          </a:p>
          <a:p>
            <a:r>
              <a:rPr lang="en-US" sz="2400" dirty="0" smtClean="0"/>
              <a:t>Pebbles</a:t>
            </a:r>
          </a:p>
          <a:p>
            <a:r>
              <a:rPr lang="en-US" sz="2400" dirty="0" smtClean="0"/>
              <a:t>Metal objects (pins, thumbtacks, etc.)</a:t>
            </a:r>
          </a:p>
          <a:p>
            <a:r>
              <a:rPr lang="en-US" sz="2400" dirty="0" smtClean="0"/>
              <a:t>Toy parts</a:t>
            </a:r>
          </a:p>
          <a:p>
            <a:r>
              <a:rPr lang="en-US" sz="2400" dirty="0" smtClean="0"/>
              <a:t>Gum/hard candy (in older children)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th-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3963" y="2753364"/>
            <a:ext cx="1877536" cy="1648359"/>
          </a:xfrm>
          <a:prstGeom prst="rect">
            <a:avLst/>
          </a:prstGeom>
        </p:spPr>
      </p:pic>
      <p:pic>
        <p:nvPicPr>
          <p:cNvPr id="5" name="Picture 4" descr="th-1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285" y="4819682"/>
            <a:ext cx="2364515" cy="1612024"/>
          </a:xfrm>
          <a:prstGeom prst="rect">
            <a:avLst/>
          </a:prstGeom>
        </p:spPr>
      </p:pic>
      <p:pic>
        <p:nvPicPr>
          <p:cNvPr id="6" name="Picture 5" descr="40292-hi-LoveYourRaisi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3064" y="2228212"/>
            <a:ext cx="2348962" cy="18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24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Epidemiology</a:t>
            </a:r>
            <a:br>
              <a:rPr lang="en-US" dirty="0" smtClean="0"/>
            </a:br>
            <a:r>
              <a:rPr lang="en-US" dirty="0" smtClean="0"/>
              <a:t>Most Frequent Culprits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smtClean="0"/>
              <a:t>* Uncut hot dogs, uncut grapes, and gel candies account for most lethal cases of FBAO.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56" y="2547440"/>
            <a:ext cx="2686024" cy="2816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080" y="3955782"/>
            <a:ext cx="3259191" cy="2067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271" y="3011789"/>
            <a:ext cx="2764693" cy="188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5715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Epidemiology</a:t>
            </a:r>
            <a:br>
              <a:rPr lang="en-US" dirty="0" smtClean="0"/>
            </a:br>
            <a:r>
              <a:rPr lang="en-US" dirty="0" smtClean="0"/>
              <a:t>Toxins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456947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Note:</a:t>
            </a:r>
            <a:endParaRPr lang="en-US" dirty="0"/>
          </a:p>
          <a:p>
            <a:pPr marL="0" indent="0">
              <a:buNone/>
            </a:pPr>
            <a:r>
              <a:rPr lang="en-US" sz="2400" dirty="0" smtClean="0">
                <a:latin typeface="Apple Casual"/>
                <a:cs typeface="Apple Casual"/>
              </a:rPr>
              <a:t>This presentation addresses foreign bodies, but remember that inhaled toxins can cause airway obstruction due to inflammation and bronchial injury resulting in rapid deterioration and death of patient!</a:t>
            </a:r>
          </a:p>
          <a:p>
            <a:pPr marL="0" indent="0">
              <a:buNone/>
            </a:pPr>
            <a:r>
              <a:rPr lang="en-US" sz="2400" dirty="0" smtClean="0">
                <a:cs typeface="Apple Casual"/>
              </a:rPr>
              <a:t>*talc</a:t>
            </a:r>
            <a:r>
              <a:rPr lang="en-US" sz="2400" dirty="0" smtClean="0">
                <a:latin typeface="Apple Casual"/>
                <a:cs typeface="Apple Casual"/>
              </a:rPr>
              <a:t> </a:t>
            </a:r>
            <a:r>
              <a:rPr lang="en-US" sz="2400" dirty="0" smtClean="0">
                <a:cs typeface="Apple Casual"/>
              </a:rPr>
              <a:t>(baby powder)</a:t>
            </a:r>
          </a:p>
          <a:p>
            <a:pPr marL="0" indent="0">
              <a:buNone/>
            </a:pPr>
            <a:r>
              <a:rPr lang="en-US" sz="2400" dirty="0" smtClean="0">
                <a:cs typeface="Apple Casual"/>
              </a:rPr>
              <a:t>*chlorine vapors/dust</a:t>
            </a:r>
          </a:p>
          <a:p>
            <a:pPr marL="0" indent="0">
              <a:buNone/>
            </a:pPr>
            <a:r>
              <a:rPr lang="en-US" sz="2400" dirty="0" smtClean="0">
                <a:cs typeface="Apple Casual"/>
              </a:rPr>
              <a:t>*fertilizer dust</a:t>
            </a:r>
          </a:p>
          <a:p>
            <a:pPr marL="0" indent="0">
              <a:buNone/>
            </a:pPr>
            <a:r>
              <a:rPr lang="en-US" sz="2400" dirty="0" smtClean="0">
                <a:cs typeface="Apple Casual"/>
              </a:rPr>
              <a:t>*pesticides</a:t>
            </a:r>
          </a:p>
          <a:p>
            <a:pPr marL="0" indent="0">
              <a:buNone/>
            </a:pPr>
            <a:r>
              <a:rPr lang="en-US" sz="2400" dirty="0" smtClean="0">
                <a:cs typeface="Apple Casual"/>
              </a:rPr>
              <a:t>*smoke (house fires, wildfires, unauthorized open burning)</a:t>
            </a:r>
            <a:endParaRPr lang="en-US" sz="2400" dirty="0"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87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Pathophysiology</a:t>
            </a:r>
            <a:br>
              <a:rPr lang="en-US" dirty="0" smtClean="0"/>
            </a:br>
            <a:r>
              <a:rPr lang="en-US" dirty="0" smtClean="0"/>
              <a:t>Where Do FBs Lodge?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600" dirty="0" smtClean="0"/>
              <a:t>80-90% in bronchi</a:t>
            </a:r>
            <a:r>
              <a:rPr lang="en-US" sz="2600" i="1" dirty="0" smtClean="0"/>
              <a:t>- right or left?</a:t>
            </a:r>
          </a:p>
          <a:p>
            <a:r>
              <a:rPr lang="en-US" sz="2600" dirty="0" smtClean="0"/>
              <a:t>larynx or trachea-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sz="2800" dirty="0" smtClean="0"/>
              <a:t>-larger objects or expandable substances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produce complete obstruction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-irregularly shaped objects produce partial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obstruction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072310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Pathophysiology</a:t>
            </a:r>
            <a:br>
              <a:rPr lang="en-US" dirty="0" smtClean="0"/>
            </a:br>
            <a:r>
              <a:rPr lang="en-US" dirty="0" smtClean="0"/>
              <a:t>Where Do FBs Lodge?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Considerations: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-anatomy of lodgment site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-physical properties of FB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-local tissue reaction to FB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-body position at time of aspiration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-age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844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Pathophysiology</a:t>
            </a:r>
            <a:br>
              <a:rPr lang="en-US" dirty="0" smtClean="0"/>
            </a:br>
            <a:r>
              <a:rPr lang="en-US" dirty="0" smtClean="0"/>
              <a:t>Where Do FBs Lodge?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4222853"/>
              </p:ext>
            </p:extLst>
          </p:nvPr>
        </p:nvGraphicFramePr>
        <p:xfrm>
          <a:off x="457200" y="2348859"/>
          <a:ext cx="8229600" cy="265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30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 Risk FBs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 Risk FBs</a:t>
                      </a:r>
                      <a:endParaRPr lang="en-US" dirty="0"/>
                    </a:p>
                  </a:txBody>
                  <a:tcPr/>
                </a:tc>
              </a:tr>
              <a:tr h="530880">
                <a:tc>
                  <a:txBody>
                    <a:bodyPr/>
                    <a:lstStyle/>
                    <a:p>
                      <a:r>
                        <a:rPr lang="en-US" dirty="0" smtClean="0"/>
                        <a:t>Raw apples, pears,  etc.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Processed dry cereals</a:t>
                      </a:r>
                      <a:endParaRPr lang="en-US" dirty="0"/>
                    </a:p>
                  </a:txBody>
                  <a:tcPr/>
                </a:tc>
              </a:tr>
              <a:tr h="530880">
                <a:tc>
                  <a:txBody>
                    <a:bodyPr/>
                    <a:lstStyle/>
                    <a:p>
                      <a:r>
                        <a:rPr lang="en-US" dirty="0" smtClean="0"/>
                        <a:t>Beans, peas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 or pureed foods</a:t>
                      </a:r>
                      <a:endParaRPr lang="en-US" dirty="0"/>
                    </a:p>
                  </a:txBody>
                  <a:tcPr/>
                </a:tc>
              </a:tr>
              <a:tr h="530880">
                <a:tc>
                  <a:txBody>
                    <a:bodyPr/>
                    <a:lstStyle/>
                    <a:p>
                      <a:r>
                        <a:rPr lang="en-US" dirty="0" smtClean="0"/>
                        <a:t>Peanuts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Wet noodles</a:t>
                      </a:r>
                      <a:endParaRPr lang="en-US" dirty="0"/>
                    </a:p>
                  </a:txBody>
                  <a:tcPr/>
                </a:tc>
              </a:tr>
              <a:tr h="530880">
                <a:tc>
                  <a:txBody>
                    <a:bodyPr/>
                    <a:lstStyle/>
                    <a:p>
                      <a:r>
                        <a:rPr lang="en-US" dirty="0" smtClean="0"/>
                        <a:t>Bread, or dough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cheese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26707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Pathophysiology</a:t>
            </a:r>
            <a:br>
              <a:rPr lang="en-US" dirty="0" smtClean="0"/>
            </a:br>
            <a:r>
              <a:rPr lang="en-US" dirty="0" smtClean="0"/>
              <a:t>Bronchial Development</a:t>
            </a:r>
            <a:endParaRPr lang="en-US" dirty="0"/>
          </a:p>
        </p:txBody>
      </p:sp>
      <p:pic>
        <p:nvPicPr>
          <p:cNvPr id="4" name="Content Placeholder 3" descr="bronchi-thumb.jpg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08" b="21608"/>
          <a:stretch/>
        </p:blipFill>
        <p:spPr>
          <a:xfrm>
            <a:off x="549275" y="2045319"/>
            <a:ext cx="3991116" cy="3382643"/>
          </a:xfrm>
        </p:spPr>
      </p:pic>
      <p:pic>
        <p:nvPicPr>
          <p:cNvPr id="6" name="Picture 5" descr="trachea e bronc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5082" y="1131192"/>
            <a:ext cx="3069580" cy="5139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9654" y="5958081"/>
            <a:ext cx="612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angles of the mainstem bronchi off of the trachea are the same until early to mid teen years.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78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Pathophysiology</a:t>
            </a:r>
            <a:br>
              <a:rPr lang="en-US" dirty="0" smtClean="0"/>
            </a:br>
            <a:r>
              <a:rPr lang="en-US" dirty="0" smtClean="0"/>
              <a:t>Bronchial Development</a:t>
            </a:r>
            <a:endParaRPr lang="en-US" dirty="0"/>
          </a:p>
        </p:txBody>
      </p:sp>
      <p:pic>
        <p:nvPicPr>
          <p:cNvPr id="4" name="Content Placeholder 3" descr="Screen Shot 2014-08-22 at 11.01.2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572" r="-16572"/>
          <a:stretch>
            <a:fillRect/>
          </a:stretch>
        </p:blipFill>
        <p:spPr>
          <a:xfrm>
            <a:off x="1627480" y="1871866"/>
            <a:ext cx="3076223" cy="2104908"/>
          </a:xfrm>
        </p:spPr>
      </p:pic>
      <p:pic>
        <p:nvPicPr>
          <p:cNvPr id="5" name="Picture 4" descr="Screen Shot 2014-08-22 at 11.00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9790" y="1871866"/>
            <a:ext cx="2425700" cy="215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5631" y="4865575"/>
            <a:ext cx="559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pple Casual"/>
                <a:cs typeface="Apple Casual"/>
              </a:rPr>
              <a:t>In children, there is equal frequency of FBs found in the right and left mainstem bronchi!</a:t>
            </a:r>
          </a:p>
        </p:txBody>
      </p:sp>
      <p:sp>
        <p:nvSpPr>
          <p:cNvPr id="8" name="Rectangle 7"/>
          <p:cNvSpPr/>
          <p:nvPr/>
        </p:nvSpPr>
        <p:spPr>
          <a:xfrm>
            <a:off x="2014758" y="4229785"/>
            <a:ext cx="5330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2 year old                                          40 year 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439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Pathophysiology</a:t>
            </a:r>
            <a:br>
              <a:rPr lang="en-US" dirty="0" smtClean="0"/>
            </a:br>
            <a:r>
              <a:rPr lang="en-US" dirty="0" smtClean="0"/>
              <a:t>Physiologic Response to FB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tissue reaction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~ inflammation/edema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~ ulceration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~ bleeding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~ granulation tissue formation</a:t>
            </a:r>
          </a:p>
          <a:p>
            <a:pPr marL="0" indent="0" algn="ctr">
              <a:buNone/>
            </a:pPr>
            <a:r>
              <a:rPr lang="en-US" b="1" dirty="0" smtClean="0">
                <a:latin typeface="Apple Casual"/>
                <a:cs typeface="Apple Casual"/>
              </a:rPr>
              <a:t>*Local tissue reaction to specific FB may contribute to progressive obstruction of airway</a:t>
            </a:r>
            <a:endParaRPr lang="en-US" b="1" dirty="0"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6014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Pathophysiology</a:t>
            </a:r>
            <a:br>
              <a:rPr lang="en-US" dirty="0" smtClean="0"/>
            </a:br>
            <a:r>
              <a:rPr lang="en-US" dirty="0" smtClean="0"/>
              <a:t>Physiologic Response to FB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79423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600" b="1" u="sng" dirty="0" smtClean="0"/>
              <a:t>Complications Distal to Obstruction</a:t>
            </a:r>
          </a:p>
          <a:p>
            <a:pPr marL="0" indent="0">
              <a:buNone/>
            </a:pPr>
            <a:r>
              <a:rPr lang="en-US" sz="2400" dirty="0" smtClean="0"/>
              <a:t>~ air trapping, localized emphysema</a:t>
            </a:r>
          </a:p>
          <a:p>
            <a:pPr marL="0" indent="0">
              <a:buNone/>
            </a:pPr>
            <a:r>
              <a:rPr lang="en-US" sz="2400" dirty="0" smtClean="0"/>
              <a:t>~ atelectasis</a:t>
            </a:r>
          </a:p>
          <a:p>
            <a:pPr marL="0" indent="0">
              <a:buNone/>
            </a:pPr>
            <a:r>
              <a:rPr lang="en-US" sz="2400" dirty="0" smtClean="0"/>
              <a:t>~ hypoxic vasoconstriction</a:t>
            </a:r>
          </a:p>
          <a:p>
            <a:pPr marL="0" indent="0">
              <a:buNone/>
            </a:pPr>
            <a:r>
              <a:rPr lang="en-US" sz="2400" dirty="0" smtClean="0"/>
              <a:t>~ pneumonia (recurrent, necrotizing, suppurative)</a:t>
            </a:r>
          </a:p>
          <a:p>
            <a:pPr marL="0" indent="0">
              <a:buNone/>
            </a:pPr>
            <a:r>
              <a:rPr lang="en-US" sz="2400" dirty="0" smtClean="0"/>
              <a:t>~ abscess</a:t>
            </a:r>
          </a:p>
          <a:p>
            <a:pPr marL="0" indent="0">
              <a:buNone/>
            </a:pPr>
            <a:r>
              <a:rPr lang="en-US" sz="2400" dirty="0" smtClean="0"/>
              <a:t>~ bronchiectasis</a:t>
            </a:r>
          </a:p>
          <a:p>
            <a:pPr marL="0" indent="0">
              <a:buNone/>
            </a:pPr>
            <a:r>
              <a:rPr lang="en-US" sz="2400" dirty="0" smtClean="0"/>
              <a:t>~ </a:t>
            </a:r>
            <a:r>
              <a:rPr lang="en-US" sz="2400" dirty="0"/>
              <a:t>b</a:t>
            </a:r>
            <a:r>
              <a:rPr lang="en-US" sz="2400" dirty="0" smtClean="0"/>
              <a:t>rochial granulomas</a:t>
            </a:r>
          </a:p>
          <a:p>
            <a:pPr marL="0" indent="0">
              <a:buNone/>
            </a:pPr>
            <a:r>
              <a:rPr lang="en-US" sz="2400" dirty="0" smtClean="0"/>
              <a:t>~ pneumomediastinum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~ fistulas (</a:t>
            </a:r>
            <a:r>
              <a:rPr lang="en-US" sz="2400" dirty="0" err="1" smtClean="0"/>
              <a:t>tracheoesphageal</a:t>
            </a:r>
            <a:r>
              <a:rPr lang="en-US" sz="2400" dirty="0" smtClean="0"/>
              <a:t>, </a:t>
            </a:r>
            <a:r>
              <a:rPr lang="en-US" sz="2400" dirty="0" err="1" smtClean="0"/>
              <a:t>bronchocutaneous</a:t>
            </a:r>
            <a:r>
              <a:rPr lang="en-US" sz="2400" dirty="0" smtClean="0"/>
              <a:t>, </a:t>
            </a:r>
            <a:r>
              <a:rPr lang="en-US" sz="2400" dirty="0" err="1" smtClean="0"/>
              <a:t>bronchovascular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949072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Who is most at risk and what situations are most likely to result in FBAO?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Organized approach to the evaluation of the patient with FBAO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Management of patient with FBAO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8722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Initial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u="sng" dirty="0" smtClean="0"/>
              <a:t>Is This an Emergency?</a:t>
            </a:r>
          </a:p>
          <a:p>
            <a:pPr marL="0" indent="0" algn="ctr">
              <a:buNone/>
            </a:pPr>
            <a:endParaRPr lang="en-US" b="1" u="sng" dirty="0" smtClean="0"/>
          </a:p>
          <a:p>
            <a:pPr marL="0" indent="0">
              <a:buNone/>
            </a:pPr>
            <a:r>
              <a:rPr lang="en-US" dirty="0" smtClean="0"/>
              <a:t>~ coughing, gagging, or choking</a:t>
            </a:r>
          </a:p>
          <a:p>
            <a:pPr marL="0" indent="0">
              <a:buNone/>
            </a:pPr>
            <a:r>
              <a:rPr lang="en-US" dirty="0" smtClean="0"/>
              <a:t>~ “hands to throat” sign</a:t>
            </a:r>
          </a:p>
          <a:p>
            <a:pPr marL="0" indent="0">
              <a:buNone/>
            </a:pPr>
            <a:r>
              <a:rPr lang="en-US" dirty="0" smtClean="0"/>
              <a:t>~ dusky, or cyanosis present</a:t>
            </a:r>
          </a:p>
          <a:p>
            <a:pPr marL="0" indent="0">
              <a:buNone/>
            </a:pPr>
            <a:r>
              <a:rPr lang="en-US" dirty="0" smtClean="0"/>
              <a:t>~ </a:t>
            </a:r>
            <a:r>
              <a:rPr lang="en-US" dirty="0" err="1" smtClean="0"/>
              <a:t>aphonia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~ severe respiratory distress, gasping</a:t>
            </a:r>
          </a:p>
          <a:p>
            <a:pPr marL="0" indent="0">
              <a:buNone/>
            </a:pPr>
            <a:r>
              <a:rPr lang="en-US" dirty="0" smtClean="0"/>
              <a:t>~ altered mentation or unconsciousness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839" y="2421774"/>
            <a:ext cx="3042257" cy="25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4841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 smtClean="0"/>
              <a:t>Emergent Presentation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~ If outside hospital, CALL 911!</a:t>
            </a:r>
          </a:p>
          <a:p>
            <a:pPr marL="0" indent="0">
              <a:buNone/>
            </a:pPr>
            <a:r>
              <a:rPr lang="en-US" dirty="0" smtClean="0"/>
              <a:t>~ Begin emergency interventions for choking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(covered in Management section)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96628" t="-112338" r="-96628" b="-112338"/>
          <a:stretch/>
        </p:blipFill>
        <p:spPr>
          <a:xfrm>
            <a:off x="2444750" y="221191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3522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u="sng" dirty="0" smtClean="0"/>
              <a:t>Non Emergent Presentation</a:t>
            </a:r>
          </a:p>
          <a:p>
            <a:pPr marL="0" indent="0" algn="ctr">
              <a:buNone/>
            </a:pPr>
            <a:endParaRPr lang="en-US" b="1" u="sng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6600"/>
                </a:solidFill>
                <a:latin typeface="Apple Chancery"/>
                <a:cs typeface="Apple Chancery"/>
              </a:rPr>
              <a:t>“90% of your diagnosis lies in the history”</a:t>
            </a:r>
            <a:endParaRPr lang="en-US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dirty="0" smtClean="0"/>
              <a:t>Up to 30% of patients with FBA have delayed diagnosis where symptoms are treated as those of other common respiratory illnesses!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i="1" dirty="0"/>
              <a:t>High index of suspicion required to make diagnosis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9425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65937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900" b="1" u="sng" dirty="0" smtClean="0"/>
              <a:t>Factors Contributing to Delayed Diagnosis</a:t>
            </a:r>
          </a:p>
          <a:p>
            <a:r>
              <a:rPr lang="en-US" sz="2800" dirty="0" smtClean="0"/>
              <a:t>Younger children may not be able to verbalize events</a:t>
            </a:r>
          </a:p>
          <a:p>
            <a:r>
              <a:rPr lang="en-US" sz="2800" dirty="0" smtClean="0"/>
              <a:t>Debilitated patients</a:t>
            </a:r>
          </a:p>
          <a:p>
            <a:r>
              <a:rPr lang="en-US" sz="2800" dirty="0" smtClean="0"/>
              <a:t>Parents or caregivers who are poor historians</a:t>
            </a:r>
          </a:p>
          <a:p>
            <a:r>
              <a:rPr lang="en-US" sz="2800" dirty="0" smtClean="0"/>
              <a:t>Parental denial</a:t>
            </a:r>
          </a:p>
          <a:p>
            <a:r>
              <a:rPr lang="en-US" sz="2800" dirty="0" err="1" smtClean="0"/>
              <a:t>Unwitnessed</a:t>
            </a:r>
            <a:r>
              <a:rPr lang="en-US" sz="2800" dirty="0" smtClean="0"/>
              <a:t> events</a:t>
            </a:r>
          </a:p>
          <a:p>
            <a:r>
              <a:rPr lang="en-US" sz="2800" dirty="0" smtClean="0"/>
              <a:t>Medications that cause temporary improvement in symptoms</a:t>
            </a:r>
          </a:p>
          <a:p>
            <a:r>
              <a:rPr lang="en-US" sz="2800" dirty="0" smtClean="0"/>
              <a:t>Radiolucent foreign bodies</a:t>
            </a:r>
          </a:p>
          <a:p>
            <a:r>
              <a:rPr lang="en-US" sz="2800" dirty="0" smtClean="0"/>
              <a:t>Lack of training/experience of health care provider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104107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History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75045045"/>
              </p:ext>
            </p:extLst>
          </p:nvPr>
        </p:nvGraphicFramePr>
        <p:xfrm>
          <a:off x="549275" y="1600200"/>
          <a:ext cx="8042274" cy="311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758"/>
                <a:gridCol w="2680758"/>
                <a:gridCol w="2680758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Differential Diagnosis</a:t>
                      </a:r>
                      <a:endParaRPr lang="en-US" sz="2400" dirty="0"/>
                    </a:p>
                  </a:txBody>
                  <a:tcPr marL="89359" marR="8935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bronchitis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Pneumonia, aspiration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pertussis</a:t>
                      </a:r>
                      <a:endParaRPr lang="en-US" dirty="0"/>
                    </a:p>
                  </a:txBody>
                  <a:tcPr marL="89359" marR="89359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bronchiolitis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Pneumonia, viral/bacterial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URI</a:t>
                      </a:r>
                      <a:endParaRPr lang="en-US" dirty="0"/>
                    </a:p>
                  </a:txBody>
                  <a:tcPr marL="89359" marR="89359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asthma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Pneumonia, </a:t>
                      </a:r>
                      <a:r>
                        <a:rPr lang="en-US" dirty="0" err="1" smtClean="0"/>
                        <a:t>immunocompromised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Empyema/abscess</a:t>
                      </a:r>
                      <a:endParaRPr lang="en-US" dirty="0"/>
                    </a:p>
                  </a:txBody>
                  <a:tcPr marL="89359" marR="89359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croup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Retropharyngeal abscess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Tumor/granulation tissue</a:t>
                      </a:r>
                      <a:endParaRPr lang="en-US" dirty="0"/>
                    </a:p>
                  </a:txBody>
                  <a:tcPr marL="89359" marR="89359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tracheitis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Epiglottitis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Anatomic defect</a:t>
                      </a:r>
                      <a:endParaRPr lang="en-US" dirty="0"/>
                    </a:p>
                  </a:txBody>
                  <a:tcPr marL="89359" marR="8935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45280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Physical Exam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457200" y="2179513"/>
            <a:ext cx="8229600" cy="4678487"/>
          </a:xfrm>
        </p:spPr>
      </p:pic>
      <p:sp>
        <p:nvSpPr>
          <p:cNvPr id="18" name="TextBox 17"/>
          <p:cNvSpPr txBox="1"/>
          <p:nvPr/>
        </p:nvSpPr>
        <p:spPr>
          <a:xfrm>
            <a:off x="656167" y="1894417"/>
            <a:ext cx="8030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PEDIATRIC ASSESSMENT TRIANGLE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827507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sz="3600" dirty="0" smtClean="0"/>
              <a:t>Physical Exam- </a:t>
            </a:r>
            <a:r>
              <a:rPr lang="en-US" sz="3600" i="1" dirty="0" smtClean="0"/>
              <a:t>Appearance</a:t>
            </a:r>
            <a:endParaRPr lang="en-US" sz="3600" i="1" dirty="0"/>
          </a:p>
        </p:txBody>
      </p:sp>
      <p:pic>
        <p:nvPicPr>
          <p:cNvPr id="4" name="Content Placeholder 3" descr="Screen Shot 2014-08-26 at 12.29.1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6537" r="-36537"/>
          <a:stretch>
            <a:fillRect/>
          </a:stretch>
        </p:blipFill>
        <p:spPr>
          <a:xfrm>
            <a:off x="549275" y="1600201"/>
            <a:ext cx="8042276" cy="4343400"/>
          </a:xfrm>
        </p:spPr>
      </p:pic>
    </p:spTree>
    <p:extLst>
      <p:ext uri="{BB962C8B-B14F-4D97-AF65-F5344CB8AC3E}">
        <p14:creationId xmlns:p14="http://schemas.microsoft.com/office/powerpoint/2010/main" xmlns="" val="4115374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sz="3600" dirty="0" smtClean="0"/>
              <a:t>Physical Exam- </a:t>
            </a:r>
            <a:r>
              <a:rPr lang="en-US" sz="3600" i="1" dirty="0" smtClean="0"/>
              <a:t>WOB</a:t>
            </a:r>
            <a:endParaRPr lang="en-US" sz="3600" i="1" dirty="0"/>
          </a:p>
        </p:txBody>
      </p:sp>
      <p:pic>
        <p:nvPicPr>
          <p:cNvPr id="4" name="Content Placeholder 3" descr="Screen Shot 2014-08-26 at 12.29.4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827" r="-4827"/>
          <a:stretch>
            <a:fillRect/>
          </a:stretch>
        </p:blipFill>
        <p:spPr>
          <a:xfrm>
            <a:off x="1067666" y="1841500"/>
            <a:ext cx="7282584" cy="3867414"/>
          </a:xfrm>
        </p:spPr>
      </p:pic>
    </p:spTree>
    <p:extLst>
      <p:ext uri="{BB962C8B-B14F-4D97-AF65-F5344CB8AC3E}">
        <p14:creationId xmlns:p14="http://schemas.microsoft.com/office/powerpoint/2010/main" xmlns="" val="718628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sz="3600" dirty="0" smtClean="0"/>
              <a:t>Physical Exam- </a:t>
            </a:r>
            <a:r>
              <a:rPr lang="en-US" sz="3600" i="1" dirty="0" smtClean="0"/>
              <a:t>Color, Circulation</a:t>
            </a:r>
            <a:endParaRPr lang="en-US" sz="3600" i="1" dirty="0"/>
          </a:p>
        </p:txBody>
      </p:sp>
      <p:pic>
        <p:nvPicPr>
          <p:cNvPr id="4" name="Content Placeholder 3" descr="Screen Shot 2014-08-26 at 12.29.5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993" b="-6993"/>
          <a:stretch>
            <a:fillRect/>
          </a:stretch>
        </p:blipFill>
        <p:spPr>
          <a:xfrm>
            <a:off x="687917" y="1955415"/>
            <a:ext cx="7598834" cy="4090638"/>
          </a:xfrm>
        </p:spPr>
      </p:pic>
    </p:spTree>
    <p:extLst>
      <p:ext uri="{BB962C8B-B14F-4D97-AF65-F5344CB8AC3E}">
        <p14:creationId xmlns:p14="http://schemas.microsoft.com/office/powerpoint/2010/main" xmlns="" val="823084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Physical Exam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339" b="15339"/>
          <a:stretch>
            <a:fillRect/>
          </a:stretch>
        </p:blipFill>
        <p:spPr>
          <a:xfrm>
            <a:off x="457200" y="4466167"/>
            <a:ext cx="2834217" cy="17356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417" y="4466167"/>
            <a:ext cx="2582333" cy="1735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50" y="4466167"/>
            <a:ext cx="2645833" cy="1735666"/>
          </a:xfrm>
          <a:prstGeom prst="rect">
            <a:avLst/>
          </a:prstGeom>
        </p:spPr>
      </p:pic>
      <p:pic>
        <p:nvPicPr>
          <p:cNvPr id="7" name="Content Placeholder 3" descr="Screen Shot 2014-08-26 at 12.30.2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0445" b="-110445"/>
          <a:stretch>
            <a:fillRect/>
          </a:stretch>
        </p:blipFill>
        <p:spPr>
          <a:xfrm>
            <a:off x="0" y="274637"/>
            <a:ext cx="9144000" cy="605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7438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Protective Mechanisms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Epiglottis</a:t>
            </a:r>
          </a:p>
          <a:p>
            <a:r>
              <a:rPr lang="en-US" dirty="0" smtClean="0"/>
              <a:t>Arytenoid cartilages</a:t>
            </a:r>
          </a:p>
          <a:p>
            <a:r>
              <a:rPr lang="en-US" dirty="0" smtClean="0"/>
              <a:t>Spasm of true and false vocal cords</a:t>
            </a:r>
          </a:p>
          <a:p>
            <a:r>
              <a:rPr lang="en-US" dirty="0" smtClean="0"/>
              <a:t>Highly sensitive cough reflex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3601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61442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4200" b="1" dirty="0" smtClean="0"/>
              <a:t>Examination of the Neck</a:t>
            </a:r>
          </a:p>
          <a:p>
            <a:pPr marL="0" indent="0">
              <a:buNone/>
            </a:pPr>
            <a:r>
              <a:rPr lang="en-US" sz="4200" b="1" u="sng" dirty="0" smtClean="0"/>
              <a:t>Inspection</a:t>
            </a:r>
            <a:endParaRPr lang="en-US" sz="4200" b="1" u="sng" dirty="0"/>
          </a:p>
          <a:p>
            <a:pPr marL="0" indent="0">
              <a:buNone/>
            </a:pPr>
            <a:r>
              <a:rPr lang="en-US" sz="3300" dirty="0" smtClean="0"/>
              <a:t>-accessory muscle use (trapezius/SCM)</a:t>
            </a:r>
          </a:p>
          <a:p>
            <a:pPr marL="0" indent="0">
              <a:buNone/>
            </a:pPr>
            <a:r>
              <a:rPr lang="en-US" sz="3300" dirty="0" smtClean="0"/>
              <a:t>-JVD</a:t>
            </a:r>
          </a:p>
          <a:p>
            <a:pPr marL="0" indent="0">
              <a:buNone/>
            </a:pPr>
            <a:r>
              <a:rPr lang="en-US" sz="3600" b="1" u="sng" dirty="0" smtClean="0"/>
              <a:t>Palpation</a:t>
            </a:r>
          </a:p>
          <a:p>
            <a:pPr marL="0" indent="0">
              <a:buNone/>
            </a:pPr>
            <a:r>
              <a:rPr lang="en-US" sz="3800" dirty="0" smtClean="0"/>
              <a:t>-subcutaneous emphysema</a:t>
            </a:r>
          </a:p>
          <a:p>
            <a:pPr marL="0" indent="0">
              <a:buNone/>
            </a:pPr>
            <a:r>
              <a:rPr lang="en-US" sz="3600" b="1" u="sng" dirty="0" smtClean="0"/>
              <a:t>Auscultation</a:t>
            </a:r>
          </a:p>
          <a:p>
            <a:pPr marL="0" indent="0">
              <a:buNone/>
            </a:pPr>
            <a:r>
              <a:rPr lang="en-US" sz="2400" dirty="0" smtClean="0"/>
              <a:t>-</a:t>
            </a:r>
            <a:r>
              <a:rPr lang="en-US" sz="3300" dirty="0" smtClean="0"/>
              <a:t>stridor</a:t>
            </a:r>
          </a:p>
          <a:p>
            <a:pPr marL="0" indent="0">
              <a:buNone/>
            </a:pPr>
            <a:r>
              <a:rPr lang="en-US" sz="3300" dirty="0" smtClean="0"/>
              <a:t>-origin of adventitious sounds</a:t>
            </a:r>
          </a:p>
          <a:p>
            <a:pPr marL="0" indent="0">
              <a:buNone/>
            </a:pPr>
            <a:r>
              <a:rPr lang="en-US" sz="3300" dirty="0" smtClean="0"/>
              <a:t>-hoarseness or </a:t>
            </a:r>
            <a:r>
              <a:rPr lang="en-US" sz="3300" dirty="0" err="1" smtClean="0"/>
              <a:t>aphonia</a:t>
            </a:r>
            <a:r>
              <a:rPr lang="en-US" sz="3300" dirty="0" smtClean="0"/>
              <a:t> suggests laryngeal FB more likely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082" y="2303794"/>
            <a:ext cx="3290917" cy="32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5514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b="1" dirty="0" smtClean="0"/>
              <a:t>Chest Exam</a:t>
            </a:r>
          </a:p>
          <a:p>
            <a:pPr>
              <a:buFontTx/>
              <a:buChar char="-"/>
            </a:pPr>
            <a:r>
              <a:rPr lang="en-US" sz="3600" dirty="0" smtClean="0"/>
              <a:t>Inspection</a:t>
            </a:r>
          </a:p>
          <a:p>
            <a:pPr>
              <a:buFontTx/>
              <a:buChar char="-"/>
            </a:pPr>
            <a:r>
              <a:rPr lang="en-US" sz="3600" dirty="0" smtClean="0"/>
              <a:t>Palpation</a:t>
            </a:r>
          </a:p>
          <a:p>
            <a:pPr>
              <a:buFontTx/>
              <a:buChar char="-"/>
            </a:pPr>
            <a:r>
              <a:rPr lang="en-US" sz="3600" dirty="0" smtClean="0"/>
              <a:t>(Percussion)</a:t>
            </a:r>
          </a:p>
          <a:p>
            <a:pPr>
              <a:buFontTx/>
              <a:buChar char="-"/>
            </a:pPr>
            <a:r>
              <a:rPr lang="en-US" sz="3600" dirty="0" smtClean="0"/>
              <a:t>Auscultation</a:t>
            </a:r>
          </a:p>
          <a:p>
            <a:pPr>
              <a:buFontTx/>
              <a:buChar char="-"/>
            </a:pPr>
            <a:endParaRPr lang="en-US" sz="3600" dirty="0" smtClean="0"/>
          </a:p>
          <a:p>
            <a:pPr marL="0" indent="0">
              <a:buNone/>
            </a:pPr>
            <a:r>
              <a:rPr lang="en-US" sz="3100" dirty="0" smtClean="0">
                <a:latin typeface="Apple Casual"/>
                <a:cs typeface="Apple Casual"/>
              </a:rPr>
              <a:t>*You don’t have to do all of these, but you are like</a:t>
            </a:r>
            <a:r>
              <a:rPr lang="en-US" sz="2800" dirty="0" smtClean="0">
                <a:latin typeface="Apple Casual"/>
                <a:cs typeface="Apple Casual"/>
              </a:rPr>
              <a:t>ly to MISS something if you don’t, and that is poor form!</a:t>
            </a:r>
            <a:endParaRPr lang="en-US" sz="2800" dirty="0">
              <a:latin typeface="Apple Casual"/>
              <a:cs typeface="Apple Casu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359" y="1600201"/>
            <a:ext cx="2236882" cy="336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9144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/>
              <a:t>Inspection:</a:t>
            </a:r>
          </a:p>
          <a:p>
            <a:pPr>
              <a:buFontTx/>
              <a:buChar char="-"/>
            </a:pPr>
            <a:r>
              <a:rPr lang="en-US" dirty="0" smtClean="0"/>
              <a:t>Accessory muscle use (intercostal, subcostal, suprasternal)</a:t>
            </a:r>
          </a:p>
          <a:p>
            <a:pPr>
              <a:buFontTx/>
              <a:buChar char="-"/>
            </a:pPr>
            <a:r>
              <a:rPr lang="en-US" dirty="0" smtClean="0"/>
              <a:t>Retractions</a:t>
            </a:r>
          </a:p>
          <a:p>
            <a:pPr>
              <a:buFontTx/>
              <a:buChar char="-"/>
            </a:pPr>
            <a:r>
              <a:rPr lang="en-US" dirty="0" smtClean="0"/>
              <a:t>Asymmetry, unequal movement</a:t>
            </a:r>
          </a:p>
          <a:p>
            <a:pPr>
              <a:buFontTx/>
              <a:buChar char="-"/>
            </a:pPr>
            <a:r>
              <a:rPr lang="en-US" dirty="0" smtClean="0"/>
              <a:t>Signs of trauma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4202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Palpation:</a:t>
            </a:r>
            <a:endParaRPr lang="en-US" b="1" u="sng" dirty="0"/>
          </a:p>
          <a:p>
            <a:pPr marL="0" indent="0">
              <a:buNone/>
            </a:pPr>
            <a:r>
              <a:rPr lang="en-US" dirty="0" smtClean="0"/>
              <a:t>-Subcutaneous emphysema</a:t>
            </a:r>
          </a:p>
          <a:p>
            <a:pPr marL="0" indent="0">
              <a:buNone/>
            </a:pPr>
            <a:r>
              <a:rPr lang="en-US" dirty="0" smtClean="0"/>
              <a:t>-tenderness</a:t>
            </a:r>
          </a:p>
          <a:p>
            <a:pPr marL="0" indent="0">
              <a:buNone/>
            </a:pPr>
            <a:r>
              <a:rPr lang="en-US" dirty="0" smtClean="0"/>
              <a:t>-deformity</a:t>
            </a:r>
          </a:p>
          <a:p>
            <a:pPr marL="0" indent="0">
              <a:buNone/>
            </a:pPr>
            <a:r>
              <a:rPr lang="en-US" dirty="0" smtClean="0"/>
              <a:t>-crepitus</a:t>
            </a:r>
          </a:p>
          <a:p>
            <a:pPr marL="0" indent="0">
              <a:buNone/>
            </a:pPr>
            <a:r>
              <a:rPr lang="en-US" dirty="0" smtClean="0"/>
              <a:t>-instability</a:t>
            </a:r>
          </a:p>
          <a:p>
            <a:pPr marL="0" indent="0">
              <a:buNone/>
            </a:pPr>
            <a:r>
              <a:rPr lang="en-US" dirty="0" smtClean="0"/>
              <a:t>-tactile fremitus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870" y="278056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552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402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 of the Patient</a:t>
            </a:r>
            <a:br>
              <a:rPr lang="en-US" dirty="0" smtClean="0"/>
            </a:br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579" y="1314848"/>
            <a:ext cx="8878488" cy="4811315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Percussion:</a:t>
            </a:r>
          </a:p>
          <a:p>
            <a:pPr marL="0" indent="0">
              <a:buNone/>
            </a:pPr>
            <a:r>
              <a:rPr lang="en-US" sz="2400" dirty="0" smtClean="0"/>
              <a:t>*</a:t>
            </a:r>
            <a:r>
              <a:rPr lang="en-US" sz="2000" dirty="0" smtClean="0"/>
              <a:t>Requires practice!</a:t>
            </a:r>
          </a:p>
          <a:p>
            <a:pPr marL="0" indent="0">
              <a:buNone/>
            </a:pPr>
            <a:r>
              <a:rPr lang="en-US" sz="2000" dirty="0" smtClean="0"/>
              <a:t>*Enables practitioner to evaluate lung tissue to a depth of 5-6 cm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6852698"/>
              </p:ext>
            </p:extLst>
          </p:nvPr>
        </p:nvGraphicFramePr>
        <p:xfrm>
          <a:off x="111754" y="2949867"/>
          <a:ext cx="883416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637"/>
                <a:gridCol w="4405529"/>
              </a:tblGrid>
              <a:tr h="354167">
                <a:tc>
                  <a:txBody>
                    <a:bodyPr/>
                    <a:lstStyle/>
                    <a:p>
                      <a:r>
                        <a:rPr lang="en-US" dirty="0" smtClean="0"/>
                        <a:t>Organ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Sound Quality</a:t>
                      </a:r>
                      <a:endParaRPr lang="en-US" dirty="0"/>
                    </a:p>
                  </a:txBody>
                  <a:tcPr/>
                </a:tc>
              </a:tr>
              <a:tr h="354167">
                <a:tc>
                  <a:txBody>
                    <a:bodyPr/>
                    <a:lstStyle/>
                    <a:p>
                      <a:r>
                        <a:rPr lang="en-US" dirty="0" smtClean="0"/>
                        <a:t>Solid (liver)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Dull (low amplitude, no resonance)</a:t>
                      </a:r>
                      <a:endParaRPr lang="en-US" dirty="0"/>
                    </a:p>
                  </a:txBody>
                  <a:tcPr/>
                </a:tc>
              </a:tr>
              <a:tr h="619794">
                <a:tc>
                  <a:txBody>
                    <a:bodyPr/>
                    <a:lstStyle/>
                    <a:p>
                      <a:r>
                        <a:rPr lang="en-US" dirty="0" smtClean="0"/>
                        <a:t>Air within a tissue (lung)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Resonant (higher amplitude,</a:t>
                      </a:r>
                      <a:r>
                        <a:rPr lang="en-US" baseline="0" dirty="0" smtClean="0"/>
                        <a:t> lower pitched)</a:t>
                      </a:r>
                      <a:endParaRPr lang="en-US" dirty="0"/>
                    </a:p>
                  </a:txBody>
                  <a:tcPr/>
                </a:tc>
              </a:tr>
              <a:tr h="619794">
                <a:tc>
                  <a:txBody>
                    <a:bodyPr/>
                    <a:lstStyle/>
                    <a:p>
                      <a:r>
                        <a:rPr lang="en-US" dirty="0" smtClean="0"/>
                        <a:t>Lung, decreased density (emphysema)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Hyperresonance</a:t>
                      </a:r>
                      <a:r>
                        <a:rPr lang="en-US" baseline="0" dirty="0" smtClean="0"/>
                        <a:t> (low pitched, hollow quality, near </a:t>
                      </a:r>
                      <a:r>
                        <a:rPr lang="en-US" baseline="0" dirty="0" err="1" smtClean="0"/>
                        <a:t>tympany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619794">
                <a:tc>
                  <a:txBody>
                    <a:bodyPr/>
                    <a:lstStyle/>
                    <a:p>
                      <a:r>
                        <a:rPr lang="en-US" dirty="0" smtClean="0"/>
                        <a:t>Hollow air containing (stomach)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Tympanic (high</a:t>
                      </a:r>
                      <a:r>
                        <a:rPr lang="en-US" baseline="0" dirty="0" smtClean="0"/>
                        <a:t> pitched, hollow quality)</a:t>
                      </a:r>
                      <a:endParaRPr lang="en-US" dirty="0"/>
                    </a:p>
                  </a:txBody>
                  <a:tcPr/>
                </a:tc>
              </a:tr>
              <a:tr h="354167">
                <a:tc>
                  <a:txBody>
                    <a:bodyPr/>
                    <a:lstStyle/>
                    <a:p>
                      <a:r>
                        <a:rPr lang="en-US" dirty="0" smtClean="0"/>
                        <a:t>Large muscle mass (thigh)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Flat (high pitched)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31576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*Differences in percussion between </a:t>
            </a:r>
            <a:r>
              <a:rPr lang="en-US" b="1" i="1" dirty="0" err="1" smtClean="0"/>
              <a:t>hemithoracies</a:t>
            </a:r>
            <a:r>
              <a:rPr lang="en-US" b="1" i="1" dirty="0" smtClean="0"/>
              <a:t> is a common finding in FBAO!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xmlns="" val="921013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Auscultation:</a:t>
            </a:r>
          </a:p>
          <a:p>
            <a:pPr>
              <a:buFontTx/>
              <a:buChar char="-"/>
            </a:pPr>
            <a:r>
              <a:rPr lang="en-US" dirty="0" smtClean="0"/>
              <a:t>Inspiratory stridor (or biphasic)</a:t>
            </a:r>
          </a:p>
          <a:p>
            <a:pPr>
              <a:buFontTx/>
              <a:buChar char="-"/>
            </a:pPr>
            <a:r>
              <a:rPr lang="en-US" dirty="0" smtClean="0"/>
              <a:t>Expiratory wheezing (unilateral suggests bronchial location)</a:t>
            </a:r>
          </a:p>
          <a:p>
            <a:pPr>
              <a:buFontTx/>
              <a:buChar char="-"/>
            </a:pPr>
            <a:r>
              <a:rPr lang="en-US" dirty="0" smtClean="0"/>
              <a:t>Coarse rhonchi</a:t>
            </a:r>
          </a:p>
          <a:p>
            <a:pPr marL="0" indent="0" algn="ctr">
              <a:buNone/>
            </a:pPr>
            <a:r>
              <a:rPr lang="en-US" b="1" i="1" dirty="0" smtClean="0"/>
              <a:t>*</a:t>
            </a:r>
            <a:r>
              <a:rPr lang="en-US" b="1" i="1" dirty="0" err="1" smtClean="0"/>
              <a:t>approx</a:t>
            </a:r>
            <a:r>
              <a:rPr lang="en-US" b="1" i="1" dirty="0" smtClean="0"/>
              <a:t> 50% of patients will present with classic triad of cough, unilateral wheezing, &amp; diminished breath sounds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xmlns="" val="3123532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Patient</a:t>
            </a:r>
            <a:br>
              <a:rPr lang="en-US" dirty="0" smtClean="0"/>
            </a:br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smtClean="0"/>
              <a:t>* Unilateral wheezing and decreased lung sounds differentiate FBAO presentation from usual asthma or RAD patient presentati</a:t>
            </a:r>
            <a:r>
              <a:rPr lang="en-US" dirty="0" smtClean="0"/>
              <a:t>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115" y="3202834"/>
            <a:ext cx="3079374" cy="293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4253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CXR- inspiratory and expiratory films if patient is able</a:t>
            </a:r>
          </a:p>
          <a:p>
            <a:r>
              <a:rPr lang="en-US" dirty="0" smtClean="0"/>
              <a:t>Neck films (with stridor)</a:t>
            </a:r>
          </a:p>
          <a:p>
            <a:r>
              <a:rPr lang="en-US" dirty="0" smtClean="0"/>
              <a:t>CT- preferable due to radiolucency of many FBs; more accurate for identifying and localizing FBs</a:t>
            </a:r>
          </a:p>
          <a:p>
            <a:r>
              <a:rPr lang="en-US" dirty="0" smtClean="0"/>
              <a:t>CBC/</a:t>
            </a:r>
            <a:r>
              <a:rPr lang="en-US" dirty="0" err="1" smtClean="0"/>
              <a:t>sed</a:t>
            </a:r>
            <a:r>
              <a:rPr lang="en-US" dirty="0" smtClean="0"/>
              <a:t> rate</a:t>
            </a:r>
          </a:p>
          <a:p>
            <a:r>
              <a:rPr lang="en-US" dirty="0" smtClean="0"/>
              <a:t>Routine preoperative labs if bronchoscopy needed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9329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Emergent (infant)</a:t>
            </a:r>
            <a:endParaRPr lang="en-US" dirty="0"/>
          </a:p>
        </p:txBody>
      </p:sp>
      <p:pic>
        <p:nvPicPr>
          <p:cNvPr id="4" name="Content Placeholder 3" descr="Screen Shot 2014-08-28 at 10.42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8" r="541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1" y="6250699"/>
            <a:ext cx="809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5 back blows                                                                  5 chest thrusts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6685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Emergent (infant)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back blows and chest thrusts until object is expelled, or infant becomes unresponsive</a:t>
            </a:r>
          </a:p>
          <a:p>
            <a:r>
              <a:rPr lang="en-US" dirty="0" smtClean="0"/>
              <a:t>If unresponsive, begin CPR (30:2, 15:2)</a:t>
            </a:r>
          </a:p>
          <a:p>
            <a:r>
              <a:rPr lang="en-US" dirty="0" smtClean="0"/>
              <a:t>If outside medical facility, activate 911</a:t>
            </a:r>
            <a:endParaRPr lang="en-US" dirty="0"/>
          </a:p>
          <a:p>
            <a:r>
              <a:rPr lang="en-US" dirty="0" smtClean="0"/>
              <a:t>In medical facility, activate code team</a:t>
            </a:r>
          </a:p>
          <a:p>
            <a:r>
              <a:rPr lang="en-US" dirty="0" smtClean="0"/>
              <a:t>If advanced airway equipment is available, begin efforts to establish advanced airway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1224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Anatomic Review</a:t>
            </a:r>
            <a:endParaRPr lang="en-US" dirty="0"/>
          </a:p>
        </p:txBody>
      </p:sp>
      <p:pic>
        <p:nvPicPr>
          <p:cNvPr id="4" name="Content Placeholder 3" descr="lwbuprh7R-kB55awR9jeB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96" b="199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556615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Emergent (infant)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Laryngoscopy</a:t>
            </a:r>
          </a:p>
          <a:p>
            <a:r>
              <a:rPr lang="en-US" dirty="0" smtClean="0"/>
              <a:t>Magill forceps</a:t>
            </a:r>
          </a:p>
          <a:p>
            <a:r>
              <a:rPr lang="en-US" dirty="0" smtClean="0"/>
              <a:t>May need to gently advance FB into right bronchus- ventilate left lung</a:t>
            </a:r>
          </a:p>
          <a:p>
            <a:r>
              <a:rPr lang="en-US" dirty="0" smtClean="0"/>
              <a:t>Suction tubing with no attachment and increased suction pressure</a:t>
            </a:r>
          </a:p>
          <a:p>
            <a:r>
              <a:rPr lang="en-US" dirty="0" err="1" smtClean="0"/>
              <a:t>Cricothyrotomy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6487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Emergent- </a:t>
            </a:r>
            <a:r>
              <a:rPr lang="en-US" dirty="0" err="1" smtClean="0"/>
              <a:t>Cricothyrotomy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22863" b="228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776180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Emergent-</a:t>
            </a:r>
            <a:r>
              <a:rPr lang="en-US" dirty="0" err="1" smtClean="0"/>
              <a:t>Cricothyrotomy</a:t>
            </a:r>
            <a:endParaRPr lang="en-US" dirty="0"/>
          </a:p>
        </p:txBody>
      </p:sp>
      <p:pic>
        <p:nvPicPr>
          <p:cNvPr id="8" name="Content Placeholder 7" descr="Screen Shot 2014-08-29 at 9.20.5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272" r="-182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259068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Emergent- </a:t>
            </a:r>
            <a:r>
              <a:rPr lang="en-US" dirty="0" err="1" smtClean="0"/>
              <a:t>Cricothyrotomy</a:t>
            </a:r>
            <a:endParaRPr lang="en-US" dirty="0"/>
          </a:p>
        </p:txBody>
      </p:sp>
      <p:pic>
        <p:nvPicPr>
          <p:cNvPr id="4" name="Content Placeholder 3" descr="Screen Shot 2014-08-29 at 9.21.0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92" r="6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968482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Emergent- </a:t>
            </a:r>
            <a:r>
              <a:rPr lang="en-US" dirty="0" err="1" smtClean="0"/>
              <a:t>Cricothyrotomy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6586" r="-36586"/>
          <a:stretch>
            <a:fillRect/>
          </a:stretch>
        </p:blipFill>
        <p:spPr>
          <a:xfrm>
            <a:off x="0" y="1843035"/>
            <a:ext cx="2948094" cy="18767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501" y="2303794"/>
            <a:ext cx="2465378" cy="3559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467" y="2817423"/>
            <a:ext cx="3396953" cy="2371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919" y="5862926"/>
            <a:ext cx="864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Various devices available, but none approved for infant use!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xmlns="" val="1960514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Emergent (child)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Heimlich maneuver until object is expelled or victim becomes unresponsive</a:t>
            </a:r>
          </a:p>
          <a:p>
            <a:r>
              <a:rPr lang="en-US" dirty="0" smtClean="0"/>
              <a:t>If unresponsive, get help (911/code team)</a:t>
            </a:r>
          </a:p>
          <a:p>
            <a:r>
              <a:rPr lang="en-US" dirty="0" smtClean="0"/>
              <a:t>Begin child CPR (30:2, 15:2)</a:t>
            </a:r>
          </a:p>
          <a:p>
            <a:r>
              <a:rPr lang="en-US" dirty="0" smtClean="0"/>
              <a:t>Every time you give breaths, open mouth and look for object. Finger sweep only if you see it!</a:t>
            </a:r>
          </a:p>
          <a:p>
            <a:r>
              <a:rPr lang="en-US" dirty="0" smtClean="0"/>
              <a:t>Initiate advanced airway measures as described previously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9208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Non Emergent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patient is able to maintain their own airway, DO NOT INTERVENE! </a:t>
            </a:r>
          </a:p>
          <a:p>
            <a:r>
              <a:rPr lang="en-US" dirty="0" smtClean="0"/>
              <a:t>Allow patient to assume position of comfort</a:t>
            </a:r>
          </a:p>
          <a:p>
            <a:r>
              <a:rPr lang="en-US" dirty="0" smtClean="0"/>
              <a:t>Assess patient cautiously without causing anxiety or fear. Keep patient calm while awaiting transfer to OR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30" y="4203018"/>
            <a:ext cx="3225478" cy="21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95268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Non Emergent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Blow by oxygen as needed</a:t>
            </a:r>
          </a:p>
          <a:p>
            <a:r>
              <a:rPr lang="en-US" dirty="0" smtClean="0"/>
              <a:t>Cardiac monitor</a:t>
            </a:r>
          </a:p>
          <a:p>
            <a:r>
              <a:rPr lang="en-US" dirty="0" smtClean="0"/>
              <a:t>Pulse </a:t>
            </a:r>
            <a:r>
              <a:rPr lang="en-US" dirty="0" err="1" smtClean="0"/>
              <a:t>oximetry</a:t>
            </a:r>
            <a:endParaRPr lang="en-US" dirty="0" smtClean="0"/>
          </a:p>
          <a:p>
            <a:r>
              <a:rPr lang="en-US" dirty="0" smtClean="0"/>
              <a:t>Non invasive CO2 monitoring</a:t>
            </a:r>
          </a:p>
          <a:p>
            <a:r>
              <a:rPr lang="en-US" dirty="0" smtClean="0"/>
              <a:t>IV line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i="1" dirty="0" smtClean="0"/>
              <a:t>*All as tolerated by patient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xmlns="" val="29852193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Non Emergent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 smtClean="0">
                <a:cs typeface="Apple Casual"/>
              </a:rPr>
              <a:t>If awake examination is preferred, ketamine may be used.</a:t>
            </a:r>
          </a:p>
          <a:p>
            <a:pPr>
              <a:buFontTx/>
              <a:buChar char="-"/>
            </a:pPr>
            <a:r>
              <a:rPr lang="en-US" sz="2400" dirty="0" smtClean="0">
                <a:cs typeface="Apple Casual"/>
              </a:rPr>
              <a:t>Allows patient to maintain their own airway</a:t>
            </a:r>
          </a:p>
          <a:p>
            <a:pPr>
              <a:buFontTx/>
              <a:buChar char="-"/>
            </a:pPr>
            <a:r>
              <a:rPr lang="en-US" sz="2400" dirty="0" smtClean="0">
                <a:cs typeface="Apple Casual"/>
              </a:rPr>
              <a:t>Short acting, dissociative anesthetic/analgesic</a:t>
            </a:r>
          </a:p>
          <a:p>
            <a:pPr>
              <a:buFontTx/>
              <a:buChar char="-"/>
            </a:pPr>
            <a:r>
              <a:rPr lang="en-US" sz="2400" dirty="0" smtClean="0">
                <a:cs typeface="Apple Casual"/>
              </a:rPr>
              <a:t>15-30 minutes duration of action</a:t>
            </a:r>
          </a:p>
          <a:p>
            <a:pPr>
              <a:buFontTx/>
              <a:buChar char="-"/>
            </a:pPr>
            <a:r>
              <a:rPr lang="en-US" sz="2400" dirty="0" smtClean="0">
                <a:cs typeface="Apple Casual"/>
              </a:rPr>
              <a:t>1-2 mg/kg IV or 4-5 mg/kg IM</a:t>
            </a:r>
          </a:p>
          <a:p>
            <a:pPr>
              <a:buFontTx/>
              <a:buChar char="-"/>
            </a:pPr>
            <a:r>
              <a:rPr lang="en-US" sz="2400" dirty="0" smtClean="0">
                <a:cs typeface="Apple Casual"/>
              </a:rPr>
              <a:t>Airway and respiratory reflexes remain intact</a:t>
            </a:r>
          </a:p>
          <a:p>
            <a:pPr>
              <a:buFontTx/>
              <a:buChar char="-"/>
            </a:pPr>
            <a:r>
              <a:rPr lang="en-US" sz="2400" dirty="0" smtClean="0">
                <a:cs typeface="Apple Casual"/>
              </a:rPr>
              <a:t>Laryngospasm is uncommon effect</a:t>
            </a:r>
          </a:p>
          <a:p>
            <a:pPr>
              <a:buFontTx/>
              <a:buChar char="-"/>
            </a:pPr>
            <a:r>
              <a:rPr lang="en-US" sz="2400" dirty="0" smtClean="0">
                <a:cs typeface="Apple Casual"/>
              </a:rPr>
              <a:t>May increase salivation and secretions (atropine 0.01 mg/kg, max dose 0.5 mg)</a:t>
            </a:r>
          </a:p>
          <a:p>
            <a:pPr>
              <a:buFontTx/>
              <a:buChar char="-"/>
            </a:pPr>
            <a:endParaRPr lang="en-US" sz="2400" dirty="0"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62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Non Emergent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 smtClean="0"/>
              <a:t>Temporizing Measures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Aerosolized Racemic Epinephrine</a:t>
            </a:r>
            <a:r>
              <a:rPr lang="en-US" dirty="0" smtClean="0"/>
              <a:t>- (0.25-0.75 ml of 2.25% solution in 2-3 ml saline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CPAP- </a:t>
            </a:r>
            <a:r>
              <a:rPr lang="en-US" dirty="0" smtClean="0"/>
              <a:t>+/-</a:t>
            </a:r>
            <a:endParaRPr lang="en-US" b="1" u="sng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err="1" smtClean="0"/>
              <a:t>Heliox</a:t>
            </a:r>
            <a:r>
              <a:rPr lang="en-US" b="1" u="sng" dirty="0" smtClean="0"/>
              <a:t>- </a:t>
            </a:r>
            <a:r>
              <a:rPr lang="en-US" dirty="0" smtClean="0"/>
              <a:t>80/20, 70/30 most beneficial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xmlns="" val="21621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Anatomic Review</a:t>
            </a:r>
            <a:endParaRPr lang="en-US" dirty="0"/>
          </a:p>
        </p:txBody>
      </p:sp>
      <p:pic>
        <p:nvPicPr>
          <p:cNvPr id="6" name="Content Placeholder 5" descr="th-7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27" b="24427"/>
          <a:stretch>
            <a:fillRect/>
          </a:stretch>
        </p:blipFill>
        <p:spPr>
          <a:xfrm>
            <a:off x="84666" y="1495779"/>
            <a:ext cx="5051777" cy="4497210"/>
          </a:xfrm>
        </p:spPr>
      </p:pic>
      <p:pic>
        <p:nvPicPr>
          <p:cNvPr id="7" name="Picture 6" descr="RS_PediatricAirw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6444" y="1344789"/>
            <a:ext cx="387585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66230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Non Emergent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en-US" sz="2800" dirty="0" smtClean="0"/>
              <a:t>Rigid bronchoscopy under general anesthesia will be required for almost all cases of tracheal and bronchial FBA</a:t>
            </a:r>
          </a:p>
          <a:p>
            <a:pPr>
              <a:buFontTx/>
              <a:buChar char="-"/>
            </a:pPr>
            <a:r>
              <a:rPr lang="en-US" sz="2800" dirty="0" smtClean="0"/>
              <a:t>Flexible bronchoscopy may be needed for cervical spine instability, mandibular hypoplasia, other facial abnormalities</a:t>
            </a:r>
          </a:p>
          <a:p>
            <a:pPr>
              <a:buFontTx/>
              <a:buChar char="-"/>
            </a:pPr>
            <a:r>
              <a:rPr lang="en-US" sz="2800" dirty="0" smtClean="0"/>
              <a:t>Preferably done at pediatric tertiary care center</a:t>
            </a:r>
          </a:p>
          <a:p>
            <a:pPr>
              <a:buFontTx/>
              <a:buChar char="-"/>
            </a:pPr>
            <a:r>
              <a:rPr lang="en-US" sz="2800" dirty="0" smtClean="0"/>
              <a:t>Likelihood of complications increases with delay in removal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898031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Non Emergent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signs of infection are visible via scope when FB removed, collect samples for C&amp;S</a:t>
            </a:r>
          </a:p>
          <a:p>
            <a:r>
              <a:rPr lang="en-US" dirty="0" smtClean="0"/>
              <a:t>Occasionally repeat bronchoscopy needed</a:t>
            </a:r>
          </a:p>
          <a:p>
            <a:r>
              <a:rPr lang="en-US" dirty="0" smtClean="0"/>
              <a:t>Thoracotomy if unable to retrieve FB</a:t>
            </a:r>
          </a:p>
          <a:p>
            <a:r>
              <a:rPr lang="en-US" dirty="0" smtClean="0"/>
              <a:t>Tracheostomy may be needed secondary to trauma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72216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initial management and stabilization was done at non pediatric facility, transfer to pediatric tertiary care center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048" y="3399657"/>
            <a:ext cx="4094419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558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</a:t>
            </a:r>
            <a:br>
              <a:rPr lang="en-US" dirty="0" smtClean="0"/>
            </a:br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56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Follow up care dictated by patient course, but may include:</a:t>
            </a:r>
            <a:endParaRPr lang="en-US" b="1" dirty="0"/>
          </a:p>
          <a:p>
            <a:pPr marL="0" indent="0">
              <a:buNone/>
            </a:pPr>
            <a:r>
              <a:rPr lang="en-US" sz="3000" dirty="0" smtClean="0"/>
              <a:t>- Steroids</a:t>
            </a:r>
          </a:p>
          <a:p>
            <a:pPr marL="0" indent="0">
              <a:buNone/>
            </a:pPr>
            <a:r>
              <a:rPr lang="en-US" sz="3000" dirty="0" smtClean="0"/>
              <a:t>- NSAIDS</a:t>
            </a:r>
          </a:p>
          <a:p>
            <a:pPr marL="0" indent="0">
              <a:buNone/>
            </a:pPr>
            <a:r>
              <a:rPr lang="en-US" sz="3000" dirty="0" smtClean="0"/>
              <a:t>- Antibiotics</a:t>
            </a:r>
          </a:p>
          <a:p>
            <a:pPr marL="0" indent="0">
              <a:buNone/>
            </a:pPr>
            <a:r>
              <a:rPr lang="en-US" sz="3000" dirty="0" smtClean="0"/>
              <a:t>- Aerosolized agents (temporary)</a:t>
            </a:r>
          </a:p>
          <a:p>
            <a:pPr marL="0" indent="0">
              <a:buNone/>
            </a:pPr>
            <a:r>
              <a:rPr lang="en-US" sz="3000" dirty="0" smtClean="0"/>
              <a:t>- Radiographic films</a:t>
            </a:r>
          </a:p>
          <a:p>
            <a:pPr marL="0" indent="0">
              <a:buNone/>
            </a:pPr>
            <a:r>
              <a:rPr lang="en-US" sz="3000" dirty="0" smtClean="0"/>
              <a:t>- Average hospital stay post bronchoscopy for FB   removal is 2-3 days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8789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FBAO requires prompt intervention</a:t>
            </a:r>
          </a:p>
          <a:p>
            <a:r>
              <a:rPr lang="en-US" dirty="0" smtClean="0"/>
              <a:t>Know and be prepared to administer emergency maneuvers!</a:t>
            </a:r>
          </a:p>
          <a:p>
            <a:r>
              <a:rPr lang="en-US" dirty="0" smtClean="0"/>
              <a:t>Get a patient history</a:t>
            </a:r>
          </a:p>
          <a:p>
            <a:r>
              <a:rPr lang="en-US" dirty="0" smtClean="0"/>
              <a:t>Practice assessment skills and perform thorough physical assessment, as time allows</a:t>
            </a:r>
          </a:p>
          <a:p>
            <a:r>
              <a:rPr lang="en-US" dirty="0" smtClean="0"/>
              <a:t>Be prepared for the worst and continually reassess patient while awaiting definitive airway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16442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2894" y="1303610"/>
            <a:ext cx="743994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Shawn M. Heidinger, PA-C/RRT/EMT-P/EMS-I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hlinkClick r:id="rId2"/>
              </a:rPr>
              <a:t>sheidinger88@gmail.com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@sheidinger88 (Twitter)</a:t>
            </a:r>
          </a:p>
          <a:p>
            <a:pPr algn="ctr"/>
            <a:endParaRPr lang="en-US" dirty="0"/>
          </a:p>
          <a:p>
            <a:pPr algn="ctr"/>
            <a:r>
              <a:rPr lang="en-US" sz="2000" i="1" dirty="0" smtClean="0"/>
              <a:t>Please feel free to send me your questions or comments. I would love to hear from you!</a:t>
            </a:r>
            <a:endParaRPr lang="en-US" sz="2000" i="1" dirty="0"/>
          </a:p>
        </p:txBody>
      </p:sp>
      <p:pic>
        <p:nvPicPr>
          <p:cNvPr id="3" name="Picture 2" descr="IMG_09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8227" y="3611934"/>
            <a:ext cx="3169283" cy="204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8402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Anatomic Review</a:t>
            </a:r>
            <a:endParaRPr lang="en-US" dirty="0"/>
          </a:p>
        </p:txBody>
      </p:sp>
      <p:pic>
        <p:nvPicPr>
          <p:cNvPr id="6" name="Content Placeholder 5" descr="laryngeal-anatomy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89" b="13289"/>
          <a:stretch>
            <a:fillRect/>
          </a:stretch>
        </p:blipFill>
        <p:spPr>
          <a:xfrm>
            <a:off x="2107259" y="1984963"/>
            <a:ext cx="5268148" cy="3000963"/>
          </a:xfrm>
        </p:spPr>
      </p:pic>
    </p:spTree>
    <p:extLst>
      <p:ext uri="{BB962C8B-B14F-4D97-AF65-F5344CB8AC3E}">
        <p14:creationId xmlns:p14="http://schemas.microsoft.com/office/powerpoint/2010/main" xmlns="" val="395644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Epidemiology</a:t>
            </a:r>
            <a:br>
              <a:rPr lang="en-US" dirty="0" smtClean="0"/>
            </a:br>
            <a:r>
              <a:rPr lang="en-US" dirty="0" smtClean="0"/>
              <a:t>Who is at most risk?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Most frequently occurs in ages 1-3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~ lack molars for proper grinding of food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~ running/playing at time of aspiration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~ increasing independence and curiosity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~ less parental supervision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~ develop hand to mouth coordination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~ less coordination of swallowing and glottic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closure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065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Epidemiology</a:t>
            </a:r>
            <a:br>
              <a:rPr lang="en-US" dirty="0" smtClean="0"/>
            </a:br>
            <a:r>
              <a:rPr lang="en-US" dirty="0" smtClean="0"/>
              <a:t>Who is at most risk?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Neurologic disorders, seizures, swallowing </a:t>
            </a:r>
            <a:r>
              <a:rPr lang="en-US" dirty="0" smtClean="0"/>
              <a:t>defects</a:t>
            </a:r>
          </a:p>
          <a:p>
            <a:r>
              <a:rPr lang="en-US" dirty="0" smtClean="0"/>
              <a:t>CNS depression (alcohol, narcotics, barbiturates, benzos</a:t>
            </a:r>
            <a:endParaRPr lang="en-US" dirty="0"/>
          </a:p>
          <a:p>
            <a:r>
              <a:rPr lang="en-US" dirty="0"/>
              <a:t>Patients undergoing procedures with </a:t>
            </a:r>
            <a:r>
              <a:rPr lang="en-US" dirty="0" smtClean="0"/>
              <a:t>sedation (</a:t>
            </a:r>
            <a:r>
              <a:rPr lang="en-US" dirty="0"/>
              <a:t>dental, intubation)</a:t>
            </a:r>
          </a:p>
          <a:p>
            <a:r>
              <a:rPr lang="en-US" dirty="0"/>
              <a:t>Males&gt;females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9421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USA, FBAO accounts for nearly 3000 deaths/year </a:t>
            </a:r>
          </a:p>
          <a:p>
            <a:r>
              <a:rPr lang="en-US" dirty="0" smtClean="0"/>
              <a:t>In children up to 3 years, accounts for 7% of sudden deaths</a:t>
            </a:r>
          </a:p>
          <a:p>
            <a:r>
              <a:rPr lang="en-US" dirty="0" smtClean="0"/>
              <a:t>Approx. 9% of all home injury deaths in children &lt;5 years old</a:t>
            </a:r>
          </a:p>
          <a:p>
            <a:r>
              <a:rPr lang="en-US" dirty="0" smtClean="0"/>
              <a:t>Deaths occur from hypoxia during acute phase, or chronic lung injury/infection due to FB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50887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3490</TotalTime>
  <Words>1601</Words>
  <Application>Microsoft Office PowerPoint</Application>
  <PresentationFormat>On-screen Show (4:3)</PresentationFormat>
  <Paragraphs>313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Couture</vt:lpstr>
      <vt:lpstr>Breeze</vt:lpstr>
      <vt:lpstr>Office Theme</vt:lpstr>
      <vt:lpstr>Foreign Body Airway Obstruction in the Pediatric Patient</vt:lpstr>
      <vt:lpstr>Overview</vt:lpstr>
      <vt:lpstr>Protective Mechanisms</vt:lpstr>
      <vt:lpstr>Anatomic Review</vt:lpstr>
      <vt:lpstr>Anatomic Review</vt:lpstr>
      <vt:lpstr>Anatomic Review</vt:lpstr>
      <vt:lpstr>Epidemiology Who is at most risk?</vt:lpstr>
      <vt:lpstr>Epidemiology Who is at most risk?</vt:lpstr>
      <vt:lpstr>Epidemiology</vt:lpstr>
      <vt:lpstr>Epidemiology Most Frequent Culprits</vt:lpstr>
      <vt:lpstr>Epidemiology Most Frequent Culprits</vt:lpstr>
      <vt:lpstr>Epidemiology Toxins</vt:lpstr>
      <vt:lpstr>Pathophysiology Where Do FBs Lodge?</vt:lpstr>
      <vt:lpstr>Pathophysiology Where Do FBs Lodge?</vt:lpstr>
      <vt:lpstr>Pathophysiology Where Do FBs Lodge?</vt:lpstr>
      <vt:lpstr>Pathophysiology Bronchial Development</vt:lpstr>
      <vt:lpstr>Pathophysiology Bronchial Development</vt:lpstr>
      <vt:lpstr>Pathophysiology Physiologic Response to FB</vt:lpstr>
      <vt:lpstr>Pathophysiology Physiologic Response to FB</vt:lpstr>
      <vt:lpstr>Evaluation of Patient Initial Presentation</vt:lpstr>
      <vt:lpstr>Evaluation of Patient </vt:lpstr>
      <vt:lpstr>Evaluation of Patient History</vt:lpstr>
      <vt:lpstr>Evaluation of Patient History</vt:lpstr>
      <vt:lpstr>Evaluation of Patient History</vt:lpstr>
      <vt:lpstr>Evaluation of Patient Physical Exam</vt:lpstr>
      <vt:lpstr>Evaluation of Patient Physical Exam- Appearance</vt:lpstr>
      <vt:lpstr>Evaluation of Patient Physical Exam- WOB</vt:lpstr>
      <vt:lpstr>Evaluation of Patient Physical Exam- Color, Circulation</vt:lpstr>
      <vt:lpstr>Evaluation of Patient Physical Exam</vt:lpstr>
      <vt:lpstr>Evaluation of Patient Physical Exam</vt:lpstr>
      <vt:lpstr>Evaluation of Patient Physical Exam</vt:lpstr>
      <vt:lpstr>Evaluation of Patient Physical Exam</vt:lpstr>
      <vt:lpstr>Evaluation of Patient Physical Exam</vt:lpstr>
      <vt:lpstr>Evaluation of the Patient Physical Exam</vt:lpstr>
      <vt:lpstr>Evaluation of Patient Physical Exam</vt:lpstr>
      <vt:lpstr>Evaluation of Patient Physical Exam</vt:lpstr>
      <vt:lpstr>Work Up</vt:lpstr>
      <vt:lpstr>Management Emergent (infant)</vt:lpstr>
      <vt:lpstr>Management Emergent (infant)</vt:lpstr>
      <vt:lpstr>Management Emergent (infant)</vt:lpstr>
      <vt:lpstr>Management Emergent- Cricothyrotomy</vt:lpstr>
      <vt:lpstr>Management Emergent-Cricothyrotomy</vt:lpstr>
      <vt:lpstr>Management Emergent- Cricothyrotomy</vt:lpstr>
      <vt:lpstr>Management Emergent- Cricothyrotomy</vt:lpstr>
      <vt:lpstr>Management Emergent (child)</vt:lpstr>
      <vt:lpstr>Management Non Emergent</vt:lpstr>
      <vt:lpstr>Management Non Emergent</vt:lpstr>
      <vt:lpstr>Management Non Emergent</vt:lpstr>
      <vt:lpstr>Management Non Emergent</vt:lpstr>
      <vt:lpstr>Management Non Emergent</vt:lpstr>
      <vt:lpstr>Management Non Emergent</vt:lpstr>
      <vt:lpstr>Management Follow Up</vt:lpstr>
      <vt:lpstr>Management Follow Up</vt:lpstr>
      <vt:lpstr>Summary</vt:lpstr>
      <vt:lpstr>Slide 55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Foreign Body Airway Obstruction in the Pediatric Patient</dc:title>
  <dc:creator>Craig Heidinger</dc:creator>
  <cp:lastModifiedBy>Johnson, Nancy A</cp:lastModifiedBy>
  <cp:revision>87</cp:revision>
  <dcterms:created xsi:type="dcterms:W3CDTF">2014-08-13T23:45:32Z</dcterms:created>
  <dcterms:modified xsi:type="dcterms:W3CDTF">2014-09-02T15:14:21Z</dcterms:modified>
</cp:coreProperties>
</file>